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5" r:id="rId5"/>
    <p:sldId id="260" r:id="rId6"/>
    <p:sldId id="259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AF2ED"/>
    <a:srgbClr val="003163"/>
    <a:srgbClr val="F3CBC7"/>
    <a:srgbClr val="9D5460"/>
    <a:srgbClr val="974D5B"/>
    <a:srgbClr val="8E3C4B"/>
    <a:srgbClr val="0B1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/>
    <p:restoredTop sz="94589"/>
  </p:normalViewPr>
  <p:slideViewPr>
    <p:cSldViewPr snapToGrid="0">
      <p:cViewPr varScale="1">
        <p:scale>
          <a:sx n="120" d="100"/>
          <a:sy n="120" d="100"/>
        </p:scale>
        <p:origin x="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D3496-D44D-3645-882E-5E4E479A61F0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A7720-5CDB-9F48-B697-CA0A0CD08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44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EA7720-5CDB-9F48-B697-CA0A0CD080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201F8-0076-F44C-242A-B9CD40960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C46AF-04EA-54B5-25A7-0D58690C7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4FBAE-02F5-3C00-E552-5C2C906C1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5D669-F972-7178-7CE0-C3E8D0875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B14A7-0432-8AA3-3995-B704D3D97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84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290EC-BA06-219B-8AD8-31283A1E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572D7-D2FB-C923-DEF6-F178EFBB1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6DDCC-D437-9ABB-CED6-26C30BC30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CAA74-791A-1A0F-CFEE-9AE3E6DD8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1B26A-C3DD-9804-6F13-2F035F77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94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7973-843E-38C2-2C83-FC083F63A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06C58-2E6F-3863-DF65-2211F8E41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DCC01-D80C-7970-8AB4-FE58BB3B6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07AE5-4966-1B21-6D2A-AD343454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309A4-A7B3-CE69-6D84-503035B8C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39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C674E-6DE9-2944-7CF0-C7D5FB5AF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5BFD7-1183-9D71-740C-7B62546248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6C9FF-0F48-73C2-924F-4A65ECBC1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C9005-843D-4A93-1C59-05557DE4D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07492B-741F-E0BB-D15D-79F9BD30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B4484-EB00-C188-F853-1704BE2E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10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175BA-4EFD-16F8-72C0-4487F74E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F95D6-9A43-4208-A291-6E8D2FF19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8A3DF-E167-9834-FEF0-B6E595456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C098E0-E6D9-A1EA-14AC-AA0C675FD1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1A5F89-217B-86E6-71B8-70FCC86FA8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204BEA-A26C-F182-3F20-8B95674E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EDEBEB-2018-393A-E5B8-8B1C8618E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91F1DD-D7F9-E2BF-E4F3-6E8AEDEAC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14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620BE-5C41-8E91-F7B6-9AF07228E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334C01-17B3-6150-CC4F-43152DA2F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2C515C-7FF0-F7D2-1115-F01C99016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AA645-54BF-31F9-7515-538C2A4EE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49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398286-47CF-8174-8C52-AFCEE387D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72F15-0AC9-A69E-5C2C-6B6DB6039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A52BB-32DA-0DD4-ACAC-0C3AD9DC4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313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AEFBE-6B8E-DE18-DE64-464F85B83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CD743-1FFC-2645-00B0-3E7139AB5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3EF1A-B5BE-96A9-4425-F52E8374F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6D07C-442B-F14C-5D7E-97E98AA5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522FE-AD8F-8A38-1423-4D3DC062C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654FF-E979-1F6D-0892-5879DF8C4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65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57708-A469-B085-D2F7-9081347E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E42B52-E1ED-391C-D31A-CDE0B8DB161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CEB20-A5D1-90C1-FBCB-B18A2B045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2642A-72DF-5956-381E-05E804E24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945A4-93B1-76CC-53A5-3A753500D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33B4C-35F0-E53A-4237-83262BE6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2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D2B2E-207D-DFCE-8231-E963BCBC1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140101-6BB1-8E99-C603-AFBE550C9B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390DD-292B-BD50-0331-CCBDDEF1C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592D1-C4A5-9F28-D7A4-E910EB8E8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8521E-9E88-A7C2-5ACD-6E0B12A4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11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934BDF-C9EA-D7E6-9609-D60166C31C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773EE4-378D-0C01-BF8E-4EACE82AB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8FBE6-2204-2203-7ED0-E8FFFAC8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4D182-8C48-C808-68E4-89A52E63D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7B34-928C-6091-D245-B07F3032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9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2AA63A-EF79-5E55-D166-7EB04598A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B98B6-3554-C2A8-F2CD-1A654CA05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25CAC-F719-08B3-7ABD-72918122CF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1CD629-72FA-4C40-81F2-6B2F8C62EF7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D4A2F-61D7-3D39-C084-7C02693D6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0AAA5-1B2A-642C-4FE1-ACD615B17E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4B9BDB-C339-D444-BB2D-FEEF545C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jp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B8E627-761B-BB62-698A-D080479900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2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20423E-3052-25F2-07A7-D42C95D3C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0"/>
            <a:ext cx="1218552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C7F161-BADB-6ADC-2B71-8E8F372BD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857" y="2042127"/>
            <a:ext cx="8498281" cy="27737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55FAE1-EC88-A23B-0080-D212C6FD32A8}"/>
              </a:ext>
            </a:extLst>
          </p:cNvPr>
          <p:cNvSpPr txBox="1"/>
          <p:nvPr/>
        </p:nvSpPr>
        <p:spPr>
          <a:xfrm>
            <a:off x="4128975" y="1484178"/>
            <a:ext cx="3934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600" dirty="0">
                <a:solidFill>
                  <a:srgbClr val="003163"/>
                </a:solidFill>
              </a:rPr>
              <a:t>PRESENTS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4F80B6-6E9B-7526-29D1-5E71F8095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22" y="403989"/>
            <a:ext cx="4000555" cy="922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3DCBAB-7C89-53B0-A3FD-8F02F7C784C7}"/>
              </a:ext>
            </a:extLst>
          </p:cNvPr>
          <p:cNvSpPr txBox="1"/>
          <p:nvPr/>
        </p:nvSpPr>
        <p:spPr>
          <a:xfrm>
            <a:off x="3352798" y="5146939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>
                <a:solidFill>
                  <a:srgbClr val="003163"/>
                </a:solidFill>
              </a:rPr>
              <a:t>AN EVENT ON SELF-DEFENSE,</a:t>
            </a:r>
          </a:p>
          <a:p>
            <a:pPr algn="ctr"/>
            <a:r>
              <a:rPr lang="en-US" sz="2000" spc="300" dirty="0">
                <a:solidFill>
                  <a:srgbClr val="003163"/>
                </a:solidFill>
              </a:rPr>
              <a:t>SAFETY &amp; MESSAGES OF HOPE</a:t>
            </a:r>
          </a:p>
        </p:txBody>
      </p:sp>
    </p:spTree>
    <p:extLst>
      <p:ext uri="{BB962C8B-B14F-4D97-AF65-F5344CB8AC3E}">
        <p14:creationId xmlns:p14="http://schemas.microsoft.com/office/powerpoint/2010/main" val="15817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BD713D-EEB5-D95A-0D2F-3EECE2797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650" y="0"/>
            <a:ext cx="124826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097C0E-C373-5B94-BAE9-6780946AA8A0}"/>
              </a:ext>
            </a:extLst>
          </p:cNvPr>
          <p:cNvSpPr txBox="1"/>
          <p:nvPr/>
        </p:nvSpPr>
        <p:spPr>
          <a:xfrm>
            <a:off x="2361314" y="4093535"/>
            <a:ext cx="73346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3163"/>
                </a:solidFill>
                <a:latin typeface="EightiesComeback" pitchFamily="2" charset="77"/>
              </a:rPr>
              <a:t>We’re so glad you’re here.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892B8E-2139-96A3-B659-2A66930BD8A0}"/>
              </a:ext>
            </a:extLst>
          </p:cNvPr>
          <p:cNvSpPr txBox="1"/>
          <p:nvPr/>
        </p:nvSpPr>
        <p:spPr>
          <a:xfrm>
            <a:off x="4432515" y="5579810"/>
            <a:ext cx="4726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solidFill>
                  <a:srgbClr val="003163"/>
                </a:solidFill>
              </a:rPr>
              <a:t>STONGER WOMEN.</a:t>
            </a:r>
          </a:p>
          <a:p>
            <a:r>
              <a:rPr lang="en-US" sz="2400" b="1" spc="300" dirty="0">
                <a:solidFill>
                  <a:srgbClr val="003163"/>
                </a:solidFill>
              </a:rPr>
              <a:t>BRIGHTER FUTURES.</a:t>
            </a:r>
          </a:p>
        </p:txBody>
      </p:sp>
    </p:spTree>
    <p:extLst>
      <p:ext uri="{BB962C8B-B14F-4D97-AF65-F5344CB8AC3E}">
        <p14:creationId xmlns:p14="http://schemas.microsoft.com/office/powerpoint/2010/main" val="3307008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54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B48D04-EFAF-DA5F-2BBA-AEB68A7C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925D84-3D63-CCA9-6BF7-53BA13835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140" y="0"/>
            <a:ext cx="12278497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E5B68C-E1B7-F7F2-68B0-4551B00744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66519" y="148281"/>
            <a:ext cx="7021301" cy="54255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C3F8AE-641B-BD9D-9D9D-40295FFB7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027" y="4043526"/>
            <a:ext cx="6326659" cy="18844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5BF62E-956C-CB8D-6A51-F910968E1CF8}"/>
              </a:ext>
            </a:extLst>
          </p:cNvPr>
          <p:cNvSpPr txBox="1"/>
          <p:nvPr/>
        </p:nvSpPr>
        <p:spPr>
          <a:xfrm>
            <a:off x="4415480" y="5325123"/>
            <a:ext cx="620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300" dirty="0">
                <a:solidFill>
                  <a:schemeClr val="bg1"/>
                </a:solidFill>
              </a:rPr>
              <a:t>THE PROGRAM WILL BEGIN SOON.</a:t>
            </a:r>
          </a:p>
        </p:txBody>
      </p:sp>
    </p:spTree>
    <p:extLst>
      <p:ext uri="{BB962C8B-B14F-4D97-AF65-F5344CB8AC3E}">
        <p14:creationId xmlns:p14="http://schemas.microsoft.com/office/powerpoint/2010/main" val="2546690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457DCA-4FCA-42D1-6EDB-BB85DDF3B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0B25A4-8A78-7BCD-1353-F3C6A9E6B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0"/>
            <a:ext cx="1218876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12F1A3-8E20-AAEF-6ED1-41E18F8BA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438" y="712524"/>
            <a:ext cx="5466089" cy="12602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EB9C49-DE16-EF55-64F9-CA8479569886}"/>
              </a:ext>
            </a:extLst>
          </p:cNvPr>
          <p:cNvSpPr txBox="1"/>
          <p:nvPr/>
        </p:nvSpPr>
        <p:spPr>
          <a:xfrm>
            <a:off x="1299990" y="2313542"/>
            <a:ext cx="56095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3163"/>
                </a:solidFill>
              </a:rPr>
              <a:t>Supporting women and families in our community through meaningful giving and partnerships.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D31CB8-A61B-B638-4EC7-5EF54BB64CCC}"/>
              </a:ext>
            </a:extLst>
          </p:cNvPr>
          <p:cNvSpPr txBox="1"/>
          <p:nvPr/>
        </p:nvSpPr>
        <p:spPr>
          <a:xfrm>
            <a:off x="1355075" y="5336513"/>
            <a:ext cx="134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300" dirty="0">
                <a:solidFill>
                  <a:srgbClr val="003163"/>
                </a:solidFill>
              </a:rPr>
              <a:t>YOUNG </a:t>
            </a:r>
          </a:p>
          <a:p>
            <a:pPr algn="ctr"/>
            <a:r>
              <a:rPr lang="en-US" sz="1600" b="1" spc="300" dirty="0">
                <a:solidFill>
                  <a:srgbClr val="003163"/>
                </a:solidFill>
              </a:rPr>
              <a:t>GIRLS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ACAE0C-378B-CD78-4BC5-005799DBC736}"/>
              </a:ext>
            </a:extLst>
          </p:cNvPr>
          <p:cNvSpPr txBox="1"/>
          <p:nvPr/>
        </p:nvSpPr>
        <p:spPr>
          <a:xfrm>
            <a:off x="3366370" y="5366770"/>
            <a:ext cx="1503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300" dirty="0">
                <a:solidFill>
                  <a:srgbClr val="003163"/>
                </a:solidFill>
              </a:rPr>
              <a:t>HOUSING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C41CB4-6CD5-9F0C-60BE-E0A57D9DCAB2}"/>
              </a:ext>
            </a:extLst>
          </p:cNvPr>
          <p:cNvSpPr txBox="1"/>
          <p:nvPr/>
        </p:nvSpPr>
        <p:spPr>
          <a:xfrm>
            <a:off x="5362925" y="5327051"/>
            <a:ext cx="1731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300" dirty="0">
                <a:solidFill>
                  <a:srgbClr val="003163"/>
                </a:solidFill>
              </a:rPr>
              <a:t>DOMESTIC VIOLENCE SUPPORT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269EDB-478A-5487-C303-0EFBB9F10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878" y="0"/>
            <a:ext cx="475177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CD4FC0-4532-3911-CF1D-994DFB297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326" y="2930486"/>
            <a:ext cx="1787487" cy="17874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0EA274C-9C5E-A0AB-AF6D-9333B6A45005}"/>
              </a:ext>
            </a:extLst>
          </p:cNvPr>
          <p:cNvSpPr txBox="1"/>
          <p:nvPr/>
        </p:nvSpPr>
        <p:spPr>
          <a:xfrm>
            <a:off x="7857320" y="4911552"/>
            <a:ext cx="3591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3163"/>
                </a:solidFill>
              </a:rPr>
              <a:t>Scan the QR code to support </a:t>
            </a:r>
          </a:p>
          <a:p>
            <a:pPr algn="ctr"/>
            <a:r>
              <a:rPr lang="en-US" dirty="0">
                <a:solidFill>
                  <a:srgbClr val="003163"/>
                </a:solidFill>
              </a:rPr>
              <a:t>Ellafi Kind and help make </a:t>
            </a:r>
          </a:p>
          <a:p>
            <a:pPr algn="ctr"/>
            <a:r>
              <a:rPr lang="en-US" dirty="0">
                <a:solidFill>
                  <a:srgbClr val="003163"/>
                </a:solidFill>
              </a:rPr>
              <a:t>a difference in our community.</a:t>
            </a:r>
          </a:p>
        </p:txBody>
      </p:sp>
    </p:spTree>
    <p:extLst>
      <p:ext uri="{BB962C8B-B14F-4D97-AF65-F5344CB8AC3E}">
        <p14:creationId xmlns:p14="http://schemas.microsoft.com/office/powerpoint/2010/main" val="975528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BD8154-24A4-49CF-5E98-49764C2CC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CAA073-7F38-727E-B6F5-1F1F7C497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D69AE6-347F-4E5A-57CC-2F651C40A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73665">
            <a:off x="517954" y="1621825"/>
            <a:ext cx="5060091" cy="3614351"/>
          </a:xfrm>
          <a:prstGeom prst="rect">
            <a:avLst/>
          </a:prstGeom>
          <a:effectLst>
            <a:outerShdw blurRad="124796" dist="103250" dir="2700000" sx="101000" sy="101000" algn="tl" rotWithShape="0">
              <a:prstClr val="black">
                <a:alpha val="54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4ACF45-95A5-D6E6-95FC-20967FBB835B}"/>
              </a:ext>
            </a:extLst>
          </p:cNvPr>
          <p:cNvSpPr txBox="1"/>
          <p:nvPr/>
        </p:nvSpPr>
        <p:spPr>
          <a:xfrm>
            <a:off x="6096000" y="750409"/>
            <a:ext cx="52269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3163"/>
                </a:solidFill>
                <a:latin typeface="EightiesComeback" pitchFamily="2" charset="77"/>
              </a:rPr>
              <a:t>Look for our </a:t>
            </a:r>
          </a:p>
          <a:p>
            <a:r>
              <a:rPr lang="en-US" sz="6000" b="1" dirty="0">
                <a:solidFill>
                  <a:srgbClr val="003163"/>
                </a:solidFill>
                <a:latin typeface="EightiesComeback" pitchFamily="2" charset="77"/>
              </a:rPr>
              <a:t>Conversation </a:t>
            </a:r>
          </a:p>
          <a:p>
            <a:r>
              <a:rPr lang="en-US" sz="6000" b="1" dirty="0">
                <a:solidFill>
                  <a:srgbClr val="003163"/>
                </a:solidFill>
                <a:latin typeface="EightiesComeback" pitchFamily="2" charset="77"/>
              </a:rPr>
              <a:t>Cards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27F317-064C-5869-7A50-FCE78C70A4BC}"/>
              </a:ext>
            </a:extLst>
          </p:cNvPr>
          <p:cNvSpPr txBox="1"/>
          <p:nvPr/>
        </p:nvSpPr>
        <p:spPr>
          <a:xfrm>
            <a:off x="6096000" y="3744690"/>
            <a:ext cx="45431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163"/>
                </a:solidFill>
              </a:rPr>
              <a:t>You may notice these cards throughout the area. They're a fun way to get to know someone new and start a meaningful conversation.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23A79C-3000-5979-F54F-184BB31EB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163" y="1322742"/>
            <a:ext cx="1107996" cy="110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66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14B24D-ECDB-5175-F2B5-4E7DC8FBA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B9565B-5492-E93F-D6D6-AE4492D12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1386" y="-84843"/>
            <a:ext cx="12439948" cy="70810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71DE20-70A0-1C10-98FA-63BB9399C315}"/>
              </a:ext>
            </a:extLst>
          </p:cNvPr>
          <p:cNvSpPr txBox="1"/>
          <p:nvPr/>
        </p:nvSpPr>
        <p:spPr>
          <a:xfrm>
            <a:off x="3415134" y="622818"/>
            <a:ext cx="5226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3163"/>
                </a:solidFill>
                <a:latin typeface="EightiesComeback" pitchFamily="2" charset="77"/>
              </a:rPr>
              <a:t>Leave 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E8F809-1432-9599-B5C5-DC0C68284E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30596" y="665312"/>
            <a:ext cx="10084980" cy="33616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3A9038-DA21-D78D-AB33-C26E68A58AFA}"/>
              </a:ext>
            </a:extLst>
          </p:cNvPr>
          <p:cNvSpPr txBox="1"/>
          <p:nvPr/>
        </p:nvSpPr>
        <p:spPr>
          <a:xfrm>
            <a:off x="1855308" y="3551275"/>
            <a:ext cx="83465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3163"/>
                </a:solidFill>
              </a:rPr>
              <a:t>Visit our Messages of Hope area to write </a:t>
            </a:r>
          </a:p>
          <a:p>
            <a:pPr algn="ctr"/>
            <a:r>
              <a:rPr lang="en-US" sz="3200" dirty="0">
                <a:solidFill>
                  <a:srgbClr val="003163"/>
                </a:solidFill>
              </a:rPr>
              <a:t>a message of encouragement, strength, </a:t>
            </a:r>
          </a:p>
          <a:p>
            <a:pPr algn="ctr"/>
            <a:r>
              <a:rPr lang="en-US" sz="3200" dirty="0">
                <a:solidFill>
                  <a:srgbClr val="003163"/>
                </a:solidFill>
              </a:rPr>
              <a:t>or support and add it to our wall.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368F31-01BD-1281-62EE-42052C313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740" y="5120935"/>
            <a:ext cx="9248692" cy="12524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F8517B-67B2-F56F-C4B2-CD2C88AD199B}"/>
              </a:ext>
            </a:extLst>
          </p:cNvPr>
          <p:cNvSpPr txBox="1"/>
          <p:nvPr/>
        </p:nvSpPr>
        <p:spPr>
          <a:xfrm>
            <a:off x="2317898" y="5526645"/>
            <a:ext cx="7963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pc="300" dirty="0">
                <a:solidFill>
                  <a:srgbClr val="003163"/>
                </a:solidFill>
              </a:rPr>
              <a:t>WRITE IT.      SHARE IT.    SPREAD HOPE.</a:t>
            </a:r>
          </a:p>
        </p:txBody>
      </p:sp>
    </p:spTree>
    <p:extLst>
      <p:ext uri="{BB962C8B-B14F-4D97-AF65-F5344CB8AC3E}">
        <p14:creationId xmlns:p14="http://schemas.microsoft.com/office/powerpoint/2010/main" val="3945195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0BD724-B11D-042B-F5C4-978883A6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B8E8B4-7D12-2764-4098-92BC4CE18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795" y="-85061"/>
            <a:ext cx="12266430" cy="70812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5B33CE-2449-1CA3-A2C9-C5D7A93FC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7732" y="74024"/>
            <a:ext cx="5183375" cy="165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4DFAA3-F596-A636-2B78-911AEF5EE1B5}"/>
              </a:ext>
            </a:extLst>
          </p:cNvPr>
          <p:cNvSpPr txBox="1"/>
          <p:nvPr/>
        </p:nvSpPr>
        <p:spPr>
          <a:xfrm>
            <a:off x="3732595" y="1622972"/>
            <a:ext cx="4726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300" dirty="0">
                <a:solidFill>
                  <a:srgbClr val="003163"/>
                </a:solidFill>
              </a:rPr>
              <a:t>TO OUR PARTNERS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62EC71-4D8C-4834-68BA-CF5B5D776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930" y="4460382"/>
            <a:ext cx="2772854" cy="10419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405894-D646-1203-7AAE-468187875D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605" y="1827421"/>
            <a:ext cx="2032453" cy="20238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7E097C-CF0B-6A84-2E04-8C2E2A2DB5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1356" y="1952363"/>
            <a:ext cx="2916539" cy="20086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8E48AE1-5A72-5D6A-8363-9EACA341913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31" t="4449" r="2756" b="4380"/>
          <a:stretch>
            <a:fillRect/>
          </a:stretch>
        </p:blipFill>
        <p:spPr>
          <a:xfrm>
            <a:off x="6827078" y="4273806"/>
            <a:ext cx="2361306" cy="15180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C940CD-1AB3-A127-D9A9-B5E0322AA0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1385" y="3935564"/>
            <a:ext cx="2062232" cy="20086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EF4B8A-8697-423E-83C4-02D1CF440B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2241" y="2434963"/>
            <a:ext cx="3224981" cy="987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A1528C-4070-031A-149F-30EA3BF401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73208" y="3961030"/>
            <a:ext cx="2092915" cy="209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33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1A186C-57EB-AD29-DA74-D3FCF134C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18B08F-9485-DF50-8A80-34B3E5CD7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BFA24F-DCAC-F798-390A-E59BA21EA3D3}"/>
              </a:ext>
            </a:extLst>
          </p:cNvPr>
          <p:cNvSpPr txBox="1"/>
          <p:nvPr/>
        </p:nvSpPr>
        <p:spPr>
          <a:xfrm>
            <a:off x="1376516" y="403063"/>
            <a:ext cx="83869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3163"/>
                </a:solidFill>
                <a:latin typeface="EightiesComeback" pitchFamily="2" charset="77"/>
              </a:rPr>
              <a:t>Today’s Agenda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F570A7-3C32-0D69-FD5B-97B5D5329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348" y="190718"/>
            <a:ext cx="983226" cy="9832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7603F4-55A0-A5CE-E24F-85FA8BC931CE}"/>
              </a:ext>
            </a:extLst>
          </p:cNvPr>
          <p:cNvSpPr txBox="1"/>
          <p:nvPr/>
        </p:nvSpPr>
        <p:spPr>
          <a:xfrm>
            <a:off x="1376516" y="1648710"/>
            <a:ext cx="8180439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Welcome &amp; Opening </a:t>
            </a:r>
            <a:r>
              <a:rPr lang="en-US" sz="2000" dirty="0">
                <a:solidFill>
                  <a:srgbClr val="003163"/>
                </a:solidFill>
              </a:rPr>
              <a:t>–</a:t>
            </a:r>
            <a:r>
              <a:rPr lang="en-US" sz="2000" b="1" dirty="0">
                <a:solidFill>
                  <a:srgbClr val="003163"/>
                </a:solidFill>
              </a:rPr>
              <a:t> </a:t>
            </a:r>
            <a:r>
              <a:rPr lang="en-US" sz="2000" dirty="0">
                <a:solidFill>
                  <a:srgbClr val="003163"/>
                </a:solidFill>
              </a:rPr>
              <a:t>Robyn Swanson</a:t>
            </a:r>
          </a:p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Mental Wellness, Hope &amp; Resilience </a:t>
            </a:r>
            <a:r>
              <a:rPr lang="en-US" sz="2000" dirty="0">
                <a:solidFill>
                  <a:srgbClr val="003163"/>
                </a:solidFill>
              </a:rPr>
              <a:t>–</a:t>
            </a:r>
            <a:r>
              <a:rPr lang="en-US" sz="2000" b="1" dirty="0">
                <a:solidFill>
                  <a:srgbClr val="003163"/>
                </a:solidFill>
              </a:rPr>
              <a:t> </a:t>
            </a:r>
            <a:r>
              <a:rPr lang="en-US" sz="2000" dirty="0">
                <a:solidFill>
                  <a:srgbClr val="003163"/>
                </a:solidFill>
              </a:rPr>
              <a:t>Mimi Gonzalez </a:t>
            </a:r>
          </a:p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Domestic Violence Prevention &amp; Support </a:t>
            </a:r>
            <a:r>
              <a:rPr lang="en-US" sz="2000" dirty="0">
                <a:solidFill>
                  <a:srgbClr val="003163"/>
                </a:solidFill>
              </a:rPr>
              <a:t>– Kasey Harding</a:t>
            </a:r>
          </a:p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Money, Mental Wellness &amp; You </a:t>
            </a:r>
            <a:r>
              <a:rPr lang="en-US" sz="2000" dirty="0">
                <a:solidFill>
                  <a:srgbClr val="003163"/>
                </a:solidFill>
              </a:rPr>
              <a:t>– LaQueshia Clemons</a:t>
            </a:r>
          </a:p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Top 10 Personal &amp; Home Safety Tips </a:t>
            </a:r>
            <a:r>
              <a:rPr lang="en-US" sz="2000" dirty="0">
                <a:solidFill>
                  <a:srgbClr val="003163"/>
                </a:solidFill>
              </a:rPr>
              <a:t>– Sgt. Jimmy Lacasse</a:t>
            </a:r>
          </a:p>
          <a:p>
            <a:pPr>
              <a:spcAft>
                <a:spcPts val="1325"/>
              </a:spcAft>
            </a:pPr>
            <a:r>
              <a:rPr lang="en-US" sz="2000" b="1" i="1" dirty="0">
                <a:solidFill>
                  <a:srgbClr val="003163"/>
                </a:solidFill>
              </a:rPr>
              <a:t>Short Break</a:t>
            </a:r>
            <a:endParaRPr lang="en-US" sz="2000" i="1" dirty="0">
              <a:solidFill>
                <a:srgbClr val="003163"/>
              </a:solidFill>
            </a:endParaRPr>
          </a:p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Self-Defense Experience </a:t>
            </a:r>
            <a:r>
              <a:rPr lang="en-US" sz="2000" dirty="0">
                <a:solidFill>
                  <a:srgbClr val="003163"/>
                </a:solidFill>
              </a:rPr>
              <a:t>– Kayla Stomberg</a:t>
            </a:r>
          </a:p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Strength in Action: Bringing It Together </a:t>
            </a:r>
            <a:r>
              <a:rPr lang="en-US" sz="2000" dirty="0">
                <a:solidFill>
                  <a:srgbClr val="003163"/>
                </a:solidFill>
              </a:rPr>
              <a:t>– Mimi Gonzalez</a:t>
            </a:r>
          </a:p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Ellafi Kind: From Awareness to Action </a:t>
            </a:r>
            <a:r>
              <a:rPr lang="en-US" sz="2000" dirty="0">
                <a:solidFill>
                  <a:srgbClr val="003163"/>
                </a:solidFill>
              </a:rPr>
              <a:t>– Robyn Swanson</a:t>
            </a:r>
          </a:p>
          <a:p>
            <a:pPr>
              <a:spcAft>
                <a:spcPts val="1325"/>
              </a:spcAft>
            </a:pPr>
            <a:r>
              <a:rPr lang="en-US" sz="2000" b="1" dirty="0">
                <a:solidFill>
                  <a:srgbClr val="003163"/>
                </a:solidFill>
              </a:rPr>
              <a:t>Connect, Reflect &amp; Celebrate</a:t>
            </a:r>
            <a:endParaRPr lang="en-US" sz="2000" dirty="0">
              <a:solidFill>
                <a:srgbClr val="0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00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4E3A0-9D1D-A78D-3A49-F65985CF7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7935A9-F577-2BD7-58A7-CC0C9D898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693" y="0"/>
            <a:ext cx="1228769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FE1B92-F48E-CB5D-060C-983E34C90020}"/>
              </a:ext>
            </a:extLst>
          </p:cNvPr>
          <p:cNvSpPr txBox="1"/>
          <p:nvPr/>
        </p:nvSpPr>
        <p:spPr>
          <a:xfrm>
            <a:off x="821246" y="559023"/>
            <a:ext cx="52269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3163"/>
                </a:solidFill>
                <a:latin typeface="EightiesComeback" pitchFamily="2" charset="77"/>
              </a:rPr>
              <a:t>Explore 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4A318F-4D32-DF8D-2479-7A0639C04283}"/>
              </a:ext>
            </a:extLst>
          </p:cNvPr>
          <p:cNvSpPr txBox="1"/>
          <p:nvPr/>
        </p:nvSpPr>
        <p:spPr>
          <a:xfrm>
            <a:off x="821246" y="2776372"/>
            <a:ext cx="50340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163"/>
                </a:solidFill>
              </a:rPr>
              <a:t>Scan the QR code to learn more about today’s event and explore local and statewide organizations offering support, assistance, counseling, and financial resources.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32C51B-BCCF-8D79-C913-632E3ECDD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879" y="705729"/>
            <a:ext cx="1169205" cy="1169205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855AF5-9A38-0766-9D60-93D5AFE464E3}"/>
              </a:ext>
            </a:extLst>
          </p:cNvPr>
          <p:cNvSpPr/>
          <p:nvPr/>
        </p:nvSpPr>
        <p:spPr>
          <a:xfrm>
            <a:off x="6336736" y="1631864"/>
            <a:ext cx="3572539" cy="3664629"/>
          </a:xfrm>
          <a:prstGeom prst="roundRect">
            <a:avLst>
              <a:gd name="adj" fmla="val 10417"/>
            </a:avLst>
          </a:prstGeom>
          <a:solidFill>
            <a:srgbClr val="F3C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F2BE706-30AB-5E19-E589-8FDB06A3E78E}"/>
              </a:ext>
            </a:extLst>
          </p:cNvPr>
          <p:cNvSpPr/>
          <p:nvPr/>
        </p:nvSpPr>
        <p:spPr>
          <a:xfrm>
            <a:off x="6505084" y="1782616"/>
            <a:ext cx="3216529" cy="3324286"/>
          </a:xfrm>
          <a:prstGeom prst="roundRect">
            <a:avLst>
              <a:gd name="adj" fmla="val 10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AE457C-53E5-3488-CE75-E3E398A0F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6613" y="1852065"/>
            <a:ext cx="3175000" cy="3175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207842-F794-C30C-9CF4-33570882F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10181">
            <a:off x="4697831" y="4497302"/>
            <a:ext cx="1498484" cy="79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60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B059C-3007-1534-2B16-6051798CE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E0C4AA-11FE-8B47-669B-BBB6C1E9B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0"/>
            <a:ext cx="1218876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B874FB-C956-0137-4F4D-E01F6A9A4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438" y="712524"/>
            <a:ext cx="5466089" cy="12602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D9CA0A-1848-BB11-F900-9FB1AE2BD968}"/>
              </a:ext>
            </a:extLst>
          </p:cNvPr>
          <p:cNvSpPr txBox="1"/>
          <p:nvPr/>
        </p:nvSpPr>
        <p:spPr>
          <a:xfrm>
            <a:off x="1299990" y="2313542"/>
            <a:ext cx="56095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3163"/>
                </a:solidFill>
              </a:rPr>
              <a:t>Supporting women and families in our community through meaningful giving and partnerships.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0DD4B-81CB-9E11-4A82-18C010FCF3A6}"/>
              </a:ext>
            </a:extLst>
          </p:cNvPr>
          <p:cNvSpPr txBox="1"/>
          <p:nvPr/>
        </p:nvSpPr>
        <p:spPr>
          <a:xfrm>
            <a:off x="1355075" y="5336513"/>
            <a:ext cx="134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300" dirty="0">
                <a:solidFill>
                  <a:srgbClr val="003163"/>
                </a:solidFill>
              </a:rPr>
              <a:t>YOUNG </a:t>
            </a:r>
          </a:p>
          <a:p>
            <a:pPr algn="ctr"/>
            <a:r>
              <a:rPr lang="en-US" sz="1600" b="1" spc="300" dirty="0">
                <a:solidFill>
                  <a:srgbClr val="003163"/>
                </a:solidFill>
              </a:rPr>
              <a:t>GIRLS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F0C03D-149D-3BB8-3115-FE70D294F221}"/>
              </a:ext>
            </a:extLst>
          </p:cNvPr>
          <p:cNvSpPr txBox="1"/>
          <p:nvPr/>
        </p:nvSpPr>
        <p:spPr>
          <a:xfrm>
            <a:off x="3366370" y="5366770"/>
            <a:ext cx="1503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300" dirty="0">
                <a:solidFill>
                  <a:srgbClr val="003163"/>
                </a:solidFill>
              </a:rPr>
              <a:t>HOUSING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8BD6EE-4068-64F3-9754-C25CAC60BCC3}"/>
              </a:ext>
            </a:extLst>
          </p:cNvPr>
          <p:cNvSpPr txBox="1"/>
          <p:nvPr/>
        </p:nvSpPr>
        <p:spPr>
          <a:xfrm>
            <a:off x="5362925" y="5327051"/>
            <a:ext cx="1731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300" dirty="0">
                <a:solidFill>
                  <a:srgbClr val="003163"/>
                </a:solidFill>
              </a:rPr>
              <a:t>DOMESTIC VIOLENCE SUPPORT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2D90E2-3EE2-1CE3-9236-FF34B4CDC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878" y="0"/>
            <a:ext cx="475177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317E46-2178-3F60-5ECC-051BF7551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326" y="2930486"/>
            <a:ext cx="1787487" cy="17874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CBA25C-7CC0-C035-F21A-1547770F20F0}"/>
              </a:ext>
            </a:extLst>
          </p:cNvPr>
          <p:cNvSpPr txBox="1"/>
          <p:nvPr/>
        </p:nvSpPr>
        <p:spPr>
          <a:xfrm>
            <a:off x="7857320" y="4911552"/>
            <a:ext cx="3591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3163"/>
                </a:solidFill>
              </a:rPr>
              <a:t>Scan the QR code to support </a:t>
            </a:r>
          </a:p>
          <a:p>
            <a:pPr algn="ctr"/>
            <a:r>
              <a:rPr lang="en-US" dirty="0">
                <a:solidFill>
                  <a:srgbClr val="003163"/>
                </a:solidFill>
              </a:rPr>
              <a:t>Ellafi Kind and help make </a:t>
            </a:r>
          </a:p>
          <a:p>
            <a:pPr algn="ctr"/>
            <a:r>
              <a:rPr lang="en-US" dirty="0">
                <a:solidFill>
                  <a:srgbClr val="003163"/>
                </a:solidFill>
              </a:rPr>
              <a:t>a difference in our community.</a:t>
            </a:r>
          </a:p>
        </p:txBody>
      </p:sp>
    </p:spTree>
    <p:extLst>
      <p:ext uri="{BB962C8B-B14F-4D97-AF65-F5344CB8AC3E}">
        <p14:creationId xmlns:p14="http://schemas.microsoft.com/office/powerpoint/2010/main" val="3229422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2000">
        <p:fade/>
      </p:transition>
    </mc:Choice>
    <mc:Fallback>
      <p:transition spd="med" advClick="0" advTm="12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277</Words>
  <Application>Microsoft Macintosh PowerPoint</Application>
  <PresentationFormat>Widescreen</PresentationFormat>
  <Paragraphs>47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EightiesComeback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Dillon Tardif</dc:creator>
  <cp:lastModifiedBy>Dillon Tardif</cp:lastModifiedBy>
  <cp:revision>18</cp:revision>
  <dcterms:created xsi:type="dcterms:W3CDTF">2026-10-07T13:43:27Z</dcterms:created>
  <dcterms:modified xsi:type="dcterms:W3CDTF">2026-10-16T15:07:25Z</dcterms:modified>
</cp:coreProperties>
</file>