
<file path=[Content_Types].xml><?xml version="1.0" encoding="utf-8"?>
<Types xmlns="http://schemas.openxmlformats.org/package/2006/content-types">
  <Default Extension="jfif" ContentType="image/jpeg"/>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media/image31.jpg" ContentType="image/jpeg"/>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media/image40.jpg" ContentType="image/jpeg"/>
  <Override PartName="/ppt/media/image41.jpg" ContentType="image/jpeg"/>
  <Override PartName="/ppt/media/image42.jpg" ContentType="image/jpeg"/>
  <Override PartName="/ppt/media/image44.jpg" ContentType="image/jpeg"/>
  <Override PartName="/ppt/media/image45.jpg" ContentType="image/jpeg"/>
  <Override PartName="/ppt/media/image46.jp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62"/>
  </p:notesMasterIdLst>
  <p:sldIdLst>
    <p:sldId id="256" r:id="rId3"/>
    <p:sldId id="257" r:id="rId4"/>
    <p:sldId id="258" r:id="rId5"/>
    <p:sldId id="259" r:id="rId6"/>
    <p:sldId id="289" r:id="rId7"/>
    <p:sldId id="290" r:id="rId8"/>
    <p:sldId id="316" r:id="rId9"/>
    <p:sldId id="317" r:id="rId10"/>
    <p:sldId id="311" r:id="rId11"/>
    <p:sldId id="318" r:id="rId12"/>
    <p:sldId id="312" r:id="rId13"/>
    <p:sldId id="321" r:id="rId14"/>
    <p:sldId id="313" r:id="rId15"/>
    <p:sldId id="324" r:id="rId16"/>
    <p:sldId id="325" r:id="rId17"/>
    <p:sldId id="314" r:id="rId18"/>
    <p:sldId id="326" r:id="rId19"/>
    <p:sldId id="327" r:id="rId20"/>
    <p:sldId id="328" r:id="rId21"/>
    <p:sldId id="329" r:id="rId22"/>
    <p:sldId id="330" r:id="rId23"/>
    <p:sldId id="332" r:id="rId24"/>
    <p:sldId id="338" r:id="rId25"/>
    <p:sldId id="341" r:id="rId26"/>
    <p:sldId id="299" r:id="rId27"/>
    <p:sldId id="342" r:id="rId28"/>
    <p:sldId id="343" r:id="rId29"/>
    <p:sldId id="344" r:id="rId30"/>
    <p:sldId id="322" r:id="rId31"/>
    <p:sldId id="345" r:id="rId32"/>
    <p:sldId id="346" r:id="rId33"/>
    <p:sldId id="260" r:id="rId34"/>
    <p:sldId id="267" r:id="rId35"/>
    <p:sldId id="268" r:id="rId36"/>
    <p:sldId id="269" r:id="rId37"/>
    <p:sldId id="270" r:id="rId38"/>
    <p:sldId id="271" r:id="rId39"/>
    <p:sldId id="272" r:id="rId40"/>
    <p:sldId id="273" r:id="rId41"/>
    <p:sldId id="274" r:id="rId42"/>
    <p:sldId id="275" r:id="rId43"/>
    <p:sldId id="276" r:id="rId44"/>
    <p:sldId id="261" r:id="rId45"/>
    <p:sldId id="278" r:id="rId46"/>
    <p:sldId id="279" r:id="rId47"/>
    <p:sldId id="280" r:id="rId48"/>
    <p:sldId id="281" r:id="rId49"/>
    <p:sldId id="282" r:id="rId50"/>
    <p:sldId id="283" r:id="rId51"/>
    <p:sldId id="284" r:id="rId52"/>
    <p:sldId id="285" r:id="rId53"/>
    <p:sldId id="286" r:id="rId54"/>
    <p:sldId id="287" r:id="rId55"/>
    <p:sldId id="288" r:id="rId56"/>
    <p:sldId id="265" r:id="rId57"/>
    <p:sldId id="262" r:id="rId58"/>
    <p:sldId id="263" r:id="rId59"/>
    <p:sldId id="264" r:id="rId60"/>
    <p:sldId id="266" r:id="rId61"/>
  </p:sldIdLst>
  <p:sldSz cx="12192000" cy="6858000"/>
  <p:notesSz cx="6858000" cy="9144000"/>
  <p:custShowLst>
    <p:custShow name="SIA Welcome Slide Show" id="0">
      <p:sldLst>
        <p:sld r:id="rId46"/>
        <p:sld r:id="rId47"/>
        <p:sld r:id="rId48"/>
        <p:sld r:id="rId49"/>
        <p:sld r:id="rId50"/>
        <p:sld r:id="rId51"/>
        <p:sld r:id="rId52"/>
        <p:sld r:id="rId53"/>
        <p:sld r:id="rId54"/>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163"/>
    <a:srgbClr val="FAF2ED"/>
    <a:srgbClr val="EE1F40"/>
    <a:srgbClr val="F3CBC7"/>
    <a:srgbClr val="9D5460"/>
    <a:srgbClr val="974D5B"/>
    <a:srgbClr val="8E3C4B"/>
    <a:srgbClr val="0B1D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38"/>
    <p:restoredTop sz="94589"/>
  </p:normalViewPr>
  <p:slideViewPr>
    <p:cSldViewPr snapToGrid="0">
      <p:cViewPr varScale="1">
        <p:scale>
          <a:sx n="120" d="100"/>
          <a:sy n="120" d="100"/>
        </p:scale>
        <p:origin x="76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_rels/data2.xml.rels><?xml version="1.0" encoding="UTF-8" standalone="yes"?>
<Relationships xmlns="http://schemas.openxmlformats.org/package/2006/relationships"><Relationship Id="rId1" Type="http://schemas.openxmlformats.org/officeDocument/2006/relationships/image" Target="../media/image29.jpeg"/></Relationships>
</file>

<file path=ppt/diagrams/_rels/data3.xml.rels><?xml version="1.0" encoding="UTF-8" standalone="yes"?>
<Relationships xmlns="http://schemas.openxmlformats.org/package/2006/relationships"><Relationship Id="rId1" Type="http://schemas.openxmlformats.org/officeDocument/2006/relationships/image" Target="../media/image30.jfif"/></Relationships>
</file>

<file path=ppt/diagrams/_rels/data4.xml.rels><?xml version="1.0" encoding="UTF-8" standalone="yes"?>
<Relationships xmlns="http://schemas.openxmlformats.org/package/2006/relationships"><Relationship Id="rId1" Type="http://schemas.openxmlformats.org/officeDocument/2006/relationships/image" Target="../media/image31.jpg"/></Relationships>
</file>

<file path=ppt/diagrams/_rels/data5.xml.rels><?xml version="1.0" encoding="UTF-8" standalone="yes"?>
<Relationships xmlns="http://schemas.openxmlformats.org/package/2006/relationships"><Relationship Id="rId1" Type="http://schemas.openxmlformats.org/officeDocument/2006/relationships/image" Target="../media/image32.jpeg"/></Relationships>
</file>

<file path=ppt/diagrams/_rels/data6.xml.rels><?xml version="1.0" encoding="UTF-8" standalone="yes"?>
<Relationships xmlns="http://schemas.openxmlformats.org/package/2006/relationships"><Relationship Id="rId1" Type="http://schemas.openxmlformats.org/officeDocument/2006/relationships/image" Target="../media/image33.jpeg"/></Relationships>
</file>

<file path=ppt/diagrams/_rels/data7.xml.rels><?xml version="1.0" encoding="UTF-8" standalone="yes"?>
<Relationships xmlns="http://schemas.openxmlformats.org/package/2006/relationships"><Relationship Id="rId1" Type="http://schemas.openxmlformats.org/officeDocument/2006/relationships/image" Target="../media/image34.jpeg"/></Relationships>
</file>

<file path=ppt/diagrams/_rels/data8.xml.rels><?xml version="1.0" encoding="UTF-8" standalone="yes"?>
<Relationships xmlns="http://schemas.openxmlformats.org/package/2006/relationships"><Relationship Id="rId1" Type="http://schemas.openxmlformats.org/officeDocument/2006/relationships/image" Target="../media/image35.jfif"/></Relationships>
</file>

<file path=ppt/diagrams/_rels/data9.xml.rels><?xml version="1.0" encoding="UTF-8" standalone="yes"?>
<Relationships xmlns="http://schemas.openxmlformats.org/package/2006/relationships"><Relationship Id="rId1" Type="http://schemas.openxmlformats.org/officeDocument/2006/relationships/image" Target="../media/image36.png"/></Relationships>
</file>

<file path=ppt/diagrams/_rels/data10.xml.rels><?xml version="1.0" encoding="UTF-8" standalone="yes"?>
<Relationships xmlns="http://schemas.openxmlformats.org/package/2006/relationships"><Relationship Id="rId1" Type="http://schemas.openxmlformats.org/officeDocument/2006/relationships/image" Target="../media/image37.jpeg"/></Relationships>
</file>

<file path=ppt/diagrams/_rels/data11.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6.jpg"/><Relationship Id="rId2" Type="http://schemas.openxmlformats.org/officeDocument/2006/relationships/image" Target="../media/image41.jpg"/><Relationship Id="rId1" Type="http://schemas.openxmlformats.org/officeDocument/2006/relationships/image" Target="../media/image40.jpg"/><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fif"/></Relationships>
</file>

<file path=ppt/diagrams/_rels/data12.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image" Target="../media/image51.png"/><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9.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30.jfif"/></Relationships>
</file>

<file path=ppt/diagrams/_rels/drawing4.xml.rels><?xml version="1.0" encoding="UTF-8" standalone="yes"?>
<Relationships xmlns="http://schemas.openxmlformats.org/package/2006/relationships"><Relationship Id="rId1" Type="http://schemas.openxmlformats.org/officeDocument/2006/relationships/image" Target="../media/image31.jpg"/></Relationships>
</file>

<file path=ppt/diagrams/_rels/drawing5.xml.rels><?xml version="1.0" encoding="UTF-8" standalone="yes"?>
<Relationships xmlns="http://schemas.openxmlformats.org/package/2006/relationships"><Relationship Id="rId1" Type="http://schemas.openxmlformats.org/officeDocument/2006/relationships/image" Target="../media/image32.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33.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34.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35.jfif"/></Relationships>
</file>

<file path=ppt/diagrams/_rels/drawing9.xml.rels><?xml version="1.0" encoding="UTF-8" standalone="yes"?>
<Relationships xmlns="http://schemas.openxmlformats.org/package/2006/relationships"><Relationship Id="rId1" Type="http://schemas.openxmlformats.org/officeDocument/2006/relationships/image" Target="../media/image36.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37.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6.jpg"/><Relationship Id="rId2" Type="http://schemas.openxmlformats.org/officeDocument/2006/relationships/image" Target="../media/image41.jpg"/><Relationship Id="rId1" Type="http://schemas.openxmlformats.org/officeDocument/2006/relationships/image" Target="../media/image40.jpg"/><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fif"/></Relationships>
</file>

<file path=ppt/diagrams/_rels/drawing12.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image" Target="../media/image51.png"/><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D62298-F046-4CB8-9208-7A1696BF7EF1}" type="doc">
      <dgm:prSet loTypeId="urn:microsoft.com/office/officeart/2005/8/layout/pyramid4" loCatId="relationship" qsTypeId="urn:microsoft.com/office/officeart/2005/8/quickstyle/simple1" qsCatId="simple" csTypeId="urn:microsoft.com/office/officeart/2005/8/colors/accent4_5" csCatId="accent4" phldr="1"/>
      <dgm:spPr/>
      <dgm:t>
        <a:bodyPr/>
        <a:lstStyle/>
        <a:p>
          <a:endParaRPr lang="en-US"/>
        </a:p>
      </dgm:t>
    </dgm:pt>
    <dgm:pt modelId="{FCC264FD-E35A-4218-8DFA-F36F79C58C9A}">
      <dgm:prSet phldrT="[Text]" phldr="0"/>
      <dgm:spPr/>
      <dgm:t>
        <a:bodyPr/>
        <a:lstStyle/>
        <a:p>
          <a:r>
            <a:rPr lang="en-US" dirty="0"/>
            <a:t>Abuser</a:t>
          </a:r>
        </a:p>
      </dgm:t>
    </dgm:pt>
    <dgm:pt modelId="{0C336D0E-73A1-4FFD-904D-D0D508BFD6D0}" type="parTrans" cxnId="{96B0F09C-4CE9-4A1D-A813-69A9466D6E85}">
      <dgm:prSet/>
      <dgm:spPr/>
      <dgm:t>
        <a:bodyPr/>
        <a:lstStyle/>
        <a:p>
          <a:endParaRPr lang="en-US"/>
        </a:p>
      </dgm:t>
    </dgm:pt>
    <dgm:pt modelId="{4828BBB6-D499-47AA-87A1-65D848CF7EC9}" type="sibTrans" cxnId="{96B0F09C-4CE9-4A1D-A813-69A9466D6E85}">
      <dgm:prSet/>
      <dgm:spPr/>
      <dgm:t>
        <a:bodyPr/>
        <a:lstStyle/>
        <a:p>
          <a:endParaRPr lang="en-US"/>
        </a:p>
      </dgm:t>
    </dgm:pt>
    <dgm:pt modelId="{735B4DAB-861B-41F6-897F-3406261FE305}">
      <dgm:prSet phldrT="[Text]" phldr="0"/>
      <dgm:spPr/>
      <dgm:t>
        <a:bodyPr/>
        <a:lstStyle/>
        <a:p>
          <a:r>
            <a:rPr lang="en-US" dirty="0"/>
            <a:t>Children</a:t>
          </a:r>
        </a:p>
        <a:p>
          <a:r>
            <a:rPr lang="en-US" dirty="0"/>
            <a:t>Pets</a:t>
          </a:r>
        </a:p>
      </dgm:t>
    </dgm:pt>
    <dgm:pt modelId="{949C30C4-7454-474E-B624-7D5B4F2A43D4}" type="parTrans" cxnId="{050880A9-850C-419C-A9CD-113CB7572140}">
      <dgm:prSet/>
      <dgm:spPr/>
      <dgm:t>
        <a:bodyPr/>
        <a:lstStyle/>
        <a:p>
          <a:endParaRPr lang="en-US"/>
        </a:p>
      </dgm:t>
    </dgm:pt>
    <dgm:pt modelId="{46D4E06D-A74F-40B6-9E6E-74D3EC7160BD}" type="sibTrans" cxnId="{050880A9-850C-419C-A9CD-113CB7572140}">
      <dgm:prSet/>
      <dgm:spPr/>
      <dgm:t>
        <a:bodyPr/>
        <a:lstStyle/>
        <a:p>
          <a:endParaRPr lang="en-US"/>
        </a:p>
      </dgm:t>
    </dgm:pt>
    <dgm:pt modelId="{82E83253-6788-498D-A136-E4ABE0BFCF8C}">
      <dgm:prSet phldrT="[Text]" phldr="0"/>
      <dgm:spPr/>
      <dgm:t>
        <a:bodyPr/>
        <a:lstStyle/>
        <a:p>
          <a:r>
            <a:rPr lang="en-US" dirty="0"/>
            <a:t>Victim</a:t>
          </a:r>
        </a:p>
        <a:p>
          <a:r>
            <a:rPr lang="en-US" dirty="0"/>
            <a:t>Survivor</a:t>
          </a:r>
        </a:p>
      </dgm:t>
    </dgm:pt>
    <dgm:pt modelId="{5B57D87B-B294-4BE9-8EB8-04829B4EF66D}" type="parTrans" cxnId="{9E358819-2473-4D87-B7D3-07053A85B6AE}">
      <dgm:prSet/>
      <dgm:spPr/>
      <dgm:t>
        <a:bodyPr/>
        <a:lstStyle/>
        <a:p>
          <a:endParaRPr lang="en-US"/>
        </a:p>
      </dgm:t>
    </dgm:pt>
    <dgm:pt modelId="{5E41AB83-4344-44A3-AD1D-97B3A9913904}" type="sibTrans" cxnId="{9E358819-2473-4D87-B7D3-07053A85B6AE}">
      <dgm:prSet/>
      <dgm:spPr/>
      <dgm:t>
        <a:bodyPr/>
        <a:lstStyle/>
        <a:p>
          <a:endParaRPr lang="en-US"/>
        </a:p>
      </dgm:t>
    </dgm:pt>
    <dgm:pt modelId="{F8D9F13F-50E7-424A-A269-716C7C26DD09}">
      <dgm:prSet phldrT="[Text]" phldr="0"/>
      <dgm:spPr/>
      <dgm:t>
        <a:bodyPr/>
        <a:lstStyle/>
        <a:p>
          <a:r>
            <a:rPr lang="en-US" dirty="0"/>
            <a:t>Job</a:t>
          </a:r>
        </a:p>
        <a:p>
          <a:r>
            <a:rPr lang="en-US" dirty="0"/>
            <a:t>Property</a:t>
          </a:r>
        </a:p>
        <a:p>
          <a:r>
            <a:rPr lang="en-US" dirty="0"/>
            <a:t>Money</a:t>
          </a:r>
        </a:p>
      </dgm:t>
    </dgm:pt>
    <dgm:pt modelId="{8E3BF5ED-09A5-49CF-9DAF-D894760A614D}" type="parTrans" cxnId="{C92699E0-6CE4-4175-BB2F-9D6F83B185A7}">
      <dgm:prSet/>
      <dgm:spPr/>
      <dgm:t>
        <a:bodyPr/>
        <a:lstStyle/>
        <a:p>
          <a:endParaRPr lang="en-US"/>
        </a:p>
      </dgm:t>
    </dgm:pt>
    <dgm:pt modelId="{6709AF0D-16B9-449B-A625-E7144C6A108C}" type="sibTrans" cxnId="{C92699E0-6CE4-4175-BB2F-9D6F83B185A7}">
      <dgm:prSet/>
      <dgm:spPr/>
      <dgm:t>
        <a:bodyPr/>
        <a:lstStyle/>
        <a:p>
          <a:endParaRPr lang="en-US"/>
        </a:p>
      </dgm:t>
    </dgm:pt>
    <dgm:pt modelId="{4DA3D3AF-9F54-47C6-8FE5-E7AAA73C6D01}" type="pres">
      <dgm:prSet presAssocID="{DDD62298-F046-4CB8-9208-7A1696BF7EF1}" presName="compositeShape" presStyleCnt="0">
        <dgm:presLayoutVars>
          <dgm:chMax val="9"/>
          <dgm:dir/>
          <dgm:resizeHandles val="exact"/>
        </dgm:presLayoutVars>
      </dgm:prSet>
      <dgm:spPr/>
    </dgm:pt>
    <dgm:pt modelId="{93A7FA4B-AB79-4B35-B1AA-F96E8E55B429}" type="pres">
      <dgm:prSet presAssocID="{DDD62298-F046-4CB8-9208-7A1696BF7EF1}" presName="triangle1" presStyleLbl="node1" presStyleIdx="0" presStyleCnt="4">
        <dgm:presLayoutVars>
          <dgm:bulletEnabled val="1"/>
        </dgm:presLayoutVars>
      </dgm:prSet>
      <dgm:spPr/>
    </dgm:pt>
    <dgm:pt modelId="{FD918F22-A1DF-499A-BFE4-EF594F0428F4}" type="pres">
      <dgm:prSet presAssocID="{DDD62298-F046-4CB8-9208-7A1696BF7EF1}" presName="triangle2" presStyleLbl="node1" presStyleIdx="1" presStyleCnt="4">
        <dgm:presLayoutVars>
          <dgm:bulletEnabled val="1"/>
        </dgm:presLayoutVars>
      </dgm:prSet>
      <dgm:spPr/>
    </dgm:pt>
    <dgm:pt modelId="{15721DDA-5ADC-42F2-83C8-87AF91A21AA7}" type="pres">
      <dgm:prSet presAssocID="{DDD62298-F046-4CB8-9208-7A1696BF7EF1}" presName="triangle3" presStyleLbl="node1" presStyleIdx="2" presStyleCnt="4" custLinFactNeighborX="-642" custLinFactNeighborY="2385">
        <dgm:presLayoutVars>
          <dgm:bulletEnabled val="1"/>
        </dgm:presLayoutVars>
      </dgm:prSet>
      <dgm:spPr/>
    </dgm:pt>
    <dgm:pt modelId="{122DF130-3700-4854-A4FB-8D0A2A3BF1B3}" type="pres">
      <dgm:prSet presAssocID="{DDD62298-F046-4CB8-9208-7A1696BF7EF1}" presName="triangle4" presStyleLbl="node1" presStyleIdx="3" presStyleCnt="4">
        <dgm:presLayoutVars>
          <dgm:bulletEnabled val="1"/>
        </dgm:presLayoutVars>
      </dgm:prSet>
      <dgm:spPr/>
    </dgm:pt>
  </dgm:ptLst>
  <dgm:cxnLst>
    <dgm:cxn modelId="{A31A0A04-7280-4FEB-AEB4-B3F16377A766}" type="presOf" srcId="{FCC264FD-E35A-4218-8DFA-F36F79C58C9A}" destId="{93A7FA4B-AB79-4B35-B1AA-F96E8E55B429}" srcOrd="0" destOrd="0" presId="urn:microsoft.com/office/officeart/2005/8/layout/pyramid4"/>
    <dgm:cxn modelId="{9E358819-2473-4D87-B7D3-07053A85B6AE}" srcId="{DDD62298-F046-4CB8-9208-7A1696BF7EF1}" destId="{82E83253-6788-498D-A136-E4ABE0BFCF8C}" srcOrd="2" destOrd="0" parTransId="{5B57D87B-B294-4BE9-8EB8-04829B4EF66D}" sibTransId="{5E41AB83-4344-44A3-AD1D-97B3A9913904}"/>
    <dgm:cxn modelId="{C7198A34-0857-442B-8712-F86CE6D8C470}" type="presOf" srcId="{F8D9F13F-50E7-424A-A269-716C7C26DD09}" destId="{122DF130-3700-4854-A4FB-8D0A2A3BF1B3}" srcOrd="0" destOrd="0" presId="urn:microsoft.com/office/officeart/2005/8/layout/pyramid4"/>
    <dgm:cxn modelId="{3EDF5145-D9DA-435A-A5C2-08466CF2E51B}" type="presOf" srcId="{735B4DAB-861B-41F6-897F-3406261FE305}" destId="{FD918F22-A1DF-499A-BFE4-EF594F0428F4}" srcOrd="0" destOrd="0" presId="urn:microsoft.com/office/officeart/2005/8/layout/pyramid4"/>
    <dgm:cxn modelId="{A00DC05B-7190-47D8-B993-8487A27C8832}" type="presOf" srcId="{82E83253-6788-498D-A136-E4ABE0BFCF8C}" destId="{15721DDA-5ADC-42F2-83C8-87AF91A21AA7}" srcOrd="0" destOrd="0" presId="urn:microsoft.com/office/officeart/2005/8/layout/pyramid4"/>
    <dgm:cxn modelId="{96B0F09C-4CE9-4A1D-A813-69A9466D6E85}" srcId="{DDD62298-F046-4CB8-9208-7A1696BF7EF1}" destId="{FCC264FD-E35A-4218-8DFA-F36F79C58C9A}" srcOrd="0" destOrd="0" parTransId="{0C336D0E-73A1-4FFD-904D-D0D508BFD6D0}" sibTransId="{4828BBB6-D499-47AA-87A1-65D848CF7EC9}"/>
    <dgm:cxn modelId="{050880A9-850C-419C-A9CD-113CB7572140}" srcId="{DDD62298-F046-4CB8-9208-7A1696BF7EF1}" destId="{735B4DAB-861B-41F6-897F-3406261FE305}" srcOrd="1" destOrd="0" parTransId="{949C30C4-7454-474E-B624-7D5B4F2A43D4}" sibTransId="{46D4E06D-A74F-40B6-9E6E-74D3EC7160BD}"/>
    <dgm:cxn modelId="{B886B3C0-C2FC-4184-9CC7-31347D455825}" type="presOf" srcId="{DDD62298-F046-4CB8-9208-7A1696BF7EF1}" destId="{4DA3D3AF-9F54-47C6-8FE5-E7AAA73C6D01}" srcOrd="0" destOrd="0" presId="urn:microsoft.com/office/officeart/2005/8/layout/pyramid4"/>
    <dgm:cxn modelId="{C92699E0-6CE4-4175-BB2F-9D6F83B185A7}" srcId="{DDD62298-F046-4CB8-9208-7A1696BF7EF1}" destId="{F8D9F13F-50E7-424A-A269-716C7C26DD09}" srcOrd="3" destOrd="0" parTransId="{8E3BF5ED-09A5-49CF-9DAF-D894760A614D}" sibTransId="{6709AF0D-16B9-449B-A625-E7144C6A108C}"/>
    <dgm:cxn modelId="{6CCAE147-DB8D-4AA9-A974-AAC88F59ECE7}" type="presParOf" srcId="{4DA3D3AF-9F54-47C6-8FE5-E7AAA73C6D01}" destId="{93A7FA4B-AB79-4B35-B1AA-F96E8E55B429}" srcOrd="0" destOrd="0" presId="urn:microsoft.com/office/officeart/2005/8/layout/pyramid4"/>
    <dgm:cxn modelId="{6E752DCC-06B7-4666-9F53-22352CE5ED19}" type="presParOf" srcId="{4DA3D3AF-9F54-47C6-8FE5-E7AAA73C6D01}" destId="{FD918F22-A1DF-499A-BFE4-EF594F0428F4}" srcOrd="1" destOrd="0" presId="urn:microsoft.com/office/officeart/2005/8/layout/pyramid4"/>
    <dgm:cxn modelId="{ACD5B28C-7A5D-4286-B1FC-BB2F7BE3C763}" type="presParOf" srcId="{4DA3D3AF-9F54-47C6-8FE5-E7AAA73C6D01}" destId="{15721DDA-5ADC-42F2-83C8-87AF91A21AA7}" srcOrd="2" destOrd="0" presId="urn:microsoft.com/office/officeart/2005/8/layout/pyramid4"/>
    <dgm:cxn modelId="{7A19A164-0336-40AD-BBE8-30E99C58A3E7}" type="presParOf" srcId="{4DA3D3AF-9F54-47C6-8FE5-E7AAA73C6D01}" destId="{122DF130-3700-4854-A4FB-8D0A2A3BF1B3}"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7ABA07-85B6-4781-B285-E9F91B56F4D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65046CB9-BEF7-45AE-B76A-7B6BF3117889}">
      <dgm:prSet/>
      <dgm:spPr>
        <a:solidFill>
          <a:srgbClr val="7030A0"/>
        </a:solidFill>
        <a:ln>
          <a:solidFill>
            <a:srgbClr val="652B91"/>
          </a:solidFill>
        </a:ln>
      </dgm:spPr>
      <dgm:t>
        <a:bodyPr/>
        <a:lstStyle/>
        <a:p>
          <a:pPr rtl="0"/>
          <a:r>
            <a:rPr lang="en-US" b="1" dirty="0"/>
            <a:t>Bruises, abrasions, lacerations, punctures, burns and bites</a:t>
          </a:r>
          <a:endParaRPr lang="en-US" dirty="0"/>
        </a:p>
      </dgm:t>
    </dgm:pt>
    <dgm:pt modelId="{484A6F2E-4DD0-4982-85AE-C3FC6B6C4DF8}" type="parTrans" cxnId="{68702602-2720-4897-9935-FA78D0EB0276}">
      <dgm:prSet/>
      <dgm:spPr/>
      <dgm:t>
        <a:bodyPr/>
        <a:lstStyle/>
        <a:p>
          <a:endParaRPr lang="en-US"/>
        </a:p>
      </dgm:t>
    </dgm:pt>
    <dgm:pt modelId="{8BF37E15-90F5-4C2C-A2C1-D52A657ACDF3}" type="sibTrans" cxnId="{68702602-2720-4897-9935-FA78D0EB0276}">
      <dgm:prSet/>
      <dgm:spPr/>
      <dgm:t>
        <a:bodyPr/>
        <a:lstStyle/>
        <a:p>
          <a:endParaRPr lang="en-US"/>
        </a:p>
      </dgm:t>
    </dgm:pt>
    <dgm:pt modelId="{39E4DF22-9B4D-4EE3-9749-F8639FE98D62}" type="pres">
      <dgm:prSet presAssocID="{FF7ABA07-85B6-4781-B285-E9F91B56F4D5}" presName="linearFlow" presStyleCnt="0">
        <dgm:presLayoutVars>
          <dgm:dir/>
          <dgm:resizeHandles val="exact"/>
        </dgm:presLayoutVars>
      </dgm:prSet>
      <dgm:spPr/>
    </dgm:pt>
    <dgm:pt modelId="{9C1556A9-8B3A-4CD9-96C4-2019BCBA2ED1}" type="pres">
      <dgm:prSet presAssocID="{65046CB9-BEF7-45AE-B76A-7B6BF3117889}" presName="composite" presStyleCnt="0"/>
      <dgm:spPr/>
    </dgm:pt>
    <dgm:pt modelId="{A1396234-D24B-4DBC-8EA1-112391C42277}" type="pres">
      <dgm:prSet presAssocID="{65046CB9-BEF7-45AE-B76A-7B6BF3117889}" presName="imgShp" presStyleLbl="fgImgPlace1" presStyleIdx="0" presStyleCnt="1" custLinFactNeighborX="636" custLinFactNeighborY="-47"/>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a:ln>
          <a:solidFill>
            <a:srgbClr val="652B91"/>
          </a:solidFill>
        </a:ln>
      </dgm:spPr>
    </dgm:pt>
    <dgm:pt modelId="{BBC50756-FD59-4D8D-B9B1-8417CA3F8878}" type="pres">
      <dgm:prSet presAssocID="{65046CB9-BEF7-45AE-B76A-7B6BF3117889}" presName="txShp" presStyleLbl="node1" presStyleIdx="0" presStyleCnt="1">
        <dgm:presLayoutVars>
          <dgm:bulletEnabled val="1"/>
        </dgm:presLayoutVars>
      </dgm:prSet>
      <dgm:spPr/>
    </dgm:pt>
  </dgm:ptLst>
  <dgm:cxnLst>
    <dgm:cxn modelId="{68702602-2720-4897-9935-FA78D0EB0276}" srcId="{FF7ABA07-85B6-4781-B285-E9F91B56F4D5}" destId="{65046CB9-BEF7-45AE-B76A-7B6BF3117889}" srcOrd="0" destOrd="0" parTransId="{484A6F2E-4DD0-4982-85AE-C3FC6B6C4DF8}" sibTransId="{8BF37E15-90F5-4C2C-A2C1-D52A657ACDF3}"/>
    <dgm:cxn modelId="{AC3B0488-1D9A-49E4-821A-B706DCADF386}" type="presOf" srcId="{65046CB9-BEF7-45AE-B76A-7B6BF3117889}" destId="{BBC50756-FD59-4D8D-B9B1-8417CA3F8878}" srcOrd="0" destOrd="0" presId="urn:microsoft.com/office/officeart/2005/8/layout/vList3"/>
    <dgm:cxn modelId="{D772DDD9-A051-416F-B8FF-23621181F1C0}" type="presOf" srcId="{FF7ABA07-85B6-4781-B285-E9F91B56F4D5}" destId="{39E4DF22-9B4D-4EE3-9749-F8639FE98D62}" srcOrd="0" destOrd="0" presId="urn:microsoft.com/office/officeart/2005/8/layout/vList3"/>
    <dgm:cxn modelId="{4ACE8115-4435-4033-B087-F6BEADEED84C}" type="presParOf" srcId="{39E4DF22-9B4D-4EE3-9749-F8639FE98D62}" destId="{9C1556A9-8B3A-4CD9-96C4-2019BCBA2ED1}" srcOrd="0" destOrd="0" presId="urn:microsoft.com/office/officeart/2005/8/layout/vList3"/>
    <dgm:cxn modelId="{D2E4C65B-3F1D-4636-96AB-406AEDD6A272}" type="presParOf" srcId="{9C1556A9-8B3A-4CD9-96C4-2019BCBA2ED1}" destId="{A1396234-D24B-4DBC-8EA1-112391C42277}" srcOrd="0" destOrd="0" presId="urn:microsoft.com/office/officeart/2005/8/layout/vList3"/>
    <dgm:cxn modelId="{7EA35813-B1E7-44CB-9F70-EB608448BF8F}" type="presParOf" srcId="{9C1556A9-8B3A-4CD9-96C4-2019BCBA2ED1}" destId="{BBC50756-FD59-4D8D-B9B1-8417CA3F8878}"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2EADEE-1ED0-47C3-91FE-A25A39AA009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FF55E395-5D17-4E12-A73D-B1FAB8A8761D}">
      <dgm:prSet custT="1"/>
      <dgm:spPr>
        <a:solidFill>
          <a:srgbClr val="7030A0"/>
        </a:solidFill>
        <a:ln>
          <a:solidFill>
            <a:srgbClr val="652B91"/>
          </a:solidFill>
        </a:ln>
      </dgm:spPr>
      <dgm:t>
        <a:bodyPr/>
        <a:lstStyle/>
        <a:p>
          <a:pPr rtl="0"/>
          <a:r>
            <a:rPr lang="en-US" sz="1900" b="1" dirty="0"/>
            <a:t>Fractures and broken bones or teeth</a:t>
          </a:r>
          <a:endParaRPr lang="en-US" sz="1900" dirty="0"/>
        </a:p>
      </dgm:t>
    </dgm:pt>
    <dgm:pt modelId="{A667D0EE-76F6-444E-8F92-D960E164A7F1}" type="parTrans" cxnId="{93EEFAB1-4203-4ACF-B4FC-00159AB9AC1E}">
      <dgm:prSet/>
      <dgm:spPr/>
      <dgm:t>
        <a:bodyPr/>
        <a:lstStyle/>
        <a:p>
          <a:endParaRPr lang="en-US"/>
        </a:p>
      </dgm:t>
    </dgm:pt>
    <dgm:pt modelId="{9A0C0075-9986-4649-8DFA-EA57009B62FC}" type="sibTrans" cxnId="{93EEFAB1-4203-4ACF-B4FC-00159AB9AC1E}">
      <dgm:prSet/>
      <dgm:spPr/>
      <dgm:t>
        <a:bodyPr/>
        <a:lstStyle/>
        <a:p>
          <a:endParaRPr lang="en-US"/>
        </a:p>
      </dgm:t>
    </dgm:pt>
    <dgm:pt modelId="{31C57A19-C019-446E-8575-DC666C8466FA}" type="pres">
      <dgm:prSet presAssocID="{D72EADEE-1ED0-47C3-91FE-A25A39AA0090}" presName="linearFlow" presStyleCnt="0">
        <dgm:presLayoutVars>
          <dgm:dir/>
          <dgm:resizeHandles val="exact"/>
        </dgm:presLayoutVars>
      </dgm:prSet>
      <dgm:spPr/>
    </dgm:pt>
    <dgm:pt modelId="{BCE52CD1-88CD-49F3-AFB4-68C9346A8E40}" type="pres">
      <dgm:prSet presAssocID="{FF55E395-5D17-4E12-A73D-B1FAB8A8761D}" presName="composite" presStyleCnt="0"/>
      <dgm:spPr/>
    </dgm:pt>
    <dgm:pt modelId="{1F672AA7-D601-4CA1-9993-84A748683738}" type="pres">
      <dgm:prSet presAssocID="{FF55E395-5D17-4E12-A73D-B1FAB8A8761D}"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solidFill>
            <a:srgbClr val="652B91"/>
          </a:solidFill>
        </a:ln>
      </dgm:spPr>
    </dgm:pt>
    <dgm:pt modelId="{0CA9A2FA-E7DB-4DCB-B603-29642427D017}" type="pres">
      <dgm:prSet presAssocID="{FF55E395-5D17-4E12-A73D-B1FAB8A8761D}" presName="txShp" presStyleLbl="node1" presStyleIdx="0" presStyleCnt="1">
        <dgm:presLayoutVars>
          <dgm:bulletEnabled val="1"/>
        </dgm:presLayoutVars>
      </dgm:prSet>
      <dgm:spPr/>
    </dgm:pt>
  </dgm:ptLst>
  <dgm:cxnLst>
    <dgm:cxn modelId="{74323A81-A16F-4754-8C40-8848B1CD47C6}" type="presOf" srcId="{FF55E395-5D17-4E12-A73D-B1FAB8A8761D}" destId="{0CA9A2FA-E7DB-4DCB-B603-29642427D017}" srcOrd="0" destOrd="0" presId="urn:microsoft.com/office/officeart/2005/8/layout/vList3"/>
    <dgm:cxn modelId="{93EEFAB1-4203-4ACF-B4FC-00159AB9AC1E}" srcId="{D72EADEE-1ED0-47C3-91FE-A25A39AA0090}" destId="{FF55E395-5D17-4E12-A73D-B1FAB8A8761D}" srcOrd="0" destOrd="0" parTransId="{A667D0EE-76F6-444E-8F92-D960E164A7F1}" sibTransId="{9A0C0075-9986-4649-8DFA-EA57009B62FC}"/>
    <dgm:cxn modelId="{3CEC54D7-6C82-4F54-99BD-27DAD0866EBF}" type="presOf" srcId="{D72EADEE-1ED0-47C3-91FE-A25A39AA0090}" destId="{31C57A19-C019-446E-8575-DC666C8466FA}" srcOrd="0" destOrd="0" presId="urn:microsoft.com/office/officeart/2005/8/layout/vList3"/>
    <dgm:cxn modelId="{3B8D231C-E9B2-4BBF-9AF1-14995DB9FDE1}" type="presParOf" srcId="{31C57A19-C019-446E-8575-DC666C8466FA}" destId="{BCE52CD1-88CD-49F3-AFB4-68C9346A8E40}" srcOrd="0" destOrd="0" presId="urn:microsoft.com/office/officeart/2005/8/layout/vList3"/>
    <dgm:cxn modelId="{D85F3E07-158B-4D41-ABD5-6F7849C084F8}" type="presParOf" srcId="{BCE52CD1-88CD-49F3-AFB4-68C9346A8E40}" destId="{1F672AA7-D601-4CA1-9993-84A748683738}" srcOrd="0" destOrd="0" presId="urn:microsoft.com/office/officeart/2005/8/layout/vList3"/>
    <dgm:cxn modelId="{3A5119E7-DE03-4AC8-AFA8-1A29159482A3}" type="presParOf" srcId="{BCE52CD1-88CD-49F3-AFB4-68C9346A8E40}" destId="{0CA9A2FA-E7DB-4DCB-B603-29642427D017}"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4F6B56-58D7-4B15-B56C-8A8428FB6DD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C736EA42-2345-4A3B-A3F0-D8E8A88F9C3D}">
      <dgm:prSet custT="1"/>
      <dgm:spPr>
        <a:solidFill>
          <a:srgbClr val="7030A0"/>
        </a:solidFill>
        <a:ln>
          <a:solidFill>
            <a:srgbClr val="652B91"/>
          </a:solidFill>
        </a:ln>
      </dgm:spPr>
      <dgm:t>
        <a:bodyPr/>
        <a:lstStyle/>
        <a:p>
          <a:pPr rtl="0"/>
          <a:r>
            <a:rPr lang="en-US" sz="1900" b="1" dirty="0"/>
            <a:t>Injuries to the head, eyes, ears, chest and abdomen</a:t>
          </a:r>
          <a:endParaRPr lang="en-US" sz="1900" dirty="0"/>
        </a:p>
      </dgm:t>
    </dgm:pt>
    <dgm:pt modelId="{9270A4FC-83C4-46FA-B290-A45617D73CFD}" type="parTrans" cxnId="{7E1A25B9-15DD-4C30-9710-5CC1D4A55A52}">
      <dgm:prSet/>
      <dgm:spPr/>
      <dgm:t>
        <a:bodyPr/>
        <a:lstStyle/>
        <a:p>
          <a:endParaRPr lang="en-US"/>
        </a:p>
      </dgm:t>
    </dgm:pt>
    <dgm:pt modelId="{B708873B-744D-4FC1-A07A-7D3EF4EDAAFA}" type="sibTrans" cxnId="{7E1A25B9-15DD-4C30-9710-5CC1D4A55A52}">
      <dgm:prSet/>
      <dgm:spPr/>
      <dgm:t>
        <a:bodyPr/>
        <a:lstStyle/>
        <a:p>
          <a:endParaRPr lang="en-US"/>
        </a:p>
      </dgm:t>
    </dgm:pt>
    <dgm:pt modelId="{2DC36C6A-82F5-478E-98F9-27872230A2B7}" type="pres">
      <dgm:prSet presAssocID="{EA4F6B56-58D7-4B15-B56C-8A8428FB6DD3}" presName="linearFlow" presStyleCnt="0">
        <dgm:presLayoutVars>
          <dgm:dir/>
          <dgm:resizeHandles val="exact"/>
        </dgm:presLayoutVars>
      </dgm:prSet>
      <dgm:spPr/>
    </dgm:pt>
    <dgm:pt modelId="{D2BE7346-0D66-4BF1-A86B-601AFA0CDF33}" type="pres">
      <dgm:prSet presAssocID="{C736EA42-2345-4A3B-A3F0-D8E8A88F9C3D}" presName="composite" presStyleCnt="0"/>
      <dgm:spPr/>
    </dgm:pt>
    <dgm:pt modelId="{2983174A-79A8-472E-A53E-D973E7192E5C}" type="pres">
      <dgm:prSet presAssocID="{C736EA42-2345-4A3B-A3F0-D8E8A88F9C3D}"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solidFill>
            <a:srgbClr val="652B91"/>
          </a:solidFill>
        </a:ln>
      </dgm:spPr>
    </dgm:pt>
    <dgm:pt modelId="{868EAF5E-31B8-4EA9-886C-FFBFA3C72D71}" type="pres">
      <dgm:prSet presAssocID="{C736EA42-2345-4A3B-A3F0-D8E8A88F9C3D}" presName="txShp" presStyleLbl="node1" presStyleIdx="0" presStyleCnt="1">
        <dgm:presLayoutVars>
          <dgm:bulletEnabled val="1"/>
        </dgm:presLayoutVars>
      </dgm:prSet>
      <dgm:spPr/>
    </dgm:pt>
  </dgm:ptLst>
  <dgm:cxnLst>
    <dgm:cxn modelId="{D11A5B48-9122-4445-8352-7F7CFFC92BA0}" type="presOf" srcId="{EA4F6B56-58D7-4B15-B56C-8A8428FB6DD3}" destId="{2DC36C6A-82F5-478E-98F9-27872230A2B7}" srcOrd="0" destOrd="0" presId="urn:microsoft.com/office/officeart/2005/8/layout/vList3"/>
    <dgm:cxn modelId="{CFC7CD5E-A7BB-44FD-9AF4-6598D75E16E7}" type="presOf" srcId="{C736EA42-2345-4A3B-A3F0-D8E8A88F9C3D}" destId="{868EAF5E-31B8-4EA9-886C-FFBFA3C72D71}" srcOrd="0" destOrd="0" presId="urn:microsoft.com/office/officeart/2005/8/layout/vList3"/>
    <dgm:cxn modelId="{7E1A25B9-15DD-4C30-9710-5CC1D4A55A52}" srcId="{EA4F6B56-58D7-4B15-B56C-8A8428FB6DD3}" destId="{C736EA42-2345-4A3B-A3F0-D8E8A88F9C3D}" srcOrd="0" destOrd="0" parTransId="{9270A4FC-83C4-46FA-B290-A45617D73CFD}" sibTransId="{B708873B-744D-4FC1-A07A-7D3EF4EDAAFA}"/>
    <dgm:cxn modelId="{53A7C124-C647-4813-918D-D38BA03B40DA}" type="presParOf" srcId="{2DC36C6A-82F5-478E-98F9-27872230A2B7}" destId="{D2BE7346-0D66-4BF1-A86B-601AFA0CDF33}" srcOrd="0" destOrd="0" presId="urn:microsoft.com/office/officeart/2005/8/layout/vList3"/>
    <dgm:cxn modelId="{F7A74037-8F17-4A36-AB27-FB13D9BF72BD}" type="presParOf" srcId="{D2BE7346-0D66-4BF1-A86B-601AFA0CDF33}" destId="{2983174A-79A8-472E-A53E-D973E7192E5C}" srcOrd="0" destOrd="0" presId="urn:microsoft.com/office/officeart/2005/8/layout/vList3"/>
    <dgm:cxn modelId="{155AFA89-86B4-4F34-8126-82227A73617B}" type="presParOf" srcId="{D2BE7346-0D66-4BF1-A86B-601AFA0CDF33}" destId="{868EAF5E-31B8-4EA9-886C-FFBFA3C72D71}" srcOrd="1" destOrd="0" presId="urn:microsoft.com/office/officeart/2005/8/layout/vList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73E797-A21C-4748-B246-985947DCAD6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817A89AB-9628-4B4D-A731-021892D5FA33}">
      <dgm:prSet custT="1"/>
      <dgm:spPr>
        <a:solidFill>
          <a:srgbClr val="7030A0"/>
        </a:solidFill>
        <a:ln>
          <a:solidFill>
            <a:srgbClr val="652B91"/>
          </a:solidFill>
        </a:ln>
      </dgm:spPr>
      <dgm:t>
        <a:bodyPr/>
        <a:lstStyle/>
        <a:p>
          <a:pPr rtl="0"/>
          <a:r>
            <a:rPr lang="en-US" sz="1800" b="1" dirty="0"/>
            <a:t>Gastrointestinal conditions </a:t>
          </a:r>
          <a:endParaRPr lang="en-US" sz="1800" dirty="0"/>
        </a:p>
      </dgm:t>
    </dgm:pt>
    <dgm:pt modelId="{E29432D3-A156-4E43-9A96-5E385691901E}" type="parTrans" cxnId="{AB9C91C1-E24C-4D20-A118-EA18DA16B2FF}">
      <dgm:prSet/>
      <dgm:spPr/>
      <dgm:t>
        <a:bodyPr/>
        <a:lstStyle/>
        <a:p>
          <a:endParaRPr lang="en-US"/>
        </a:p>
      </dgm:t>
    </dgm:pt>
    <dgm:pt modelId="{8B2E88DE-B964-415E-A0AA-48B89ED2F989}" type="sibTrans" cxnId="{AB9C91C1-E24C-4D20-A118-EA18DA16B2FF}">
      <dgm:prSet/>
      <dgm:spPr/>
      <dgm:t>
        <a:bodyPr/>
        <a:lstStyle/>
        <a:p>
          <a:endParaRPr lang="en-US"/>
        </a:p>
      </dgm:t>
    </dgm:pt>
    <dgm:pt modelId="{C65E626C-BA51-439B-96CB-4502A890BADE}" type="pres">
      <dgm:prSet presAssocID="{C373E797-A21C-4748-B246-985947DCAD68}" presName="linearFlow" presStyleCnt="0">
        <dgm:presLayoutVars>
          <dgm:dir/>
          <dgm:resizeHandles val="exact"/>
        </dgm:presLayoutVars>
      </dgm:prSet>
      <dgm:spPr/>
    </dgm:pt>
    <dgm:pt modelId="{F85614C7-61BD-4FEA-A2A9-09CD70E2C544}" type="pres">
      <dgm:prSet presAssocID="{817A89AB-9628-4B4D-A731-021892D5FA33}" presName="composite" presStyleCnt="0"/>
      <dgm:spPr/>
    </dgm:pt>
    <dgm:pt modelId="{3E42E2D6-2D47-41D0-A51F-D3E29F961957}" type="pres">
      <dgm:prSet presAssocID="{817A89AB-9628-4B4D-A731-021892D5FA33}" presName="imgShp"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dgm:spPr>
    </dgm:pt>
    <dgm:pt modelId="{7A5DA773-CA95-4891-8F7E-0284DF8D251F}" type="pres">
      <dgm:prSet presAssocID="{817A89AB-9628-4B4D-A731-021892D5FA33}" presName="txShp" presStyleLbl="node1" presStyleIdx="0" presStyleCnt="1">
        <dgm:presLayoutVars>
          <dgm:bulletEnabled val="1"/>
        </dgm:presLayoutVars>
      </dgm:prSet>
      <dgm:spPr/>
    </dgm:pt>
  </dgm:ptLst>
  <dgm:cxnLst>
    <dgm:cxn modelId="{79CEA211-0CE7-4337-80B6-E8CAA707FFE1}" type="presOf" srcId="{817A89AB-9628-4B4D-A731-021892D5FA33}" destId="{7A5DA773-CA95-4891-8F7E-0284DF8D251F}" srcOrd="0" destOrd="0" presId="urn:microsoft.com/office/officeart/2005/8/layout/vList3"/>
    <dgm:cxn modelId="{AB9C91C1-E24C-4D20-A118-EA18DA16B2FF}" srcId="{C373E797-A21C-4748-B246-985947DCAD68}" destId="{817A89AB-9628-4B4D-A731-021892D5FA33}" srcOrd="0" destOrd="0" parTransId="{E29432D3-A156-4E43-9A96-5E385691901E}" sibTransId="{8B2E88DE-B964-415E-A0AA-48B89ED2F989}"/>
    <dgm:cxn modelId="{BDDBB3CA-39DA-4AEA-BEB6-6000D358AF38}" type="presOf" srcId="{C373E797-A21C-4748-B246-985947DCAD68}" destId="{C65E626C-BA51-439B-96CB-4502A890BADE}" srcOrd="0" destOrd="0" presId="urn:microsoft.com/office/officeart/2005/8/layout/vList3"/>
    <dgm:cxn modelId="{67BE73C6-8E2E-4D7F-8BF7-FB6C1580546A}" type="presParOf" srcId="{C65E626C-BA51-439B-96CB-4502A890BADE}" destId="{F85614C7-61BD-4FEA-A2A9-09CD70E2C544}" srcOrd="0" destOrd="0" presId="urn:microsoft.com/office/officeart/2005/8/layout/vList3"/>
    <dgm:cxn modelId="{BCF85F27-5AC3-45B8-9AB7-E86A34302598}" type="presParOf" srcId="{F85614C7-61BD-4FEA-A2A9-09CD70E2C544}" destId="{3E42E2D6-2D47-41D0-A51F-D3E29F961957}" srcOrd="0" destOrd="0" presId="urn:microsoft.com/office/officeart/2005/8/layout/vList3"/>
    <dgm:cxn modelId="{549247BF-F985-4E47-BE32-F1E449213CA4}" type="presParOf" srcId="{F85614C7-61BD-4FEA-A2A9-09CD70E2C544}" destId="{7A5DA773-CA95-4891-8F7E-0284DF8D251F}" srcOrd="1" destOrd="0" presId="urn:microsoft.com/office/officeart/2005/8/layout/vList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585C68-3E05-4440-863D-082E9C480CA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78D26E48-0CCA-41C0-A968-E4A3DE1375CF}">
      <dgm:prSet/>
      <dgm:spPr>
        <a:solidFill>
          <a:srgbClr val="7030A0"/>
        </a:solidFill>
        <a:ln>
          <a:solidFill>
            <a:srgbClr val="652B91"/>
          </a:solidFill>
        </a:ln>
      </dgm:spPr>
      <dgm:t>
        <a:bodyPr/>
        <a:lstStyle/>
        <a:p>
          <a:pPr rtl="0"/>
          <a:r>
            <a:rPr lang="en-US" b="1" dirty="0"/>
            <a:t>Long-term health problems and poor health status</a:t>
          </a:r>
          <a:endParaRPr lang="en-US" dirty="0"/>
        </a:p>
      </dgm:t>
    </dgm:pt>
    <dgm:pt modelId="{1A583F0C-BF34-4DA8-9147-B5CE166AC8FB}" type="parTrans" cxnId="{935EE573-464A-48E4-A3C4-1E492350A83A}">
      <dgm:prSet/>
      <dgm:spPr/>
      <dgm:t>
        <a:bodyPr/>
        <a:lstStyle/>
        <a:p>
          <a:endParaRPr lang="en-US"/>
        </a:p>
      </dgm:t>
    </dgm:pt>
    <dgm:pt modelId="{C407F8D3-156F-4A7A-AF2F-B9D571B089BF}" type="sibTrans" cxnId="{935EE573-464A-48E4-A3C4-1E492350A83A}">
      <dgm:prSet/>
      <dgm:spPr/>
      <dgm:t>
        <a:bodyPr/>
        <a:lstStyle/>
        <a:p>
          <a:endParaRPr lang="en-US"/>
        </a:p>
      </dgm:t>
    </dgm:pt>
    <dgm:pt modelId="{3273AC31-447B-4964-9329-66E15EC97D67}" type="pres">
      <dgm:prSet presAssocID="{C2585C68-3E05-4440-863D-082E9C480CA5}" presName="linearFlow" presStyleCnt="0">
        <dgm:presLayoutVars>
          <dgm:dir/>
          <dgm:resizeHandles val="exact"/>
        </dgm:presLayoutVars>
      </dgm:prSet>
      <dgm:spPr/>
    </dgm:pt>
    <dgm:pt modelId="{1A556AB3-C712-42E1-827E-BA5CC821612F}" type="pres">
      <dgm:prSet presAssocID="{78D26E48-0CCA-41C0-A968-E4A3DE1375CF}" presName="composite" presStyleCnt="0"/>
      <dgm:spPr/>
    </dgm:pt>
    <dgm:pt modelId="{0E761B34-1C1B-45BE-B37D-805DCD872376}" type="pres">
      <dgm:prSet presAssocID="{78D26E48-0CCA-41C0-A968-E4A3DE1375CF}" presName="imgShp"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solidFill>
            <a:srgbClr val="652B91"/>
          </a:solidFill>
        </a:ln>
      </dgm:spPr>
    </dgm:pt>
    <dgm:pt modelId="{6472087E-239A-4654-84ED-8595CD025EE1}" type="pres">
      <dgm:prSet presAssocID="{78D26E48-0CCA-41C0-A968-E4A3DE1375CF}" presName="txShp" presStyleLbl="node1" presStyleIdx="0" presStyleCnt="1">
        <dgm:presLayoutVars>
          <dgm:bulletEnabled val="1"/>
        </dgm:presLayoutVars>
      </dgm:prSet>
      <dgm:spPr/>
    </dgm:pt>
  </dgm:ptLst>
  <dgm:cxnLst>
    <dgm:cxn modelId="{5CB75A40-CEA2-4912-879B-3C1046044C8A}" type="presOf" srcId="{C2585C68-3E05-4440-863D-082E9C480CA5}" destId="{3273AC31-447B-4964-9329-66E15EC97D67}" srcOrd="0" destOrd="0" presId="urn:microsoft.com/office/officeart/2005/8/layout/vList3"/>
    <dgm:cxn modelId="{C7AB8F5E-3A7C-4D39-B67E-1BDDA79104A0}" type="presOf" srcId="{78D26E48-0CCA-41C0-A968-E4A3DE1375CF}" destId="{6472087E-239A-4654-84ED-8595CD025EE1}" srcOrd="0" destOrd="0" presId="urn:microsoft.com/office/officeart/2005/8/layout/vList3"/>
    <dgm:cxn modelId="{935EE573-464A-48E4-A3C4-1E492350A83A}" srcId="{C2585C68-3E05-4440-863D-082E9C480CA5}" destId="{78D26E48-0CCA-41C0-A968-E4A3DE1375CF}" srcOrd="0" destOrd="0" parTransId="{1A583F0C-BF34-4DA8-9147-B5CE166AC8FB}" sibTransId="{C407F8D3-156F-4A7A-AF2F-B9D571B089BF}"/>
    <dgm:cxn modelId="{91393963-B3B4-4EB2-B22D-DF9E8C5A4AA7}" type="presParOf" srcId="{3273AC31-447B-4964-9329-66E15EC97D67}" destId="{1A556AB3-C712-42E1-827E-BA5CC821612F}" srcOrd="0" destOrd="0" presId="urn:microsoft.com/office/officeart/2005/8/layout/vList3"/>
    <dgm:cxn modelId="{9C8287E1-A5AC-400F-A73E-6236D5CC43C6}" type="presParOf" srcId="{1A556AB3-C712-42E1-827E-BA5CC821612F}" destId="{0E761B34-1C1B-45BE-B37D-805DCD872376}" srcOrd="0" destOrd="0" presId="urn:microsoft.com/office/officeart/2005/8/layout/vList3"/>
    <dgm:cxn modelId="{D4A017DD-9C67-409C-8F66-A345143E565F}" type="presParOf" srcId="{1A556AB3-C712-42E1-827E-BA5CC821612F}" destId="{6472087E-239A-4654-84ED-8595CD025EE1}" srcOrd="1" destOrd="0" presId="urn:microsoft.com/office/officeart/2005/8/layout/vList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83D091-CB8F-4EBD-8539-F8E2D19DF5B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9E8F8CE5-3744-4564-A529-36EFDD897A8E}">
      <dgm:prSet custT="1"/>
      <dgm:spPr>
        <a:solidFill>
          <a:srgbClr val="7030A0"/>
        </a:solidFill>
        <a:ln>
          <a:solidFill>
            <a:srgbClr val="652B91"/>
          </a:solidFill>
        </a:ln>
      </dgm:spPr>
      <dgm:t>
        <a:bodyPr/>
        <a:lstStyle/>
        <a:p>
          <a:pPr rtl="0"/>
          <a:r>
            <a:rPr lang="en-US" sz="1900" b="1" dirty="0"/>
            <a:t>Chronic pain syndromes</a:t>
          </a:r>
          <a:endParaRPr lang="en-US" sz="1900" dirty="0"/>
        </a:p>
      </dgm:t>
    </dgm:pt>
    <dgm:pt modelId="{59CF9955-0A76-4B54-AC70-36EE4B06CCC9}" type="parTrans" cxnId="{603A664F-9E67-403B-9268-CB24F8EFBC6D}">
      <dgm:prSet/>
      <dgm:spPr/>
      <dgm:t>
        <a:bodyPr/>
        <a:lstStyle/>
        <a:p>
          <a:endParaRPr lang="en-US"/>
        </a:p>
      </dgm:t>
    </dgm:pt>
    <dgm:pt modelId="{D7A0B47D-B948-4D06-8B3C-F9523898A5A7}" type="sibTrans" cxnId="{603A664F-9E67-403B-9268-CB24F8EFBC6D}">
      <dgm:prSet/>
      <dgm:spPr/>
      <dgm:t>
        <a:bodyPr/>
        <a:lstStyle/>
        <a:p>
          <a:endParaRPr lang="en-US"/>
        </a:p>
      </dgm:t>
    </dgm:pt>
    <dgm:pt modelId="{31FD58CC-FE8B-4BFA-AAE8-033FF53DEA88}" type="pres">
      <dgm:prSet presAssocID="{3A83D091-CB8F-4EBD-8539-F8E2D19DF5BF}" presName="linearFlow" presStyleCnt="0">
        <dgm:presLayoutVars>
          <dgm:dir/>
          <dgm:resizeHandles val="exact"/>
        </dgm:presLayoutVars>
      </dgm:prSet>
      <dgm:spPr/>
    </dgm:pt>
    <dgm:pt modelId="{25AA39F9-6679-4C40-9F59-18D6367DE27E}" type="pres">
      <dgm:prSet presAssocID="{9E8F8CE5-3744-4564-A529-36EFDD897A8E}" presName="composite" presStyleCnt="0"/>
      <dgm:spPr/>
    </dgm:pt>
    <dgm:pt modelId="{3D5E9045-26E4-47A2-B16E-90AD55F8C299}" type="pres">
      <dgm:prSet presAssocID="{9E8F8CE5-3744-4564-A529-36EFDD897A8E}" presName="imgShp"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a:solidFill>
            <a:srgbClr val="652B91"/>
          </a:solidFill>
        </a:ln>
      </dgm:spPr>
    </dgm:pt>
    <dgm:pt modelId="{F2B55234-BAD6-49CE-9EC2-2ABCF5405379}" type="pres">
      <dgm:prSet presAssocID="{9E8F8CE5-3744-4564-A529-36EFDD897A8E}" presName="txShp" presStyleLbl="node1" presStyleIdx="0" presStyleCnt="1">
        <dgm:presLayoutVars>
          <dgm:bulletEnabled val="1"/>
        </dgm:presLayoutVars>
      </dgm:prSet>
      <dgm:spPr/>
    </dgm:pt>
  </dgm:ptLst>
  <dgm:cxnLst>
    <dgm:cxn modelId="{603A664F-9E67-403B-9268-CB24F8EFBC6D}" srcId="{3A83D091-CB8F-4EBD-8539-F8E2D19DF5BF}" destId="{9E8F8CE5-3744-4564-A529-36EFDD897A8E}" srcOrd="0" destOrd="0" parTransId="{59CF9955-0A76-4B54-AC70-36EE4B06CCC9}" sibTransId="{D7A0B47D-B948-4D06-8B3C-F9523898A5A7}"/>
    <dgm:cxn modelId="{A8D16275-7E89-493C-A865-B5B0289B9DD5}" type="presOf" srcId="{9E8F8CE5-3744-4564-A529-36EFDD897A8E}" destId="{F2B55234-BAD6-49CE-9EC2-2ABCF5405379}" srcOrd="0" destOrd="0" presId="urn:microsoft.com/office/officeart/2005/8/layout/vList3"/>
    <dgm:cxn modelId="{7FB2DBF6-9BAE-4BF5-8C27-94C9C881D041}" type="presOf" srcId="{3A83D091-CB8F-4EBD-8539-F8E2D19DF5BF}" destId="{31FD58CC-FE8B-4BFA-AAE8-033FF53DEA88}" srcOrd="0" destOrd="0" presId="urn:microsoft.com/office/officeart/2005/8/layout/vList3"/>
    <dgm:cxn modelId="{87FB89B1-9003-4E00-A56A-34AD9DC4191E}" type="presParOf" srcId="{31FD58CC-FE8B-4BFA-AAE8-033FF53DEA88}" destId="{25AA39F9-6679-4C40-9F59-18D6367DE27E}" srcOrd="0" destOrd="0" presId="urn:microsoft.com/office/officeart/2005/8/layout/vList3"/>
    <dgm:cxn modelId="{74888C45-1114-4D9F-AA66-60C7DB58ED11}" type="presParOf" srcId="{25AA39F9-6679-4C40-9F59-18D6367DE27E}" destId="{3D5E9045-26E4-47A2-B16E-90AD55F8C299}" srcOrd="0" destOrd="0" presId="urn:microsoft.com/office/officeart/2005/8/layout/vList3"/>
    <dgm:cxn modelId="{74935556-304C-4FD5-8B4E-CA6998025682}" type="presParOf" srcId="{25AA39F9-6679-4C40-9F59-18D6367DE27E}" destId="{F2B55234-BAD6-49CE-9EC2-2ABCF5405379}" srcOrd="1" destOrd="0" presId="urn:microsoft.com/office/officeart/2005/8/layout/vList3"/>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9705CE3-C1B3-4C6B-AE80-1F41E4DD570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DA8DB80A-219A-4AB8-ACA2-BB4681D50C9A}">
      <dgm:prSet custT="1"/>
      <dgm:spPr>
        <a:solidFill>
          <a:srgbClr val="7030A0"/>
        </a:solidFill>
        <a:ln>
          <a:solidFill>
            <a:srgbClr val="652B91"/>
          </a:solidFill>
        </a:ln>
      </dgm:spPr>
      <dgm:t>
        <a:bodyPr/>
        <a:lstStyle/>
        <a:p>
          <a:pPr rtl="0"/>
          <a:r>
            <a:rPr lang="en-US" sz="1900" b="1" dirty="0"/>
            <a:t>Poorer HIV-related outcomes</a:t>
          </a:r>
          <a:endParaRPr lang="en-US" sz="1900" dirty="0"/>
        </a:p>
      </dgm:t>
    </dgm:pt>
    <dgm:pt modelId="{32E2969A-7C00-4C35-ABC3-D60F29D21B91}" type="parTrans" cxnId="{22347A35-65D4-4DB3-9816-BC3986BFE7DE}">
      <dgm:prSet/>
      <dgm:spPr/>
      <dgm:t>
        <a:bodyPr/>
        <a:lstStyle/>
        <a:p>
          <a:endParaRPr lang="en-US"/>
        </a:p>
      </dgm:t>
    </dgm:pt>
    <dgm:pt modelId="{A307243E-99DB-4957-AD1E-38F66E485392}" type="sibTrans" cxnId="{22347A35-65D4-4DB3-9816-BC3986BFE7DE}">
      <dgm:prSet/>
      <dgm:spPr/>
      <dgm:t>
        <a:bodyPr/>
        <a:lstStyle/>
        <a:p>
          <a:endParaRPr lang="en-US"/>
        </a:p>
      </dgm:t>
    </dgm:pt>
    <dgm:pt modelId="{93FCEBF6-4142-4F1D-B130-EDF029625ACB}" type="pres">
      <dgm:prSet presAssocID="{99705CE3-C1B3-4C6B-AE80-1F41E4DD5703}" presName="linearFlow" presStyleCnt="0">
        <dgm:presLayoutVars>
          <dgm:dir/>
          <dgm:resizeHandles val="exact"/>
        </dgm:presLayoutVars>
      </dgm:prSet>
      <dgm:spPr/>
    </dgm:pt>
    <dgm:pt modelId="{CA6905D9-FA7B-4136-942E-F57EB4DB2A79}" type="pres">
      <dgm:prSet presAssocID="{DA8DB80A-219A-4AB8-ACA2-BB4681D50C9A}" presName="composite" presStyleCnt="0"/>
      <dgm:spPr/>
    </dgm:pt>
    <dgm:pt modelId="{1571EDFC-264D-489E-ACD5-BDCAA852C6C8}" type="pres">
      <dgm:prSet presAssocID="{DA8DB80A-219A-4AB8-ACA2-BB4681D50C9A}" presName="imgShp"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solidFill>
            <a:srgbClr val="652B91"/>
          </a:solidFill>
        </a:ln>
      </dgm:spPr>
    </dgm:pt>
    <dgm:pt modelId="{AB76D528-4631-4359-9AF2-F977914AA083}" type="pres">
      <dgm:prSet presAssocID="{DA8DB80A-219A-4AB8-ACA2-BB4681D50C9A}" presName="txShp" presStyleLbl="node1" presStyleIdx="0" presStyleCnt="1">
        <dgm:presLayoutVars>
          <dgm:bulletEnabled val="1"/>
        </dgm:presLayoutVars>
      </dgm:prSet>
      <dgm:spPr/>
    </dgm:pt>
  </dgm:ptLst>
  <dgm:cxnLst>
    <dgm:cxn modelId="{5BAF8626-8720-4DD0-9F4C-FC664D7C8C1B}" type="presOf" srcId="{DA8DB80A-219A-4AB8-ACA2-BB4681D50C9A}" destId="{AB76D528-4631-4359-9AF2-F977914AA083}" srcOrd="0" destOrd="0" presId="urn:microsoft.com/office/officeart/2005/8/layout/vList3"/>
    <dgm:cxn modelId="{22347A35-65D4-4DB3-9816-BC3986BFE7DE}" srcId="{99705CE3-C1B3-4C6B-AE80-1F41E4DD5703}" destId="{DA8DB80A-219A-4AB8-ACA2-BB4681D50C9A}" srcOrd="0" destOrd="0" parTransId="{32E2969A-7C00-4C35-ABC3-D60F29D21B91}" sibTransId="{A307243E-99DB-4957-AD1E-38F66E485392}"/>
    <dgm:cxn modelId="{A4064453-3983-4A83-8647-291AEB9B3D1C}" type="presOf" srcId="{99705CE3-C1B3-4C6B-AE80-1F41E4DD5703}" destId="{93FCEBF6-4142-4F1D-B130-EDF029625ACB}" srcOrd="0" destOrd="0" presId="urn:microsoft.com/office/officeart/2005/8/layout/vList3"/>
    <dgm:cxn modelId="{B539740C-3159-4C63-A7E2-D145B7152768}" type="presParOf" srcId="{93FCEBF6-4142-4F1D-B130-EDF029625ACB}" destId="{CA6905D9-FA7B-4136-942E-F57EB4DB2A79}" srcOrd="0" destOrd="0" presId="urn:microsoft.com/office/officeart/2005/8/layout/vList3"/>
    <dgm:cxn modelId="{4730CF9A-C4D4-4DB7-8720-D5550BE56F9B}" type="presParOf" srcId="{CA6905D9-FA7B-4136-942E-F57EB4DB2A79}" destId="{1571EDFC-264D-489E-ACD5-BDCAA852C6C8}" srcOrd="0" destOrd="0" presId="urn:microsoft.com/office/officeart/2005/8/layout/vList3"/>
    <dgm:cxn modelId="{B13A02BF-2086-4566-BC83-014FF21D99E0}" type="presParOf" srcId="{CA6905D9-FA7B-4136-942E-F57EB4DB2A79}" destId="{AB76D528-4631-4359-9AF2-F977914AA083}" srcOrd="1" destOrd="0" presId="urn:microsoft.com/office/officeart/2005/8/layout/vList3"/>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BB1E581-4A96-4FFD-A5B8-E41759AD00A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61186D84-8390-4F06-A8C6-726B038A6185}">
      <dgm:prSet custT="1"/>
      <dgm:spPr>
        <a:solidFill>
          <a:srgbClr val="7030A0"/>
        </a:solidFill>
        <a:ln>
          <a:solidFill>
            <a:srgbClr val="652B91"/>
          </a:solidFill>
        </a:ln>
      </dgm:spPr>
      <dgm:t>
        <a:bodyPr/>
        <a:lstStyle/>
        <a:p>
          <a:pPr rtl="0"/>
          <a:r>
            <a:rPr lang="en-US" sz="1900" b="1" dirty="0"/>
            <a:t>Death, including feticide</a:t>
          </a:r>
          <a:endParaRPr lang="en-US" sz="1900" dirty="0"/>
        </a:p>
      </dgm:t>
    </dgm:pt>
    <dgm:pt modelId="{96E1A83D-1AFE-4896-8168-0D177D3E987A}" type="parTrans" cxnId="{D28D6A54-2AD7-4FE0-940B-20F7145E1D21}">
      <dgm:prSet/>
      <dgm:spPr/>
      <dgm:t>
        <a:bodyPr/>
        <a:lstStyle/>
        <a:p>
          <a:endParaRPr lang="en-US"/>
        </a:p>
      </dgm:t>
    </dgm:pt>
    <dgm:pt modelId="{C6135B3B-E779-4043-BC30-C620D06A38A1}" type="sibTrans" cxnId="{D28D6A54-2AD7-4FE0-940B-20F7145E1D21}">
      <dgm:prSet/>
      <dgm:spPr/>
      <dgm:t>
        <a:bodyPr/>
        <a:lstStyle/>
        <a:p>
          <a:endParaRPr lang="en-US"/>
        </a:p>
      </dgm:t>
    </dgm:pt>
    <dgm:pt modelId="{0BA2F24B-953E-484C-94E8-8236283AB7EA}" type="pres">
      <dgm:prSet presAssocID="{BBB1E581-4A96-4FFD-A5B8-E41759AD00A8}" presName="linearFlow" presStyleCnt="0">
        <dgm:presLayoutVars>
          <dgm:dir/>
          <dgm:resizeHandles val="exact"/>
        </dgm:presLayoutVars>
      </dgm:prSet>
      <dgm:spPr/>
    </dgm:pt>
    <dgm:pt modelId="{5CF9758C-D156-4EA7-9BB3-C681071DC7E5}" type="pres">
      <dgm:prSet presAssocID="{61186D84-8390-4F06-A8C6-726B038A6185}" presName="composite" presStyleCnt="0"/>
      <dgm:spPr/>
    </dgm:pt>
    <dgm:pt modelId="{0ABB1A4C-9F56-469F-97B0-5E5B95241BF6}" type="pres">
      <dgm:prSet presAssocID="{61186D84-8390-4F06-A8C6-726B038A6185}" presName="imgShp"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a:solidFill>
            <a:srgbClr val="652B91"/>
          </a:solidFill>
        </a:ln>
      </dgm:spPr>
    </dgm:pt>
    <dgm:pt modelId="{7AB895ED-50B2-43C3-901F-308703E9F39D}" type="pres">
      <dgm:prSet presAssocID="{61186D84-8390-4F06-A8C6-726B038A6185}" presName="txShp" presStyleLbl="node1" presStyleIdx="0" presStyleCnt="1">
        <dgm:presLayoutVars>
          <dgm:bulletEnabled val="1"/>
        </dgm:presLayoutVars>
      </dgm:prSet>
      <dgm:spPr/>
    </dgm:pt>
  </dgm:ptLst>
  <dgm:cxnLst>
    <dgm:cxn modelId="{D28D6A54-2AD7-4FE0-940B-20F7145E1D21}" srcId="{BBB1E581-4A96-4FFD-A5B8-E41759AD00A8}" destId="{61186D84-8390-4F06-A8C6-726B038A6185}" srcOrd="0" destOrd="0" parTransId="{96E1A83D-1AFE-4896-8168-0D177D3E987A}" sibTransId="{C6135B3B-E779-4043-BC30-C620D06A38A1}"/>
    <dgm:cxn modelId="{432B505A-4BC5-4CA1-8301-0A1C7C5D625F}" type="presOf" srcId="{61186D84-8390-4F06-A8C6-726B038A6185}" destId="{7AB895ED-50B2-43C3-901F-308703E9F39D}" srcOrd="0" destOrd="0" presId="urn:microsoft.com/office/officeart/2005/8/layout/vList3"/>
    <dgm:cxn modelId="{D44FF75B-7DF4-4155-9DB7-47DC7F219E55}" type="presOf" srcId="{BBB1E581-4A96-4FFD-A5B8-E41759AD00A8}" destId="{0BA2F24B-953E-484C-94E8-8236283AB7EA}" srcOrd="0" destOrd="0" presId="urn:microsoft.com/office/officeart/2005/8/layout/vList3"/>
    <dgm:cxn modelId="{CF765989-4323-49F2-93EF-A04B97C64A8D}" type="presParOf" srcId="{0BA2F24B-953E-484C-94E8-8236283AB7EA}" destId="{5CF9758C-D156-4EA7-9BB3-C681071DC7E5}" srcOrd="0" destOrd="0" presId="urn:microsoft.com/office/officeart/2005/8/layout/vList3"/>
    <dgm:cxn modelId="{4FF4704C-CCA8-418E-9D93-7384D9EDD3AB}" type="presParOf" srcId="{5CF9758C-D156-4EA7-9BB3-C681071DC7E5}" destId="{0ABB1A4C-9F56-469F-97B0-5E5B95241BF6}" srcOrd="0" destOrd="0" presId="urn:microsoft.com/office/officeart/2005/8/layout/vList3"/>
    <dgm:cxn modelId="{34AA600E-EDFE-4064-84EF-3A89857648D7}" type="presParOf" srcId="{5CF9758C-D156-4EA7-9BB3-C681071DC7E5}" destId="{7AB895ED-50B2-43C3-901F-308703E9F39D}" srcOrd="1" destOrd="0" presId="urn:microsoft.com/office/officeart/2005/8/layout/vList3"/>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00F3855-85C9-4E31-AC4B-CAA6279392E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0F445D14-45F8-4130-9FA2-FB7A34D5A6A7}">
      <dgm:prSet custT="1"/>
      <dgm:spPr>
        <a:solidFill>
          <a:srgbClr val="7030A0"/>
        </a:solidFill>
        <a:ln>
          <a:solidFill>
            <a:srgbClr val="652B91"/>
          </a:solidFill>
        </a:ln>
      </dgm:spPr>
      <dgm:t>
        <a:bodyPr/>
        <a:lstStyle/>
        <a:p>
          <a:pPr rtl="0"/>
          <a:r>
            <a:rPr lang="en-US" sz="1700" b="1" dirty="0"/>
            <a:t>Side-effects from strangulation, including petechiae and strokes</a:t>
          </a:r>
          <a:endParaRPr lang="en-US" sz="1700" dirty="0"/>
        </a:p>
      </dgm:t>
    </dgm:pt>
    <dgm:pt modelId="{4B921EFF-80FC-474F-886D-B83E19FF2661}" type="parTrans" cxnId="{F3F91ED8-DF7C-4E1B-B186-3FDB85DA1219}">
      <dgm:prSet/>
      <dgm:spPr/>
      <dgm:t>
        <a:bodyPr/>
        <a:lstStyle/>
        <a:p>
          <a:endParaRPr lang="en-US"/>
        </a:p>
      </dgm:t>
    </dgm:pt>
    <dgm:pt modelId="{F857A18C-D5A1-4CF5-A7E9-798D37CAB61E}" type="sibTrans" cxnId="{F3F91ED8-DF7C-4E1B-B186-3FDB85DA1219}">
      <dgm:prSet/>
      <dgm:spPr/>
      <dgm:t>
        <a:bodyPr/>
        <a:lstStyle/>
        <a:p>
          <a:endParaRPr lang="en-US"/>
        </a:p>
      </dgm:t>
    </dgm:pt>
    <dgm:pt modelId="{5759CDE6-47BA-497E-A7AB-7FBD4B4C99E0}" type="pres">
      <dgm:prSet presAssocID="{F00F3855-85C9-4E31-AC4B-CAA6279392E0}" presName="linearFlow" presStyleCnt="0">
        <dgm:presLayoutVars>
          <dgm:dir/>
          <dgm:resizeHandles val="exact"/>
        </dgm:presLayoutVars>
      </dgm:prSet>
      <dgm:spPr/>
    </dgm:pt>
    <dgm:pt modelId="{8D6C7AD9-37E2-4F5C-9232-C58C8892045E}" type="pres">
      <dgm:prSet presAssocID="{0F445D14-45F8-4130-9FA2-FB7A34D5A6A7}" presName="composite" presStyleCnt="0"/>
      <dgm:spPr/>
    </dgm:pt>
    <dgm:pt modelId="{FFA203C4-C27F-4F1F-9DE0-26CB59BAE74B}" type="pres">
      <dgm:prSet presAssocID="{0F445D14-45F8-4130-9FA2-FB7A34D5A6A7}" presName="imgShp" presStyleLbl="fgImgPlace1" presStyleIdx="0" presStyleCnt="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8000" r="-18000"/>
          </a:stretch>
        </a:blipFill>
        <a:ln>
          <a:solidFill>
            <a:srgbClr val="652B91"/>
          </a:solidFill>
        </a:ln>
      </dgm:spPr>
    </dgm:pt>
    <dgm:pt modelId="{005687C8-883D-464F-891D-818335E5D09C}" type="pres">
      <dgm:prSet presAssocID="{0F445D14-45F8-4130-9FA2-FB7A34D5A6A7}" presName="txShp" presStyleLbl="node1" presStyleIdx="0" presStyleCnt="1">
        <dgm:presLayoutVars>
          <dgm:bulletEnabled val="1"/>
        </dgm:presLayoutVars>
      </dgm:prSet>
      <dgm:spPr/>
    </dgm:pt>
  </dgm:ptLst>
  <dgm:cxnLst>
    <dgm:cxn modelId="{32BACE5C-C541-45B0-B452-DF933F0CEAE3}" type="presOf" srcId="{F00F3855-85C9-4E31-AC4B-CAA6279392E0}" destId="{5759CDE6-47BA-497E-A7AB-7FBD4B4C99E0}" srcOrd="0" destOrd="0" presId="urn:microsoft.com/office/officeart/2005/8/layout/vList3"/>
    <dgm:cxn modelId="{0330EFCE-7790-49A9-AEE5-30A70B2383D1}" type="presOf" srcId="{0F445D14-45F8-4130-9FA2-FB7A34D5A6A7}" destId="{005687C8-883D-464F-891D-818335E5D09C}" srcOrd="0" destOrd="0" presId="urn:microsoft.com/office/officeart/2005/8/layout/vList3"/>
    <dgm:cxn modelId="{F3F91ED8-DF7C-4E1B-B186-3FDB85DA1219}" srcId="{F00F3855-85C9-4E31-AC4B-CAA6279392E0}" destId="{0F445D14-45F8-4130-9FA2-FB7A34D5A6A7}" srcOrd="0" destOrd="0" parTransId="{4B921EFF-80FC-474F-886D-B83E19FF2661}" sibTransId="{F857A18C-D5A1-4CF5-A7E9-798D37CAB61E}"/>
    <dgm:cxn modelId="{057A6F97-7522-4C10-ABEE-2DE6DE29CF18}" type="presParOf" srcId="{5759CDE6-47BA-497E-A7AB-7FBD4B4C99E0}" destId="{8D6C7AD9-37E2-4F5C-9232-C58C8892045E}" srcOrd="0" destOrd="0" presId="urn:microsoft.com/office/officeart/2005/8/layout/vList3"/>
    <dgm:cxn modelId="{E704C872-D25E-4EDA-8525-2593D90C713C}" type="presParOf" srcId="{8D6C7AD9-37E2-4F5C-9232-C58C8892045E}" destId="{FFA203C4-C27F-4F1F-9DE0-26CB59BAE74B}" srcOrd="0" destOrd="0" presId="urn:microsoft.com/office/officeart/2005/8/layout/vList3"/>
    <dgm:cxn modelId="{ED14A4F2-1E35-427D-8157-311724324E76}" type="presParOf" srcId="{8D6C7AD9-37E2-4F5C-9232-C58C8892045E}" destId="{005687C8-883D-464F-891D-818335E5D09C}" srcOrd="1" destOrd="0" presId="urn:microsoft.com/office/officeart/2005/8/layout/vList3"/>
  </dgm:cxnLst>
  <dgm:bg/>
  <dgm:whole/>
  <dgm:extLst>
    <a:ext uri="http://schemas.microsoft.com/office/drawing/2008/diagram">
      <dsp:dataModelExt xmlns:dsp="http://schemas.microsoft.com/office/drawing/2008/diagram" relId="rId4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03E68BE-1ADB-498F-8EA7-07CF725A4037}" type="doc">
      <dgm:prSet loTypeId="urn:microsoft.com/office/officeart/2008/layout/PictureStrips" loCatId="list" qsTypeId="urn:microsoft.com/office/officeart/2005/8/quickstyle/simple5" qsCatId="simple" csTypeId="urn:microsoft.com/office/officeart/2005/8/colors/accent4_4" csCatId="accent4" phldr="1"/>
      <dgm:spPr/>
      <dgm:t>
        <a:bodyPr/>
        <a:lstStyle/>
        <a:p>
          <a:endParaRPr lang="en-US"/>
        </a:p>
      </dgm:t>
    </dgm:pt>
    <dgm:pt modelId="{5A2A3940-0E4B-4C87-8E80-5E40308D74B4}">
      <dgm:prSet custT="1"/>
      <dgm:spPr/>
      <dgm:t>
        <a:bodyPr/>
        <a:lstStyle/>
        <a:p>
          <a:pPr rtl="0"/>
          <a:r>
            <a:rPr lang="en-US" sz="2800" dirty="0"/>
            <a:t>Sleep disorders</a:t>
          </a:r>
        </a:p>
      </dgm:t>
    </dgm:pt>
    <dgm:pt modelId="{43789520-E3AB-4F58-BE2B-31D59E6843B6}" type="parTrans" cxnId="{258A42EF-2BFC-4F4C-9C0D-6C04E1D518E4}">
      <dgm:prSet/>
      <dgm:spPr/>
      <dgm:t>
        <a:bodyPr/>
        <a:lstStyle/>
        <a:p>
          <a:endParaRPr lang="en-US"/>
        </a:p>
      </dgm:t>
    </dgm:pt>
    <dgm:pt modelId="{36AB73A9-53D9-4628-858D-5C078409F995}" type="sibTrans" cxnId="{258A42EF-2BFC-4F4C-9C0D-6C04E1D518E4}">
      <dgm:prSet/>
      <dgm:spPr/>
      <dgm:t>
        <a:bodyPr/>
        <a:lstStyle/>
        <a:p>
          <a:endParaRPr lang="en-US"/>
        </a:p>
      </dgm:t>
    </dgm:pt>
    <dgm:pt modelId="{F192F70E-D9BA-49E8-A957-6F42624A2852}">
      <dgm:prSet custT="1"/>
      <dgm:spPr/>
      <dgm:t>
        <a:bodyPr/>
        <a:lstStyle/>
        <a:p>
          <a:pPr rtl="0"/>
          <a:r>
            <a:rPr lang="en-US" sz="2800" dirty="0"/>
            <a:t>Stress and anxiety disorders </a:t>
          </a:r>
        </a:p>
      </dgm:t>
    </dgm:pt>
    <dgm:pt modelId="{65870A19-7E6F-4919-A748-A45975F0E121}" type="parTrans" cxnId="{6C986408-49FC-49A1-A21A-3C358E001D55}">
      <dgm:prSet/>
      <dgm:spPr/>
      <dgm:t>
        <a:bodyPr/>
        <a:lstStyle/>
        <a:p>
          <a:endParaRPr lang="en-US"/>
        </a:p>
      </dgm:t>
    </dgm:pt>
    <dgm:pt modelId="{BF1A7455-A85E-4B81-91CA-3A2F6EA23EB1}" type="sibTrans" cxnId="{6C986408-49FC-49A1-A21A-3C358E001D55}">
      <dgm:prSet/>
      <dgm:spPr/>
      <dgm:t>
        <a:bodyPr/>
        <a:lstStyle/>
        <a:p>
          <a:endParaRPr lang="en-US"/>
        </a:p>
      </dgm:t>
    </dgm:pt>
    <dgm:pt modelId="{FD99E90C-C2B5-4FD7-AAEC-35EB55D18330}">
      <dgm:prSet custT="1"/>
      <dgm:spPr/>
      <dgm:t>
        <a:bodyPr/>
        <a:lstStyle/>
        <a:p>
          <a:pPr rtl="0"/>
          <a:r>
            <a:rPr lang="en-US" sz="2800" dirty="0"/>
            <a:t>Self-harm and suicide attempts</a:t>
          </a:r>
        </a:p>
      </dgm:t>
    </dgm:pt>
    <dgm:pt modelId="{15D5C5F0-D6A0-4F0E-996C-4BA7EFC46282}" type="parTrans" cxnId="{73F474FA-937A-473E-864D-C1B453F7A353}">
      <dgm:prSet/>
      <dgm:spPr/>
      <dgm:t>
        <a:bodyPr/>
        <a:lstStyle/>
        <a:p>
          <a:endParaRPr lang="en-US"/>
        </a:p>
      </dgm:t>
    </dgm:pt>
    <dgm:pt modelId="{DE683CB1-ED75-43CE-B7BB-5379B53EFE92}" type="sibTrans" cxnId="{73F474FA-937A-473E-864D-C1B453F7A353}">
      <dgm:prSet/>
      <dgm:spPr/>
      <dgm:t>
        <a:bodyPr/>
        <a:lstStyle/>
        <a:p>
          <a:endParaRPr lang="en-US"/>
        </a:p>
      </dgm:t>
    </dgm:pt>
    <dgm:pt modelId="{9E0E65CA-0FA3-4B32-97CB-DEB6D19A4B00}">
      <dgm:prSet custT="1"/>
      <dgm:spPr/>
      <dgm:t>
        <a:bodyPr/>
        <a:lstStyle/>
        <a:p>
          <a:pPr rtl="0"/>
          <a:r>
            <a:rPr lang="en-US" sz="2800" dirty="0"/>
            <a:t>Low self-esteem</a:t>
          </a:r>
        </a:p>
      </dgm:t>
    </dgm:pt>
    <dgm:pt modelId="{7FA63F56-0716-4566-A5EC-B113EB472DB2}" type="parTrans" cxnId="{84F4DE0B-E735-4530-9E4B-D005B6D51D33}">
      <dgm:prSet/>
      <dgm:spPr/>
      <dgm:t>
        <a:bodyPr/>
        <a:lstStyle/>
        <a:p>
          <a:endParaRPr lang="en-US"/>
        </a:p>
      </dgm:t>
    </dgm:pt>
    <dgm:pt modelId="{A41FFBBF-7CD7-4D0E-AB9C-0F9FFEA61D86}" type="sibTrans" cxnId="{84F4DE0B-E735-4530-9E4B-D005B6D51D33}">
      <dgm:prSet/>
      <dgm:spPr/>
      <dgm:t>
        <a:bodyPr/>
        <a:lstStyle/>
        <a:p>
          <a:endParaRPr lang="en-US"/>
        </a:p>
      </dgm:t>
    </dgm:pt>
    <dgm:pt modelId="{87E1AB77-019F-4E39-AAFA-284C0C871EDD}">
      <dgm:prSet custT="1"/>
      <dgm:spPr/>
      <dgm:t>
        <a:bodyPr/>
        <a:lstStyle/>
        <a:p>
          <a:pPr rtl="0"/>
          <a:r>
            <a:rPr lang="en-US" sz="2800" dirty="0"/>
            <a:t>Depression</a:t>
          </a:r>
        </a:p>
      </dgm:t>
    </dgm:pt>
    <dgm:pt modelId="{9F43D6BE-2673-4867-B10E-85A0B71EFE23}" type="parTrans" cxnId="{8F72C075-1D8E-46CF-B939-D4DCDDE91CFC}">
      <dgm:prSet/>
      <dgm:spPr/>
      <dgm:t>
        <a:bodyPr/>
        <a:lstStyle/>
        <a:p>
          <a:endParaRPr lang="en-US"/>
        </a:p>
      </dgm:t>
    </dgm:pt>
    <dgm:pt modelId="{90F768F3-4B73-43CB-84DF-9B3370A404C7}" type="sibTrans" cxnId="{8F72C075-1D8E-46CF-B939-D4DCDDE91CFC}">
      <dgm:prSet/>
      <dgm:spPr/>
      <dgm:t>
        <a:bodyPr/>
        <a:lstStyle/>
        <a:p>
          <a:endParaRPr lang="en-US"/>
        </a:p>
      </dgm:t>
    </dgm:pt>
    <dgm:pt modelId="{83B47211-BB12-4237-B1B1-254B22937A3B}">
      <dgm:prSet custT="1"/>
      <dgm:spPr/>
      <dgm:t>
        <a:bodyPr/>
        <a:lstStyle/>
        <a:p>
          <a:pPr rtl="0"/>
          <a:r>
            <a:rPr lang="en-US" sz="2800" dirty="0"/>
            <a:t>Alcohol and substance use disorders</a:t>
          </a:r>
        </a:p>
      </dgm:t>
    </dgm:pt>
    <dgm:pt modelId="{73C406AE-869F-4B84-A823-42E8A5002A1E}" type="parTrans" cxnId="{B4378318-E4D3-48D6-9047-D6BFD6040214}">
      <dgm:prSet/>
      <dgm:spPr/>
      <dgm:t>
        <a:bodyPr/>
        <a:lstStyle/>
        <a:p>
          <a:endParaRPr lang="en-US"/>
        </a:p>
      </dgm:t>
    </dgm:pt>
    <dgm:pt modelId="{57387364-2D50-452E-86CD-209C1699FA7F}" type="sibTrans" cxnId="{B4378318-E4D3-48D6-9047-D6BFD6040214}">
      <dgm:prSet/>
      <dgm:spPr/>
      <dgm:t>
        <a:bodyPr/>
        <a:lstStyle/>
        <a:p>
          <a:endParaRPr lang="en-US"/>
        </a:p>
      </dgm:t>
    </dgm:pt>
    <dgm:pt modelId="{E16F62A9-75F0-4AF3-B1F0-F901A3E8C45F}">
      <dgm:prSet custT="1"/>
      <dgm:spPr/>
      <dgm:t>
        <a:bodyPr/>
        <a:lstStyle/>
        <a:p>
          <a:pPr rtl="0"/>
          <a:r>
            <a:rPr lang="en-US" sz="2800" dirty="0"/>
            <a:t>Eating disorders</a:t>
          </a:r>
        </a:p>
      </dgm:t>
    </dgm:pt>
    <dgm:pt modelId="{33F780FF-1AF5-4103-9152-2A07CA9B57E2}" type="parTrans" cxnId="{5845880C-FC4F-4BF6-8EB8-2E19C1F02FCB}">
      <dgm:prSet/>
      <dgm:spPr/>
      <dgm:t>
        <a:bodyPr/>
        <a:lstStyle/>
        <a:p>
          <a:endParaRPr lang="en-US"/>
        </a:p>
      </dgm:t>
    </dgm:pt>
    <dgm:pt modelId="{5F0CF754-1012-465F-9C97-235EFB2D965A}" type="sibTrans" cxnId="{5845880C-FC4F-4BF6-8EB8-2E19C1F02FCB}">
      <dgm:prSet/>
      <dgm:spPr/>
      <dgm:t>
        <a:bodyPr/>
        <a:lstStyle/>
        <a:p>
          <a:endParaRPr lang="en-US"/>
        </a:p>
      </dgm:t>
    </dgm:pt>
    <dgm:pt modelId="{12A9ECA2-277F-4008-B953-008AD4F7FC6E}" type="pres">
      <dgm:prSet presAssocID="{003E68BE-1ADB-498F-8EA7-07CF725A4037}" presName="Name0" presStyleCnt="0">
        <dgm:presLayoutVars>
          <dgm:dir/>
          <dgm:resizeHandles val="exact"/>
        </dgm:presLayoutVars>
      </dgm:prSet>
      <dgm:spPr/>
    </dgm:pt>
    <dgm:pt modelId="{E50044AA-C93F-480E-A185-093A458C59B8}" type="pres">
      <dgm:prSet presAssocID="{5A2A3940-0E4B-4C87-8E80-5E40308D74B4}" presName="composite" presStyleCnt="0"/>
      <dgm:spPr/>
    </dgm:pt>
    <dgm:pt modelId="{5E160237-028A-4F9C-83E5-417A54E76654}" type="pres">
      <dgm:prSet presAssocID="{5A2A3940-0E4B-4C87-8E80-5E40308D74B4}" presName="rect1" presStyleLbl="trAlignAcc1" presStyleIdx="0" presStyleCnt="7">
        <dgm:presLayoutVars>
          <dgm:bulletEnabled val="1"/>
        </dgm:presLayoutVars>
      </dgm:prSet>
      <dgm:spPr/>
    </dgm:pt>
    <dgm:pt modelId="{B0919EA1-654A-49DC-846C-214B1BC88959}" type="pres">
      <dgm:prSet presAssocID="{5A2A3940-0E4B-4C87-8E80-5E40308D74B4}" presName="rect2" presStyleLbl="fgImgPlace1" presStyleIdx="0" presStyleCnt="7"/>
      <dgm:spPr>
        <a:blipFill>
          <a:blip xmlns:r="http://schemas.openxmlformats.org/officeDocument/2006/relationships" r:embed="rId1">
            <a:extLst>
              <a:ext uri="{28A0092B-C50C-407E-A947-70E740481C1C}">
                <a14:useLocalDpi xmlns:a14="http://schemas.microsoft.com/office/drawing/2010/main" val="0"/>
              </a:ext>
            </a:extLst>
          </a:blip>
          <a:srcRect/>
          <a:stretch>
            <a:fillRect l="-63000" r="-63000"/>
          </a:stretch>
        </a:blipFill>
      </dgm:spPr>
    </dgm:pt>
    <dgm:pt modelId="{4BE31347-E2CA-4345-9CA7-D07AB7DEAA7F}" type="pres">
      <dgm:prSet presAssocID="{36AB73A9-53D9-4628-858D-5C078409F995}" presName="sibTrans" presStyleCnt="0"/>
      <dgm:spPr/>
    </dgm:pt>
    <dgm:pt modelId="{3FE67561-8A71-4843-8B3D-A5DB7D4E421D}" type="pres">
      <dgm:prSet presAssocID="{E16F62A9-75F0-4AF3-B1F0-F901A3E8C45F}" presName="composite" presStyleCnt="0"/>
      <dgm:spPr/>
    </dgm:pt>
    <dgm:pt modelId="{BBC2BDD1-CEBA-4242-A608-EF0E13214FB0}" type="pres">
      <dgm:prSet presAssocID="{E16F62A9-75F0-4AF3-B1F0-F901A3E8C45F}" presName="rect1" presStyleLbl="trAlignAcc1" presStyleIdx="1" presStyleCnt="7">
        <dgm:presLayoutVars>
          <dgm:bulletEnabled val="1"/>
        </dgm:presLayoutVars>
      </dgm:prSet>
      <dgm:spPr/>
    </dgm:pt>
    <dgm:pt modelId="{B9ACA9CC-4368-4B44-8DD3-6A4D7E44BBF3}" type="pres">
      <dgm:prSet presAssocID="{E16F62A9-75F0-4AF3-B1F0-F901A3E8C45F}" presName="rect2" presStyleLbl="fgImgPlace1" presStyleIdx="1" presStyleCnt="7"/>
      <dgm:spPr>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dgm:spPr>
    </dgm:pt>
    <dgm:pt modelId="{6F12FA33-4C6E-40FE-ADFD-B4085B53F6FF}" type="pres">
      <dgm:prSet presAssocID="{5F0CF754-1012-465F-9C97-235EFB2D965A}" presName="sibTrans" presStyleCnt="0"/>
      <dgm:spPr/>
    </dgm:pt>
    <dgm:pt modelId="{F8D1760E-3615-47C9-A1C7-A594B91F9CDC}" type="pres">
      <dgm:prSet presAssocID="{F192F70E-D9BA-49E8-A957-6F42624A2852}" presName="composite" presStyleCnt="0"/>
      <dgm:spPr/>
    </dgm:pt>
    <dgm:pt modelId="{7F8776DD-0F04-4C78-AB7F-483B89794652}" type="pres">
      <dgm:prSet presAssocID="{F192F70E-D9BA-49E8-A957-6F42624A2852}" presName="rect1" presStyleLbl="trAlignAcc1" presStyleIdx="2" presStyleCnt="7">
        <dgm:presLayoutVars>
          <dgm:bulletEnabled val="1"/>
        </dgm:presLayoutVars>
      </dgm:prSet>
      <dgm:spPr/>
    </dgm:pt>
    <dgm:pt modelId="{BDC6D451-401C-41C5-AA28-3F82415D5464}" type="pres">
      <dgm:prSet presAssocID="{F192F70E-D9BA-49E8-A957-6F42624A2852}" presName="rect2" presStyleLbl="fgImgPlace1" presStyleIdx="2" presStyleCnt="7"/>
      <dgm:spPr>
        <a:blipFill>
          <a:blip xmlns:r="http://schemas.openxmlformats.org/officeDocument/2006/relationships" r:embed="rId3">
            <a:extLst>
              <a:ext uri="{28A0092B-C50C-407E-A947-70E740481C1C}">
                <a14:useLocalDpi xmlns:a14="http://schemas.microsoft.com/office/drawing/2010/main" val="0"/>
              </a:ext>
            </a:extLst>
          </a:blip>
          <a:srcRect/>
          <a:stretch>
            <a:fillRect l="-63000" r="-63000"/>
          </a:stretch>
        </a:blipFill>
      </dgm:spPr>
    </dgm:pt>
    <dgm:pt modelId="{6EFB2331-675B-4B04-941A-E1C7D67C00FE}" type="pres">
      <dgm:prSet presAssocID="{BF1A7455-A85E-4B81-91CA-3A2F6EA23EB1}" presName="sibTrans" presStyleCnt="0"/>
      <dgm:spPr/>
    </dgm:pt>
    <dgm:pt modelId="{469A05EA-08C2-414C-AEAA-C33F81EA491F}" type="pres">
      <dgm:prSet presAssocID="{FD99E90C-C2B5-4FD7-AAEC-35EB55D18330}" presName="composite" presStyleCnt="0"/>
      <dgm:spPr/>
    </dgm:pt>
    <dgm:pt modelId="{F4886E4B-B461-441A-8115-7E3368BB163A}" type="pres">
      <dgm:prSet presAssocID="{FD99E90C-C2B5-4FD7-AAEC-35EB55D18330}" presName="rect1" presStyleLbl="trAlignAcc1" presStyleIdx="3" presStyleCnt="7">
        <dgm:presLayoutVars>
          <dgm:bulletEnabled val="1"/>
        </dgm:presLayoutVars>
      </dgm:prSet>
      <dgm:spPr/>
    </dgm:pt>
    <dgm:pt modelId="{130D1E29-4CC3-48B0-88D6-F2B52B62D430}" type="pres">
      <dgm:prSet presAssocID="{FD99E90C-C2B5-4FD7-AAEC-35EB55D18330}" presName="rect2" presStyleLbl="fgImgPlace1" presStyleIdx="3" presStyleCnt="7"/>
      <dgm:spPr>
        <a:blipFill>
          <a:blip xmlns:r="http://schemas.openxmlformats.org/officeDocument/2006/relationships" r:embed="rId4">
            <a:extLst>
              <a:ext uri="{28A0092B-C50C-407E-A947-70E740481C1C}">
                <a14:useLocalDpi xmlns:a14="http://schemas.microsoft.com/office/drawing/2010/main" val="0"/>
              </a:ext>
            </a:extLst>
          </a:blip>
          <a:srcRect/>
          <a:stretch>
            <a:fillRect l="-52000" r="-52000"/>
          </a:stretch>
        </a:blipFill>
      </dgm:spPr>
    </dgm:pt>
    <dgm:pt modelId="{41F6E108-CA47-4224-B814-4BC04F190164}" type="pres">
      <dgm:prSet presAssocID="{DE683CB1-ED75-43CE-B7BB-5379B53EFE92}" presName="sibTrans" presStyleCnt="0"/>
      <dgm:spPr/>
    </dgm:pt>
    <dgm:pt modelId="{848BF100-B0BD-4CC4-B1D6-CA348FE17358}" type="pres">
      <dgm:prSet presAssocID="{9E0E65CA-0FA3-4B32-97CB-DEB6D19A4B00}" presName="composite" presStyleCnt="0"/>
      <dgm:spPr/>
    </dgm:pt>
    <dgm:pt modelId="{920222F2-7990-4DA9-B622-CEFA458B3A52}" type="pres">
      <dgm:prSet presAssocID="{9E0E65CA-0FA3-4B32-97CB-DEB6D19A4B00}" presName="rect1" presStyleLbl="trAlignAcc1" presStyleIdx="4" presStyleCnt="7">
        <dgm:presLayoutVars>
          <dgm:bulletEnabled val="1"/>
        </dgm:presLayoutVars>
      </dgm:prSet>
      <dgm:spPr/>
    </dgm:pt>
    <dgm:pt modelId="{882E2601-7DD3-45CB-8662-C115B22EF5AA}" type="pres">
      <dgm:prSet presAssocID="{9E0E65CA-0FA3-4B32-97CB-DEB6D19A4B00}" presName="rect2" presStyleLbl="fgImgPlace1" presStyleIdx="4" presStyleCnt="7"/>
      <dgm:spPr>
        <a:blipFill>
          <a:blip xmlns:r="http://schemas.openxmlformats.org/officeDocument/2006/relationships" r:embed="rId5">
            <a:extLst>
              <a:ext uri="{28A0092B-C50C-407E-A947-70E740481C1C}">
                <a14:useLocalDpi xmlns:a14="http://schemas.microsoft.com/office/drawing/2010/main" val="0"/>
              </a:ext>
            </a:extLst>
          </a:blip>
          <a:srcRect/>
          <a:stretch>
            <a:fillRect l="-63000" r="-63000"/>
          </a:stretch>
        </a:blipFill>
      </dgm:spPr>
    </dgm:pt>
    <dgm:pt modelId="{5F28C913-D81E-4EE7-A0C7-DCC851CA0279}" type="pres">
      <dgm:prSet presAssocID="{A41FFBBF-7CD7-4D0E-AB9C-0F9FFEA61D86}" presName="sibTrans" presStyleCnt="0"/>
      <dgm:spPr/>
    </dgm:pt>
    <dgm:pt modelId="{83D8A58C-BF45-4F50-B39C-FD8AD27B74E4}" type="pres">
      <dgm:prSet presAssocID="{87E1AB77-019F-4E39-AAFA-284C0C871EDD}" presName="composite" presStyleCnt="0"/>
      <dgm:spPr/>
    </dgm:pt>
    <dgm:pt modelId="{EA65E290-81B9-4E2A-A285-4950EAA5ACD3}" type="pres">
      <dgm:prSet presAssocID="{87E1AB77-019F-4E39-AAFA-284C0C871EDD}" presName="rect1" presStyleLbl="trAlignAcc1" presStyleIdx="5" presStyleCnt="7">
        <dgm:presLayoutVars>
          <dgm:bulletEnabled val="1"/>
        </dgm:presLayoutVars>
      </dgm:prSet>
      <dgm:spPr/>
    </dgm:pt>
    <dgm:pt modelId="{D9C4E5AB-6132-4C7B-AF63-1DFB37489C6D}" type="pres">
      <dgm:prSet presAssocID="{87E1AB77-019F-4E39-AAFA-284C0C871EDD}" presName="rect2" presStyleLbl="fgImgPlace1" presStyleIdx="5" presStyleCnt="7"/>
      <dgm:spPr>
        <a:blipFill>
          <a:blip xmlns:r="http://schemas.openxmlformats.org/officeDocument/2006/relationships" r:embed="rId6">
            <a:extLst>
              <a:ext uri="{28A0092B-C50C-407E-A947-70E740481C1C}">
                <a14:useLocalDpi xmlns:a14="http://schemas.microsoft.com/office/drawing/2010/main" val="0"/>
              </a:ext>
            </a:extLst>
          </a:blip>
          <a:srcRect/>
          <a:stretch>
            <a:fillRect l="-63000" r="-63000"/>
          </a:stretch>
        </a:blipFill>
      </dgm:spPr>
    </dgm:pt>
    <dgm:pt modelId="{3549899C-1DD9-40CF-B2FF-9C7BD7347E4F}" type="pres">
      <dgm:prSet presAssocID="{90F768F3-4B73-43CB-84DF-9B3370A404C7}" presName="sibTrans" presStyleCnt="0"/>
      <dgm:spPr/>
    </dgm:pt>
    <dgm:pt modelId="{675F5F20-1C0E-4CBE-A759-1890BA9AF85E}" type="pres">
      <dgm:prSet presAssocID="{83B47211-BB12-4237-B1B1-254B22937A3B}" presName="composite" presStyleCnt="0"/>
      <dgm:spPr/>
    </dgm:pt>
    <dgm:pt modelId="{A72F1912-F182-4ABE-B51F-6C6D8EFA882E}" type="pres">
      <dgm:prSet presAssocID="{83B47211-BB12-4237-B1B1-254B22937A3B}" presName="rect1" presStyleLbl="trAlignAcc1" presStyleIdx="6" presStyleCnt="7">
        <dgm:presLayoutVars>
          <dgm:bulletEnabled val="1"/>
        </dgm:presLayoutVars>
      </dgm:prSet>
      <dgm:spPr/>
    </dgm:pt>
    <dgm:pt modelId="{0C492EF4-691C-4C28-AE54-2088D41D20EF}" type="pres">
      <dgm:prSet presAssocID="{83B47211-BB12-4237-B1B1-254B22937A3B}" presName="rect2" presStyleLbl="fgImgPlace1" presStyleIdx="6" presStyleCnt="7"/>
      <dgm:spPr>
        <a:blipFill>
          <a:blip xmlns:r="http://schemas.openxmlformats.org/officeDocument/2006/relationships" r:embed="rId7">
            <a:extLst>
              <a:ext uri="{28A0092B-C50C-407E-A947-70E740481C1C}">
                <a14:useLocalDpi xmlns:a14="http://schemas.microsoft.com/office/drawing/2010/main" val="0"/>
              </a:ext>
            </a:extLst>
          </a:blip>
          <a:srcRect/>
          <a:stretch>
            <a:fillRect l="-63000" r="-63000"/>
          </a:stretch>
        </a:blipFill>
      </dgm:spPr>
    </dgm:pt>
  </dgm:ptLst>
  <dgm:cxnLst>
    <dgm:cxn modelId="{6C986408-49FC-49A1-A21A-3C358E001D55}" srcId="{003E68BE-1ADB-498F-8EA7-07CF725A4037}" destId="{F192F70E-D9BA-49E8-A957-6F42624A2852}" srcOrd="2" destOrd="0" parTransId="{65870A19-7E6F-4919-A748-A45975F0E121}" sibTransId="{BF1A7455-A85E-4B81-91CA-3A2F6EA23EB1}"/>
    <dgm:cxn modelId="{84F4DE0B-E735-4530-9E4B-D005B6D51D33}" srcId="{003E68BE-1ADB-498F-8EA7-07CF725A4037}" destId="{9E0E65CA-0FA3-4B32-97CB-DEB6D19A4B00}" srcOrd="4" destOrd="0" parTransId="{7FA63F56-0716-4566-A5EC-B113EB472DB2}" sibTransId="{A41FFBBF-7CD7-4D0E-AB9C-0F9FFEA61D86}"/>
    <dgm:cxn modelId="{5845880C-FC4F-4BF6-8EB8-2E19C1F02FCB}" srcId="{003E68BE-1ADB-498F-8EA7-07CF725A4037}" destId="{E16F62A9-75F0-4AF3-B1F0-F901A3E8C45F}" srcOrd="1" destOrd="0" parTransId="{33F780FF-1AF5-4103-9152-2A07CA9B57E2}" sibTransId="{5F0CF754-1012-465F-9C97-235EFB2D965A}"/>
    <dgm:cxn modelId="{B4378318-E4D3-48D6-9047-D6BFD6040214}" srcId="{003E68BE-1ADB-498F-8EA7-07CF725A4037}" destId="{83B47211-BB12-4237-B1B1-254B22937A3B}" srcOrd="6" destOrd="0" parTransId="{73C406AE-869F-4B84-A823-42E8A5002A1E}" sibTransId="{57387364-2D50-452E-86CD-209C1699FA7F}"/>
    <dgm:cxn modelId="{A4234721-1A6D-4664-BC26-F8451AE541E0}" type="presOf" srcId="{F192F70E-D9BA-49E8-A957-6F42624A2852}" destId="{7F8776DD-0F04-4C78-AB7F-483B89794652}" srcOrd="0" destOrd="0" presId="urn:microsoft.com/office/officeart/2008/layout/PictureStrips"/>
    <dgm:cxn modelId="{8F72C075-1D8E-46CF-B939-D4DCDDE91CFC}" srcId="{003E68BE-1ADB-498F-8EA7-07CF725A4037}" destId="{87E1AB77-019F-4E39-AAFA-284C0C871EDD}" srcOrd="5" destOrd="0" parTransId="{9F43D6BE-2673-4867-B10E-85A0B71EFE23}" sibTransId="{90F768F3-4B73-43CB-84DF-9B3370A404C7}"/>
    <dgm:cxn modelId="{26908AA1-5BF1-4787-B7ED-9A33770E7C7C}" type="presOf" srcId="{003E68BE-1ADB-498F-8EA7-07CF725A4037}" destId="{12A9ECA2-277F-4008-B953-008AD4F7FC6E}" srcOrd="0" destOrd="0" presId="urn:microsoft.com/office/officeart/2008/layout/PictureStrips"/>
    <dgm:cxn modelId="{C91705A5-EDC8-41F3-8629-69786CEE51D4}" type="presOf" srcId="{87E1AB77-019F-4E39-AAFA-284C0C871EDD}" destId="{EA65E290-81B9-4E2A-A285-4950EAA5ACD3}" srcOrd="0" destOrd="0" presId="urn:microsoft.com/office/officeart/2008/layout/PictureStrips"/>
    <dgm:cxn modelId="{AB74A5CA-E5A1-4DF0-BD1B-686C9C71A163}" type="presOf" srcId="{FD99E90C-C2B5-4FD7-AAEC-35EB55D18330}" destId="{F4886E4B-B461-441A-8115-7E3368BB163A}" srcOrd="0" destOrd="0" presId="urn:microsoft.com/office/officeart/2008/layout/PictureStrips"/>
    <dgm:cxn modelId="{F3C835D9-4F82-493C-A849-B643FB6DE67D}" type="presOf" srcId="{E16F62A9-75F0-4AF3-B1F0-F901A3E8C45F}" destId="{BBC2BDD1-CEBA-4242-A608-EF0E13214FB0}" srcOrd="0" destOrd="0" presId="urn:microsoft.com/office/officeart/2008/layout/PictureStrips"/>
    <dgm:cxn modelId="{BCE01CDE-3E9E-41D0-8FE6-645561489D6D}" type="presOf" srcId="{5A2A3940-0E4B-4C87-8E80-5E40308D74B4}" destId="{5E160237-028A-4F9C-83E5-417A54E76654}" srcOrd="0" destOrd="0" presId="urn:microsoft.com/office/officeart/2008/layout/PictureStrips"/>
    <dgm:cxn modelId="{258A42EF-2BFC-4F4C-9C0D-6C04E1D518E4}" srcId="{003E68BE-1ADB-498F-8EA7-07CF725A4037}" destId="{5A2A3940-0E4B-4C87-8E80-5E40308D74B4}" srcOrd="0" destOrd="0" parTransId="{43789520-E3AB-4F58-BE2B-31D59E6843B6}" sibTransId="{36AB73A9-53D9-4628-858D-5C078409F995}"/>
    <dgm:cxn modelId="{F124E6F0-094C-4953-BBAC-8028838F1E35}" type="presOf" srcId="{83B47211-BB12-4237-B1B1-254B22937A3B}" destId="{A72F1912-F182-4ABE-B51F-6C6D8EFA882E}" srcOrd="0" destOrd="0" presId="urn:microsoft.com/office/officeart/2008/layout/PictureStrips"/>
    <dgm:cxn modelId="{BC451AF2-CF07-4D1E-BD95-0667E5EF2BEC}" type="presOf" srcId="{9E0E65CA-0FA3-4B32-97CB-DEB6D19A4B00}" destId="{920222F2-7990-4DA9-B622-CEFA458B3A52}" srcOrd="0" destOrd="0" presId="urn:microsoft.com/office/officeart/2008/layout/PictureStrips"/>
    <dgm:cxn modelId="{73F474FA-937A-473E-864D-C1B453F7A353}" srcId="{003E68BE-1ADB-498F-8EA7-07CF725A4037}" destId="{FD99E90C-C2B5-4FD7-AAEC-35EB55D18330}" srcOrd="3" destOrd="0" parTransId="{15D5C5F0-D6A0-4F0E-996C-4BA7EFC46282}" sibTransId="{DE683CB1-ED75-43CE-B7BB-5379B53EFE92}"/>
    <dgm:cxn modelId="{981B92ED-C58E-4289-BE3F-F1F20843604E}" type="presParOf" srcId="{12A9ECA2-277F-4008-B953-008AD4F7FC6E}" destId="{E50044AA-C93F-480E-A185-093A458C59B8}" srcOrd="0" destOrd="0" presId="urn:microsoft.com/office/officeart/2008/layout/PictureStrips"/>
    <dgm:cxn modelId="{BF450F10-6D76-4FD8-9510-135087392AF4}" type="presParOf" srcId="{E50044AA-C93F-480E-A185-093A458C59B8}" destId="{5E160237-028A-4F9C-83E5-417A54E76654}" srcOrd="0" destOrd="0" presId="urn:microsoft.com/office/officeart/2008/layout/PictureStrips"/>
    <dgm:cxn modelId="{537B00DD-05E2-4D92-8CA7-B24D3297F3BB}" type="presParOf" srcId="{E50044AA-C93F-480E-A185-093A458C59B8}" destId="{B0919EA1-654A-49DC-846C-214B1BC88959}" srcOrd="1" destOrd="0" presId="urn:microsoft.com/office/officeart/2008/layout/PictureStrips"/>
    <dgm:cxn modelId="{D417AAD7-7CD1-4731-B78C-B58536305E7F}" type="presParOf" srcId="{12A9ECA2-277F-4008-B953-008AD4F7FC6E}" destId="{4BE31347-E2CA-4345-9CA7-D07AB7DEAA7F}" srcOrd="1" destOrd="0" presId="urn:microsoft.com/office/officeart/2008/layout/PictureStrips"/>
    <dgm:cxn modelId="{7F398B85-E26E-4CA0-AA6D-97C107C56251}" type="presParOf" srcId="{12A9ECA2-277F-4008-B953-008AD4F7FC6E}" destId="{3FE67561-8A71-4843-8B3D-A5DB7D4E421D}" srcOrd="2" destOrd="0" presId="urn:microsoft.com/office/officeart/2008/layout/PictureStrips"/>
    <dgm:cxn modelId="{D8D5A2FB-3C67-4BE3-AC91-669E33034F32}" type="presParOf" srcId="{3FE67561-8A71-4843-8B3D-A5DB7D4E421D}" destId="{BBC2BDD1-CEBA-4242-A608-EF0E13214FB0}" srcOrd="0" destOrd="0" presId="urn:microsoft.com/office/officeart/2008/layout/PictureStrips"/>
    <dgm:cxn modelId="{16255533-E5A2-4948-BEFA-2A49F8136FF1}" type="presParOf" srcId="{3FE67561-8A71-4843-8B3D-A5DB7D4E421D}" destId="{B9ACA9CC-4368-4B44-8DD3-6A4D7E44BBF3}" srcOrd="1" destOrd="0" presId="urn:microsoft.com/office/officeart/2008/layout/PictureStrips"/>
    <dgm:cxn modelId="{97CFDB55-B681-4489-8CF5-EB1723E23CBD}" type="presParOf" srcId="{12A9ECA2-277F-4008-B953-008AD4F7FC6E}" destId="{6F12FA33-4C6E-40FE-ADFD-B4085B53F6FF}" srcOrd="3" destOrd="0" presId="urn:microsoft.com/office/officeart/2008/layout/PictureStrips"/>
    <dgm:cxn modelId="{6BDC4687-D9FF-4270-8AEC-6A1A18E0FD0E}" type="presParOf" srcId="{12A9ECA2-277F-4008-B953-008AD4F7FC6E}" destId="{F8D1760E-3615-47C9-A1C7-A594B91F9CDC}" srcOrd="4" destOrd="0" presId="urn:microsoft.com/office/officeart/2008/layout/PictureStrips"/>
    <dgm:cxn modelId="{5EEEC3F5-ACB0-4B79-B097-525E7D98B6EA}" type="presParOf" srcId="{F8D1760E-3615-47C9-A1C7-A594B91F9CDC}" destId="{7F8776DD-0F04-4C78-AB7F-483B89794652}" srcOrd="0" destOrd="0" presId="urn:microsoft.com/office/officeart/2008/layout/PictureStrips"/>
    <dgm:cxn modelId="{510776DD-E972-4D26-A6AD-841074F976E2}" type="presParOf" srcId="{F8D1760E-3615-47C9-A1C7-A594B91F9CDC}" destId="{BDC6D451-401C-41C5-AA28-3F82415D5464}" srcOrd="1" destOrd="0" presId="urn:microsoft.com/office/officeart/2008/layout/PictureStrips"/>
    <dgm:cxn modelId="{F8701A48-4D29-44A0-8707-B18BCBC44CA0}" type="presParOf" srcId="{12A9ECA2-277F-4008-B953-008AD4F7FC6E}" destId="{6EFB2331-675B-4B04-941A-E1C7D67C00FE}" srcOrd="5" destOrd="0" presId="urn:microsoft.com/office/officeart/2008/layout/PictureStrips"/>
    <dgm:cxn modelId="{EF96D9F8-F12E-4D26-B774-0FF66297955F}" type="presParOf" srcId="{12A9ECA2-277F-4008-B953-008AD4F7FC6E}" destId="{469A05EA-08C2-414C-AEAA-C33F81EA491F}" srcOrd="6" destOrd="0" presId="urn:microsoft.com/office/officeart/2008/layout/PictureStrips"/>
    <dgm:cxn modelId="{7C85A3F7-0B1D-4FD6-9030-9C8A5564A3EE}" type="presParOf" srcId="{469A05EA-08C2-414C-AEAA-C33F81EA491F}" destId="{F4886E4B-B461-441A-8115-7E3368BB163A}" srcOrd="0" destOrd="0" presId="urn:microsoft.com/office/officeart/2008/layout/PictureStrips"/>
    <dgm:cxn modelId="{8E054B97-C2EC-4F25-BE9C-BD5ABEB2931F}" type="presParOf" srcId="{469A05EA-08C2-414C-AEAA-C33F81EA491F}" destId="{130D1E29-4CC3-48B0-88D6-F2B52B62D430}" srcOrd="1" destOrd="0" presId="urn:microsoft.com/office/officeart/2008/layout/PictureStrips"/>
    <dgm:cxn modelId="{781AA295-0AD2-4167-B8A0-1D5571E84F2F}" type="presParOf" srcId="{12A9ECA2-277F-4008-B953-008AD4F7FC6E}" destId="{41F6E108-CA47-4224-B814-4BC04F190164}" srcOrd="7" destOrd="0" presId="urn:microsoft.com/office/officeart/2008/layout/PictureStrips"/>
    <dgm:cxn modelId="{20F28B50-4A52-4193-97E3-FCB5EFF0F2B2}" type="presParOf" srcId="{12A9ECA2-277F-4008-B953-008AD4F7FC6E}" destId="{848BF100-B0BD-4CC4-B1D6-CA348FE17358}" srcOrd="8" destOrd="0" presId="urn:microsoft.com/office/officeart/2008/layout/PictureStrips"/>
    <dgm:cxn modelId="{7F89D985-D4D9-441F-8825-18731A11AEFB}" type="presParOf" srcId="{848BF100-B0BD-4CC4-B1D6-CA348FE17358}" destId="{920222F2-7990-4DA9-B622-CEFA458B3A52}" srcOrd="0" destOrd="0" presId="urn:microsoft.com/office/officeart/2008/layout/PictureStrips"/>
    <dgm:cxn modelId="{90A2B46B-AD3A-497B-B606-6722E5E3C533}" type="presParOf" srcId="{848BF100-B0BD-4CC4-B1D6-CA348FE17358}" destId="{882E2601-7DD3-45CB-8662-C115B22EF5AA}" srcOrd="1" destOrd="0" presId="urn:microsoft.com/office/officeart/2008/layout/PictureStrips"/>
    <dgm:cxn modelId="{79217DAF-FB0C-4242-B077-7DB17BE1659F}" type="presParOf" srcId="{12A9ECA2-277F-4008-B953-008AD4F7FC6E}" destId="{5F28C913-D81E-4EE7-A0C7-DCC851CA0279}" srcOrd="9" destOrd="0" presId="urn:microsoft.com/office/officeart/2008/layout/PictureStrips"/>
    <dgm:cxn modelId="{F1BE47F8-78C3-4D88-9760-08345FBBD4DE}" type="presParOf" srcId="{12A9ECA2-277F-4008-B953-008AD4F7FC6E}" destId="{83D8A58C-BF45-4F50-B39C-FD8AD27B74E4}" srcOrd="10" destOrd="0" presId="urn:microsoft.com/office/officeart/2008/layout/PictureStrips"/>
    <dgm:cxn modelId="{BDC041E4-2A7A-458D-944E-44594BA168E0}" type="presParOf" srcId="{83D8A58C-BF45-4F50-B39C-FD8AD27B74E4}" destId="{EA65E290-81B9-4E2A-A285-4950EAA5ACD3}" srcOrd="0" destOrd="0" presId="urn:microsoft.com/office/officeart/2008/layout/PictureStrips"/>
    <dgm:cxn modelId="{5B692EC7-CB20-4C54-8EC5-BF66BA0BC782}" type="presParOf" srcId="{83D8A58C-BF45-4F50-B39C-FD8AD27B74E4}" destId="{D9C4E5AB-6132-4C7B-AF63-1DFB37489C6D}" srcOrd="1" destOrd="0" presId="urn:microsoft.com/office/officeart/2008/layout/PictureStrips"/>
    <dgm:cxn modelId="{056AF87D-6724-4288-935D-F7B7E6A5EC81}" type="presParOf" srcId="{12A9ECA2-277F-4008-B953-008AD4F7FC6E}" destId="{3549899C-1DD9-40CF-B2FF-9C7BD7347E4F}" srcOrd="11" destOrd="0" presId="urn:microsoft.com/office/officeart/2008/layout/PictureStrips"/>
    <dgm:cxn modelId="{2B38CDA7-8C67-4CFC-87C9-EE8C0813FE57}" type="presParOf" srcId="{12A9ECA2-277F-4008-B953-008AD4F7FC6E}" destId="{675F5F20-1C0E-4CBE-A759-1890BA9AF85E}" srcOrd="12" destOrd="0" presId="urn:microsoft.com/office/officeart/2008/layout/PictureStrips"/>
    <dgm:cxn modelId="{3C1C1792-0076-478E-8DBF-BC57D1845A13}" type="presParOf" srcId="{675F5F20-1C0E-4CBE-A759-1890BA9AF85E}" destId="{A72F1912-F182-4ABE-B51F-6C6D8EFA882E}" srcOrd="0" destOrd="0" presId="urn:microsoft.com/office/officeart/2008/layout/PictureStrips"/>
    <dgm:cxn modelId="{52E8BAEA-6D17-4095-90AB-D246C7E4D755}" type="presParOf" srcId="{675F5F20-1C0E-4CBE-A759-1890BA9AF85E}" destId="{0C492EF4-691C-4C28-AE54-2088D41D20EF}"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83AFC8A-EE8A-4BFA-ACFB-A9155F83D677}"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9C013AB4-AF7F-4D19-8501-4C92A0AEE893}">
      <dgm:prSet phldrT="[Text]"/>
      <dgm:spPr>
        <a:xfrm>
          <a:off x="3968" y="1914345"/>
          <a:ext cx="1888331" cy="700571"/>
        </a:xfrm>
        <a:prstGeom prst="rect">
          <a:avLst/>
        </a:prstGeo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24-hour Hotline Services</a:t>
          </a:r>
        </a:p>
      </dgm:t>
    </dgm:pt>
    <dgm:pt modelId="{782C9D46-1F09-403F-B167-71F8DF654170}" type="parTrans" cxnId="{31A4FDFC-BE4F-4E88-9CC3-AE9C806EFF2F}">
      <dgm:prSet/>
      <dgm:spPr/>
      <dgm:t>
        <a:bodyPr/>
        <a:lstStyle/>
        <a:p>
          <a:endParaRPr lang="en-US"/>
        </a:p>
      </dgm:t>
    </dgm:pt>
    <dgm:pt modelId="{945074B0-FBC9-46CF-90ED-A75D7ED50CCC}" type="sibTrans" cxnId="{31A4FDFC-BE4F-4E88-9CC3-AE9C806EFF2F}">
      <dgm:prSet/>
      <dgm:spPr/>
      <dgm:t>
        <a:bodyPr/>
        <a:lstStyle/>
        <a:p>
          <a:endParaRPr lang="en-US"/>
        </a:p>
      </dgm:t>
    </dgm:pt>
    <dgm:pt modelId="{CCA694C8-3CB3-4170-9652-E0235CE7700F}">
      <dgm:prSet phldrT="[Text]"/>
      <dgm:spPr>
        <a:xfrm>
          <a:off x="2081212" y="1914345"/>
          <a:ext cx="1888331" cy="700571"/>
        </a:xfrm>
        <a:prstGeom prst="rect">
          <a:avLst/>
        </a:prstGeom>
        <a:noFill/>
        <a:ln>
          <a:noFill/>
        </a:ln>
        <a:effectLst/>
      </dgm:spPr>
      <dgm:t>
        <a:bodyPr/>
        <a:lstStyle/>
        <a:p>
          <a:pPr algn="ctr"/>
          <a:r>
            <a:rPr lang="en-US" dirty="0">
              <a:solidFill>
                <a:sysClr val="windowText" lastClr="000000">
                  <a:hueOff val="0"/>
                  <a:satOff val="0"/>
                  <a:lumOff val="0"/>
                  <a:alphaOff val="0"/>
                </a:sysClr>
              </a:solidFill>
              <a:latin typeface="Calibri" panose="020F0502020204030204"/>
              <a:ea typeface="+mn-ea"/>
              <a:cs typeface="+mn-cs"/>
            </a:rPr>
            <a:t>Individual Crisis Counseling</a:t>
          </a:r>
        </a:p>
      </dgm:t>
    </dgm:pt>
    <dgm:pt modelId="{A008F507-8ED3-4270-9140-7CF53DE3E189}" type="parTrans" cxnId="{49240C5D-53D4-4E16-A181-1591E316B84C}">
      <dgm:prSet/>
      <dgm:spPr/>
      <dgm:t>
        <a:bodyPr/>
        <a:lstStyle/>
        <a:p>
          <a:endParaRPr lang="en-US"/>
        </a:p>
      </dgm:t>
    </dgm:pt>
    <dgm:pt modelId="{3C74FA75-5224-458D-A1DA-C8759AE3661F}" type="sibTrans" cxnId="{49240C5D-53D4-4E16-A181-1591E316B84C}">
      <dgm:prSet/>
      <dgm:spPr/>
      <dgm:t>
        <a:bodyPr/>
        <a:lstStyle/>
        <a:p>
          <a:endParaRPr lang="en-US"/>
        </a:p>
      </dgm:t>
    </dgm:pt>
    <dgm:pt modelId="{7532DAEB-AF3E-4C7B-A1A7-CCCB6F794A89}">
      <dgm:prSet phldrT="[Text]"/>
      <dgm:spPr>
        <a:xfrm>
          <a:off x="4158456" y="1914345"/>
          <a:ext cx="1888331" cy="700571"/>
        </a:xfrm>
        <a:prstGeom prst="rect">
          <a:avLst/>
        </a:prstGeo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Safety Planning</a:t>
          </a:r>
        </a:p>
      </dgm:t>
    </dgm:pt>
    <dgm:pt modelId="{09E57996-BBA1-4E92-84ED-95A6B9E85037}" type="parTrans" cxnId="{33AB9D92-BCB5-4DE8-A5BF-792FAA44E0E3}">
      <dgm:prSet/>
      <dgm:spPr/>
      <dgm:t>
        <a:bodyPr/>
        <a:lstStyle/>
        <a:p>
          <a:endParaRPr lang="en-US"/>
        </a:p>
      </dgm:t>
    </dgm:pt>
    <dgm:pt modelId="{7B7EA2F6-1B05-4441-88B6-728CFC29A913}" type="sibTrans" cxnId="{33AB9D92-BCB5-4DE8-A5BF-792FAA44E0E3}">
      <dgm:prSet/>
      <dgm:spPr/>
      <dgm:t>
        <a:bodyPr/>
        <a:lstStyle/>
        <a:p>
          <a:endParaRPr lang="en-US"/>
        </a:p>
      </dgm:t>
    </dgm:pt>
    <dgm:pt modelId="{4141F945-FF79-4D8F-8FCA-A598CD5DA3AB}">
      <dgm:prSet phldrT="[Text]"/>
      <dgm:spPr>
        <a:xfrm>
          <a:off x="6235700" y="1914345"/>
          <a:ext cx="1888331" cy="700571"/>
        </a:xfrm>
        <a:prstGeom prst="rect">
          <a:avLst/>
        </a:prstGeom>
        <a:noFill/>
        <a:ln>
          <a:noFill/>
        </a:ln>
        <a:effectLst/>
      </dgm:spPr>
      <dgm:t>
        <a:bodyPr/>
        <a:lstStyle/>
        <a:p>
          <a:pPr algn="ctr"/>
          <a:r>
            <a:rPr lang="en-US" dirty="0">
              <a:solidFill>
                <a:sysClr val="windowText" lastClr="000000">
                  <a:hueOff val="0"/>
                  <a:satOff val="0"/>
                  <a:lumOff val="0"/>
                  <a:alphaOff val="0"/>
                </a:sysClr>
              </a:solidFill>
              <a:latin typeface="Calibri" panose="020F0502020204030204"/>
              <a:ea typeface="+mn-ea"/>
              <a:cs typeface="+mn-cs"/>
            </a:rPr>
            <a:t>Shelter and Safe Housing</a:t>
          </a:r>
        </a:p>
      </dgm:t>
    </dgm:pt>
    <dgm:pt modelId="{903B7FC7-933A-4092-9CA4-240CD9CFFA89}" type="parTrans" cxnId="{553E6DDE-9758-44B1-BDA6-5EDBA74B465A}">
      <dgm:prSet/>
      <dgm:spPr/>
      <dgm:t>
        <a:bodyPr/>
        <a:lstStyle/>
        <a:p>
          <a:endParaRPr lang="en-US"/>
        </a:p>
      </dgm:t>
    </dgm:pt>
    <dgm:pt modelId="{66293B71-5F69-4E40-AB3F-D54D8CDC6940}" type="sibTrans" cxnId="{553E6DDE-9758-44B1-BDA6-5EDBA74B465A}">
      <dgm:prSet/>
      <dgm:spPr/>
      <dgm:t>
        <a:bodyPr/>
        <a:lstStyle/>
        <a:p>
          <a:endParaRPr lang="en-US"/>
        </a:p>
      </dgm:t>
    </dgm:pt>
    <dgm:pt modelId="{B8C9921C-49BE-43ED-AC62-416B8B30D9FA}">
      <dgm:prSet/>
      <dgm:spPr>
        <a:xfrm>
          <a:off x="1042590" y="4104810"/>
          <a:ext cx="1888331" cy="700571"/>
        </a:xfrm>
        <a:prstGeom prst="rect">
          <a:avLst/>
        </a:prstGeom>
        <a:noFill/>
        <a:ln>
          <a:noFill/>
        </a:ln>
        <a:effectLst/>
      </dgm:spPr>
      <dgm:t>
        <a:bodyPr/>
        <a:lstStyle/>
        <a:p>
          <a:pPr algn="ctr"/>
          <a:r>
            <a:rPr lang="en-US" dirty="0">
              <a:solidFill>
                <a:sysClr val="windowText" lastClr="000000">
                  <a:hueOff val="0"/>
                  <a:satOff val="0"/>
                  <a:lumOff val="0"/>
                  <a:alphaOff val="0"/>
                </a:sysClr>
              </a:solidFill>
              <a:latin typeface="Calibri" panose="020F0502020204030204"/>
              <a:ea typeface="+mn-ea"/>
              <a:cs typeface="+mn-cs"/>
            </a:rPr>
            <a:t>Legal Advocacy and Court Services</a:t>
          </a:r>
        </a:p>
      </dgm:t>
    </dgm:pt>
    <dgm:pt modelId="{4B6DC7E3-9287-4F27-8295-4BE2DD71C35D}" type="parTrans" cxnId="{802C3B83-6410-4D85-B56C-FE742551110C}">
      <dgm:prSet/>
      <dgm:spPr/>
      <dgm:t>
        <a:bodyPr/>
        <a:lstStyle/>
        <a:p>
          <a:endParaRPr lang="en-US"/>
        </a:p>
      </dgm:t>
    </dgm:pt>
    <dgm:pt modelId="{1B1C655F-D667-43DE-8AAE-7C04233108CB}" type="sibTrans" cxnId="{802C3B83-6410-4D85-B56C-FE742551110C}">
      <dgm:prSet/>
      <dgm:spPr/>
      <dgm:t>
        <a:bodyPr/>
        <a:lstStyle/>
        <a:p>
          <a:endParaRPr lang="en-US"/>
        </a:p>
      </dgm:t>
    </dgm:pt>
    <dgm:pt modelId="{49D63582-D484-4361-8930-7D0A94C13151}">
      <dgm:prSet/>
      <dgm:spPr>
        <a:xfrm>
          <a:off x="3119834" y="4104810"/>
          <a:ext cx="1888331" cy="700571"/>
        </a:xfrm>
        <a:prstGeom prst="rect">
          <a:avLst/>
        </a:prstGeom>
        <a:noFill/>
        <a:ln>
          <a:noFill/>
        </a:ln>
        <a:effectLst/>
      </dgm:spPr>
      <dgm:t>
        <a:bodyPr/>
        <a:lstStyle/>
        <a:p>
          <a:pPr algn="ctr"/>
          <a:r>
            <a:rPr lang="en-US" dirty="0">
              <a:solidFill>
                <a:sysClr val="windowText" lastClr="000000">
                  <a:hueOff val="0"/>
                  <a:satOff val="0"/>
                  <a:lumOff val="0"/>
                  <a:alphaOff val="0"/>
                </a:sysClr>
              </a:solidFill>
              <a:latin typeface="Calibri" panose="020F0502020204030204"/>
              <a:ea typeface="+mn-ea"/>
              <a:cs typeface="+mn-cs"/>
            </a:rPr>
            <a:t>Children and Family Services </a:t>
          </a:r>
        </a:p>
      </dgm:t>
    </dgm:pt>
    <dgm:pt modelId="{8F68B370-3D0F-42E0-BE6C-B83ADBC326C0}" type="parTrans" cxnId="{98C23104-5C0C-4CCB-8905-0A9DC3F39CA4}">
      <dgm:prSet/>
      <dgm:spPr/>
      <dgm:t>
        <a:bodyPr/>
        <a:lstStyle/>
        <a:p>
          <a:endParaRPr lang="en-US"/>
        </a:p>
      </dgm:t>
    </dgm:pt>
    <dgm:pt modelId="{97B7A451-A127-469A-A720-021ADAD15D63}" type="sibTrans" cxnId="{98C23104-5C0C-4CCB-8905-0A9DC3F39CA4}">
      <dgm:prSet/>
      <dgm:spPr/>
      <dgm:t>
        <a:bodyPr/>
        <a:lstStyle/>
        <a:p>
          <a:endParaRPr lang="en-US"/>
        </a:p>
      </dgm:t>
    </dgm:pt>
    <dgm:pt modelId="{6B8FC796-C619-4D4F-9640-00370E8866F3}">
      <dgm:prSet/>
      <dgm:spPr>
        <a:xfrm>
          <a:off x="5197078" y="4104810"/>
          <a:ext cx="1888331" cy="700571"/>
        </a:xfrm>
        <a:prstGeom prst="rect">
          <a:avLst/>
        </a:prstGeom>
        <a:noFill/>
        <a:ln>
          <a:noFill/>
        </a:ln>
        <a:effectLst/>
      </dgm:spPr>
      <dgm:t>
        <a:bodyPr/>
        <a:lstStyle/>
        <a:p>
          <a:pPr algn="ctr"/>
          <a:r>
            <a:rPr lang="en-US" dirty="0">
              <a:solidFill>
                <a:sysClr val="windowText" lastClr="000000">
                  <a:hueOff val="0"/>
                  <a:satOff val="0"/>
                  <a:lumOff val="0"/>
                  <a:alphaOff val="0"/>
                </a:sysClr>
              </a:solidFill>
              <a:latin typeface="Calibri" panose="020F0502020204030204"/>
              <a:ea typeface="+mn-ea"/>
              <a:cs typeface="+mn-cs"/>
            </a:rPr>
            <a:t>Community Education and Outreach</a:t>
          </a:r>
        </a:p>
      </dgm:t>
    </dgm:pt>
    <dgm:pt modelId="{B8DC1C24-2AE9-4F6D-85B1-95224F177A1B}" type="parTrans" cxnId="{DCBFA0FC-5613-4F86-82A9-99E3F446A543}">
      <dgm:prSet/>
      <dgm:spPr/>
      <dgm:t>
        <a:bodyPr/>
        <a:lstStyle/>
        <a:p>
          <a:endParaRPr lang="en-US"/>
        </a:p>
      </dgm:t>
    </dgm:pt>
    <dgm:pt modelId="{291AAC36-E701-4612-BD9E-329250932A64}" type="sibTrans" cxnId="{DCBFA0FC-5613-4F86-82A9-99E3F446A543}">
      <dgm:prSet/>
      <dgm:spPr/>
      <dgm:t>
        <a:bodyPr/>
        <a:lstStyle/>
        <a:p>
          <a:endParaRPr lang="en-US"/>
        </a:p>
      </dgm:t>
    </dgm:pt>
    <dgm:pt modelId="{D6EA5D35-8176-4E5C-AE83-9DD7C9E71F62}" type="pres">
      <dgm:prSet presAssocID="{083AFC8A-EE8A-4BFA-ACFB-A9155F83D677}" presName="Name0" presStyleCnt="0">
        <dgm:presLayoutVars>
          <dgm:dir/>
          <dgm:resizeHandles val="exact"/>
        </dgm:presLayoutVars>
      </dgm:prSet>
      <dgm:spPr/>
    </dgm:pt>
    <dgm:pt modelId="{8F48E241-6E57-401B-A60A-821849ECF359}" type="pres">
      <dgm:prSet presAssocID="{9C013AB4-AF7F-4D19-8501-4C92A0AEE893}" presName="compNode" presStyleCnt="0"/>
      <dgm:spPr/>
    </dgm:pt>
    <dgm:pt modelId="{0556B7E4-8B06-4A51-BAD8-CD823EE496A1}" type="pres">
      <dgm:prSet presAssocID="{9C013AB4-AF7F-4D19-8501-4C92A0AEE893}" presName="pictRect" presStyleLbl="node1" presStyleIdx="0" presStyleCnt="7"/>
      <dgm:spPr>
        <a:xfrm>
          <a:off x="3968" y="613285"/>
          <a:ext cx="1888331" cy="1301060"/>
        </a:xfrm>
        <a:prstGeom prst="roundRect">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miter lim="800000"/>
        </a:ln>
        <a:effectLst/>
      </dgm:spPr>
    </dgm:pt>
    <dgm:pt modelId="{304B80FE-D0E8-459B-ABBC-474CDD91EE8E}" type="pres">
      <dgm:prSet presAssocID="{9C013AB4-AF7F-4D19-8501-4C92A0AEE893}" presName="textRect" presStyleLbl="revTx" presStyleIdx="0" presStyleCnt="7">
        <dgm:presLayoutVars>
          <dgm:bulletEnabled val="1"/>
        </dgm:presLayoutVars>
      </dgm:prSet>
      <dgm:spPr/>
    </dgm:pt>
    <dgm:pt modelId="{2FC0B030-2287-45EA-A3E6-B37BAB46B265}" type="pres">
      <dgm:prSet presAssocID="{945074B0-FBC9-46CF-90ED-A75D7ED50CCC}" presName="sibTrans" presStyleLbl="sibTrans2D1" presStyleIdx="0" presStyleCnt="0"/>
      <dgm:spPr/>
    </dgm:pt>
    <dgm:pt modelId="{A8C782D6-9DF0-4A2A-B9A4-811B8ADA65B7}" type="pres">
      <dgm:prSet presAssocID="{CCA694C8-3CB3-4170-9652-E0235CE7700F}" presName="compNode" presStyleCnt="0"/>
      <dgm:spPr/>
    </dgm:pt>
    <dgm:pt modelId="{9F3AB07B-284A-4840-AA58-52B47A006109}" type="pres">
      <dgm:prSet presAssocID="{CCA694C8-3CB3-4170-9652-E0235CE7700F}" presName="pictRect" presStyleLbl="node1" presStyleIdx="1" presStyleCnt="7"/>
      <dgm:spPr>
        <a:xfrm>
          <a:off x="2081212" y="613285"/>
          <a:ext cx="1888331" cy="1301060"/>
        </a:xfrm>
        <a:prstGeom prst="roundRect">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miter lim="800000"/>
        </a:ln>
        <a:effectLst/>
      </dgm:spPr>
    </dgm:pt>
    <dgm:pt modelId="{94EF93CA-38E0-4915-8599-141F70EDEC97}" type="pres">
      <dgm:prSet presAssocID="{CCA694C8-3CB3-4170-9652-E0235CE7700F}" presName="textRect" presStyleLbl="revTx" presStyleIdx="1" presStyleCnt="7">
        <dgm:presLayoutVars>
          <dgm:bulletEnabled val="1"/>
        </dgm:presLayoutVars>
      </dgm:prSet>
      <dgm:spPr/>
    </dgm:pt>
    <dgm:pt modelId="{D27BB79E-F61A-478D-8724-27EE92254A5B}" type="pres">
      <dgm:prSet presAssocID="{3C74FA75-5224-458D-A1DA-C8759AE3661F}" presName="sibTrans" presStyleLbl="sibTrans2D1" presStyleIdx="0" presStyleCnt="0"/>
      <dgm:spPr/>
    </dgm:pt>
    <dgm:pt modelId="{336A546D-2ECF-4175-9A4B-D864C913069C}" type="pres">
      <dgm:prSet presAssocID="{7532DAEB-AF3E-4C7B-A1A7-CCCB6F794A89}" presName="compNode" presStyleCnt="0"/>
      <dgm:spPr/>
    </dgm:pt>
    <dgm:pt modelId="{D8170EB3-F5F4-40C8-8C15-90BBE89090E4}" type="pres">
      <dgm:prSet presAssocID="{7532DAEB-AF3E-4C7B-A1A7-CCCB6F794A89}" presName="pictRect" presStyleLbl="node1" presStyleIdx="2" presStyleCnt="7"/>
      <dgm:spPr>
        <a:xfrm>
          <a:off x="4158456" y="613285"/>
          <a:ext cx="1888331" cy="1301060"/>
        </a:xfrm>
        <a:prstGeom prst="roundRect">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miter lim="800000"/>
        </a:ln>
        <a:effectLst/>
      </dgm:spPr>
    </dgm:pt>
    <dgm:pt modelId="{2EC4E21B-9841-43FA-BE37-DEF5C53F011D}" type="pres">
      <dgm:prSet presAssocID="{7532DAEB-AF3E-4C7B-A1A7-CCCB6F794A89}" presName="textRect" presStyleLbl="revTx" presStyleIdx="2" presStyleCnt="7">
        <dgm:presLayoutVars>
          <dgm:bulletEnabled val="1"/>
        </dgm:presLayoutVars>
      </dgm:prSet>
      <dgm:spPr/>
    </dgm:pt>
    <dgm:pt modelId="{77EA90D4-3C91-415D-AC99-B7696457943D}" type="pres">
      <dgm:prSet presAssocID="{7B7EA2F6-1B05-4441-88B6-728CFC29A913}" presName="sibTrans" presStyleLbl="sibTrans2D1" presStyleIdx="0" presStyleCnt="0"/>
      <dgm:spPr/>
    </dgm:pt>
    <dgm:pt modelId="{02A84BEC-30EB-4F57-9F0F-5C24485FC002}" type="pres">
      <dgm:prSet presAssocID="{4141F945-FF79-4D8F-8FCA-A598CD5DA3AB}" presName="compNode" presStyleCnt="0"/>
      <dgm:spPr/>
    </dgm:pt>
    <dgm:pt modelId="{6966A206-4819-413D-B47B-8206931EB34D}" type="pres">
      <dgm:prSet presAssocID="{4141F945-FF79-4D8F-8FCA-A598CD5DA3AB}" presName="pictRect" presStyleLbl="node1" presStyleIdx="3" presStyleCnt="7"/>
      <dgm:spPr>
        <a:xfrm>
          <a:off x="6235700" y="613285"/>
          <a:ext cx="1888331" cy="1301060"/>
        </a:xfrm>
        <a:prstGeom prst="roundRect">
          <a:avLst/>
        </a:prstGeom>
        <a:blipFill rotWithShape="1">
          <a:blip xmlns:r="http://schemas.openxmlformats.org/officeDocument/2006/relationships" r:embed="rId4"/>
          <a:stretch>
            <a:fillRect/>
          </a:stretch>
        </a:blipFill>
        <a:ln w="12700" cap="flat" cmpd="sng" algn="ctr">
          <a:solidFill>
            <a:sysClr val="window" lastClr="FFFFFF">
              <a:hueOff val="0"/>
              <a:satOff val="0"/>
              <a:lumOff val="0"/>
              <a:alphaOff val="0"/>
            </a:sysClr>
          </a:solidFill>
          <a:prstDash val="solid"/>
          <a:miter lim="800000"/>
        </a:ln>
        <a:effectLst/>
      </dgm:spPr>
    </dgm:pt>
    <dgm:pt modelId="{9B1ACBD3-27CE-4259-90CD-E57301BC8E90}" type="pres">
      <dgm:prSet presAssocID="{4141F945-FF79-4D8F-8FCA-A598CD5DA3AB}" presName="textRect" presStyleLbl="revTx" presStyleIdx="3" presStyleCnt="7">
        <dgm:presLayoutVars>
          <dgm:bulletEnabled val="1"/>
        </dgm:presLayoutVars>
      </dgm:prSet>
      <dgm:spPr/>
    </dgm:pt>
    <dgm:pt modelId="{00507B2D-0607-4235-93F2-FC1CBE9FBB2C}" type="pres">
      <dgm:prSet presAssocID="{66293B71-5F69-4E40-AB3F-D54D8CDC6940}" presName="sibTrans" presStyleLbl="sibTrans2D1" presStyleIdx="0" presStyleCnt="0"/>
      <dgm:spPr/>
    </dgm:pt>
    <dgm:pt modelId="{6DBFE4B2-183B-471A-A22F-862D484056FF}" type="pres">
      <dgm:prSet presAssocID="{B8C9921C-49BE-43ED-AC62-416B8B30D9FA}" presName="compNode" presStyleCnt="0"/>
      <dgm:spPr/>
    </dgm:pt>
    <dgm:pt modelId="{F64501F8-BE57-45B2-A24D-07E3EBEA11AD}" type="pres">
      <dgm:prSet presAssocID="{B8C9921C-49BE-43ED-AC62-416B8B30D9FA}" presName="pictRect" presStyleLbl="node1" presStyleIdx="4" presStyleCnt="7"/>
      <dgm:spPr>
        <a:xfrm>
          <a:off x="1042590" y="2803750"/>
          <a:ext cx="1888331" cy="1301060"/>
        </a:xfrm>
        <a:prstGeom prst="roundRect">
          <a:avLst/>
        </a:prstGeom>
        <a:blipFill rotWithShape="1">
          <a:blip xmlns:r="http://schemas.openxmlformats.org/officeDocument/2006/relationships" r:embed="rId5"/>
          <a:stretch>
            <a:fillRect/>
          </a:stretch>
        </a:blipFill>
        <a:ln w="12700" cap="flat" cmpd="sng" algn="ctr">
          <a:solidFill>
            <a:sysClr val="window" lastClr="FFFFFF">
              <a:hueOff val="0"/>
              <a:satOff val="0"/>
              <a:lumOff val="0"/>
              <a:alphaOff val="0"/>
            </a:sysClr>
          </a:solidFill>
          <a:prstDash val="solid"/>
          <a:miter lim="800000"/>
        </a:ln>
        <a:effectLst/>
      </dgm:spPr>
    </dgm:pt>
    <dgm:pt modelId="{CFF2B86E-3077-444D-9526-928B3DAC6E6E}" type="pres">
      <dgm:prSet presAssocID="{B8C9921C-49BE-43ED-AC62-416B8B30D9FA}" presName="textRect" presStyleLbl="revTx" presStyleIdx="4" presStyleCnt="7">
        <dgm:presLayoutVars>
          <dgm:bulletEnabled val="1"/>
        </dgm:presLayoutVars>
      </dgm:prSet>
      <dgm:spPr/>
    </dgm:pt>
    <dgm:pt modelId="{CB3930D2-0EDC-4C9D-87B7-E3792EFC47CB}" type="pres">
      <dgm:prSet presAssocID="{1B1C655F-D667-43DE-8AAE-7C04233108CB}" presName="sibTrans" presStyleLbl="sibTrans2D1" presStyleIdx="0" presStyleCnt="0"/>
      <dgm:spPr/>
    </dgm:pt>
    <dgm:pt modelId="{82ED3EA7-5DB6-4BA3-92E3-ECF677E4405D}" type="pres">
      <dgm:prSet presAssocID="{49D63582-D484-4361-8930-7D0A94C13151}" presName="compNode" presStyleCnt="0"/>
      <dgm:spPr/>
    </dgm:pt>
    <dgm:pt modelId="{A788C911-612E-44FC-A034-011BC2BAD96D}" type="pres">
      <dgm:prSet presAssocID="{49D63582-D484-4361-8930-7D0A94C13151}" presName="pictRect" presStyleLbl="node1" presStyleIdx="5" presStyleCnt="7"/>
      <dgm:spPr>
        <a:xfrm>
          <a:off x="3119834" y="2803750"/>
          <a:ext cx="1888331" cy="1301060"/>
        </a:xfrm>
        <a:prstGeom prst="roundRect">
          <a:avLst/>
        </a:prstGeom>
        <a:blipFill rotWithShape="1">
          <a:blip xmlns:r="http://schemas.openxmlformats.org/officeDocument/2006/relationships" r:embed="rId6"/>
          <a:stretch>
            <a:fillRect/>
          </a:stretch>
        </a:blipFill>
        <a:ln w="12700" cap="flat" cmpd="sng" algn="ctr">
          <a:solidFill>
            <a:sysClr val="window" lastClr="FFFFFF">
              <a:hueOff val="0"/>
              <a:satOff val="0"/>
              <a:lumOff val="0"/>
              <a:alphaOff val="0"/>
            </a:sysClr>
          </a:solidFill>
          <a:prstDash val="solid"/>
          <a:miter lim="800000"/>
        </a:ln>
        <a:effectLst/>
      </dgm:spPr>
    </dgm:pt>
    <dgm:pt modelId="{26359016-EFE0-4910-BB9B-BAAEA5BB75B8}" type="pres">
      <dgm:prSet presAssocID="{49D63582-D484-4361-8930-7D0A94C13151}" presName="textRect" presStyleLbl="revTx" presStyleIdx="5" presStyleCnt="7">
        <dgm:presLayoutVars>
          <dgm:bulletEnabled val="1"/>
        </dgm:presLayoutVars>
      </dgm:prSet>
      <dgm:spPr/>
    </dgm:pt>
    <dgm:pt modelId="{B1247F92-C86A-4F43-B8E5-3E3F78DC6D9D}" type="pres">
      <dgm:prSet presAssocID="{97B7A451-A127-469A-A720-021ADAD15D63}" presName="sibTrans" presStyleLbl="sibTrans2D1" presStyleIdx="0" presStyleCnt="0"/>
      <dgm:spPr/>
    </dgm:pt>
    <dgm:pt modelId="{72E3C4F9-0E4C-44A2-9EBC-AC971A13575F}" type="pres">
      <dgm:prSet presAssocID="{6B8FC796-C619-4D4F-9640-00370E8866F3}" presName="compNode" presStyleCnt="0"/>
      <dgm:spPr/>
    </dgm:pt>
    <dgm:pt modelId="{CC29B416-C5C0-429F-996D-64C6E1AA5CF5}" type="pres">
      <dgm:prSet presAssocID="{6B8FC796-C619-4D4F-9640-00370E8866F3}" presName="pictRect" presStyleLbl="node1" presStyleIdx="6" presStyleCnt="7"/>
      <dgm:spPr>
        <a:xfrm>
          <a:off x="5197078" y="2803750"/>
          <a:ext cx="1888331" cy="1301060"/>
        </a:xfrm>
        <a:prstGeom prst="roundRect">
          <a:avLst/>
        </a:prstGeom>
        <a:blipFill rotWithShape="1">
          <a:blip xmlns:r="http://schemas.openxmlformats.org/officeDocument/2006/relationships" r:embed="rId7"/>
          <a:stretch>
            <a:fillRect/>
          </a:stretch>
        </a:blipFill>
        <a:ln w="12700" cap="flat" cmpd="sng" algn="ctr">
          <a:solidFill>
            <a:sysClr val="window" lastClr="FFFFFF">
              <a:hueOff val="0"/>
              <a:satOff val="0"/>
              <a:lumOff val="0"/>
              <a:alphaOff val="0"/>
            </a:sysClr>
          </a:solidFill>
          <a:prstDash val="solid"/>
          <a:miter lim="800000"/>
        </a:ln>
        <a:effectLst/>
      </dgm:spPr>
    </dgm:pt>
    <dgm:pt modelId="{EAA259C9-32C6-4C19-B604-9ABE9FD2D435}" type="pres">
      <dgm:prSet presAssocID="{6B8FC796-C619-4D4F-9640-00370E8866F3}" presName="textRect" presStyleLbl="revTx" presStyleIdx="6" presStyleCnt="7">
        <dgm:presLayoutVars>
          <dgm:bulletEnabled val="1"/>
        </dgm:presLayoutVars>
      </dgm:prSet>
      <dgm:spPr/>
    </dgm:pt>
  </dgm:ptLst>
  <dgm:cxnLst>
    <dgm:cxn modelId="{98C23104-5C0C-4CCB-8905-0A9DC3F39CA4}" srcId="{083AFC8A-EE8A-4BFA-ACFB-A9155F83D677}" destId="{49D63582-D484-4361-8930-7D0A94C13151}" srcOrd="5" destOrd="0" parTransId="{8F68B370-3D0F-42E0-BE6C-B83ADBC326C0}" sibTransId="{97B7A451-A127-469A-A720-021ADAD15D63}"/>
    <dgm:cxn modelId="{27AA5D10-3A65-4B00-A9F0-CDC56307AD70}" type="presOf" srcId="{6B8FC796-C619-4D4F-9640-00370E8866F3}" destId="{EAA259C9-32C6-4C19-B604-9ABE9FD2D435}" srcOrd="0" destOrd="0" presId="urn:microsoft.com/office/officeart/2005/8/layout/pList1"/>
    <dgm:cxn modelId="{69707E13-E5E3-4BAB-8695-181FF0196080}" type="presOf" srcId="{B8C9921C-49BE-43ED-AC62-416B8B30D9FA}" destId="{CFF2B86E-3077-444D-9526-928B3DAC6E6E}" srcOrd="0" destOrd="0" presId="urn:microsoft.com/office/officeart/2005/8/layout/pList1"/>
    <dgm:cxn modelId="{CFCCB216-23E5-47F8-8E4A-90744787CE45}" type="presOf" srcId="{1B1C655F-D667-43DE-8AAE-7C04233108CB}" destId="{CB3930D2-0EDC-4C9D-87B7-E3792EFC47CB}" srcOrd="0" destOrd="0" presId="urn:microsoft.com/office/officeart/2005/8/layout/pList1"/>
    <dgm:cxn modelId="{85FF0A42-EE0F-454A-8A27-E77FF469FD6A}" type="presOf" srcId="{7B7EA2F6-1B05-4441-88B6-728CFC29A913}" destId="{77EA90D4-3C91-415D-AC99-B7696457943D}" srcOrd="0" destOrd="0" presId="urn:microsoft.com/office/officeart/2005/8/layout/pList1"/>
    <dgm:cxn modelId="{3F3E5D5A-33CF-42DB-999E-F24D1D948362}" type="presOf" srcId="{3C74FA75-5224-458D-A1DA-C8759AE3661F}" destId="{D27BB79E-F61A-478D-8724-27EE92254A5B}" srcOrd="0" destOrd="0" presId="urn:microsoft.com/office/officeart/2005/8/layout/pList1"/>
    <dgm:cxn modelId="{49240C5D-53D4-4E16-A181-1591E316B84C}" srcId="{083AFC8A-EE8A-4BFA-ACFB-A9155F83D677}" destId="{CCA694C8-3CB3-4170-9652-E0235CE7700F}" srcOrd="1" destOrd="0" parTransId="{A008F507-8ED3-4270-9140-7CF53DE3E189}" sibTransId="{3C74FA75-5224-458D-A1DA-C8759AE3661F}"/>
    <dgm:cxn modelId="{5840205D-FB8D-4508-BB7C-CC6FA36C6ACD}" type="presOf" srcId="{66293B71-5F69-4E40-AB3F-D54D8CDC6940}" destId="{00507B2D-0607-4235-93F2-FC1CBE9FBB2C}" srcOrd="0" destOrd="0" presId="urn:microsoft.com/office/officeart/2005/8/layout/pList1"/>
    <dgm:cxn modelId="{EDA42061-D486-4465-8E7E-77578D6B97D8}" type="presOf" srcId="{4141F945-FF79-4D8F-8FCA-A598CD5DA3AB}" destId="{9B1ACBD3-27CE-4259-90CD-E57301BC8E90}" srcOrd="0" destOrd="0" presId="urn:microsoft.com/office/officeart/2005/8/layout/pList1"/>
    <dgm:cxn modelId="{8B8CD267-CF1D-419B-B0A6-9740D8DFA5C6}" type="presOf" srcId="{49D63582-D484-4361-8930-7D0A94C13151}" destId="{26359016-EFE0-4910-BB9B-BAAEA5BB75B8}" srcOrd="0" destOrd="0" presId="urn:microsoft.com/office/officeart/2005/8/layout/pList1"/>
    <dgm:cxn modelId="{FC94D876-85A4-4679-8502-A2BC5E53E5F0}" type="presOf" srcId="{97B7A451-A127-469A-A720-021ADAD15D63}" destId="{B1247F92-C86A-4F43-B8E5-3E3F78DC6D9D}" srcOrd="0" destOrd="0" presId="urn:microsoft.com/office/officeart/2005/8/layout/pList1"/>
    <dgm:cxn modelId="{518D6681-D2A5-4A96-B733-13E28C981BC3}" type="presOf" srcId="{CCA694C8-3CB3-4170-9652-E0235CE7700F}" destId="{94EF93CA-38E0-4915-8599-141F70EDEC97}" srcOrd="0" destOrd="0" presId="urn:microsoft.com/office/officeart/2005/8/layout/pList1"/>
    <dgm:cxn modelId="{802C3B83-6410-4D85-B56C-FE742551110C}" srcId="{083AFC8A-EE8A-4BFA-ACFB-A9155F83D677}" destId="{B8C9921C-49BE-43ED-AC62-416B8B30D9FA}" srcOrd="4" destOrd="0" parTransId="{4B6DC7E3-9287-4F27-8295-4BE2DD71C35D}" sibTransId="{1B1C655F-D667-43DE-8AAE-7C04233108CB}"/>
    <dgm:cxn modelId="{5DA6578B-DD1D-4CD4-A929-1EDB000C607B}" type="presOf" srcId="{9C013AB4-AF7F-4D19-8501-4C92A0AEE893}" destId="{304B80FE-D0E8-459B-ABBC-474CDD91EE8E}" srcOrd="0" destOrd="0" presId="urn:microsoft.com/office/officeart/2005/8/layout/pList1"/>
    <dgm:cxn modelId="{33AB9D92-BCB5-4DE8-A5BF-792FAA44E0E3}" srcId="{083AFC8A-EE8A-4BFA-ACFB-A9155F83D677}" destId="{7532DAEB-AF3E-4C7B-A1A7-CCCB6F794A89}" srcOrd="2" destOrd="0" parTransId="{09E57996-BBA1-4E92-84ED-95A6B9E85037}" sibTransId="{7B7EA2F6-1B05-4441-88B6-728CFC29A913}"/>
    <dgm:cxn modelId="{EB3537AA-EE69-41D4-952E-4672AFFE389A}" type="presOf" srcId="{945074B0-FBC9-46CF-90ED-A75D7ED50CCC}" destId="{2FC0B030-2287-45EA-A3E6-B37BAB46B265}" srcOrd="0" destOrd="0" presId="urn:microsoft.com/office/officeart/2005/8/layout/pList1"/>
    <dgm:cxn modelId="{553E6DDE-9758-44B1-BDA6-5EDBA74B465A}" srcId="{083AFC8A-EE8A-4BFA-ACFB-A9155F83D677}" destId="{4141F945-FF79-4D8F-8FCA-A598CD5DA3AB}" srcOrd="3" destOrd="0" parTransId="{903B7FC7-933A-4092-9CA4-240CD9CFFA89}" sibTransId="{66293B71-5F69-4E40-AB3F-D54D8CDC6940}"/>
    <dgm:cxn modelId="{1A1DFFDE-8D94-4349-AD58-B34452B4E013}" type="presOf" srcId="{083AFC8A-EE8A-4BFA-ACFB-A9155F83D677}" destId="{D6EA5D35-8176-4E5C-AE83-9DD7C9E71F62}" srcOrd="0" destOrd="0" presId="urn:microsoft.com/office/officeart/2005/8/layout/pList1"/>
    <dgm:cxn modelId="{806D77FB-28FA-4DD0-AD31-9CEE89BF8902}" type="presOf" srcId="{7532DAEB-AF3E-4C7B-A1A7-CCCB6F794A89}" destId="{2EC4E21B-9841-43FA-BE37-DEF5C53F011D}" srcOrd="0" destOrd="0" presId="urn:microsoft.com/office/officeart/2005/8/layout/pList1"/>
    <dgm:cxn modelId="{DCBFA0FC-5613-4F86-82A9-99E3F446A543}" srcId="{083AFC8A-EE8A-4BFA-ACFB-A9155F83D677}" destId="{6B8FC796-C619-4D4F-9640-00370E8866F3}" srcOrd="6" destOrd="0" parTransId="{B8DC1C24-2AE9-4F6D-85B1-95224F177A1B}" sibTransId="{291AAC36-E701-4612-BD9E-329250932A64}"/>
    <dgm:cxn modelId="{31A4FDFC-BE4F-4E88-9CC3-AE9C806EFF2F}" srcId="{083AFC8A-EE8A-4BFA-ACFB-A9155F83D677}" destId="{9C013AB4-AF7F-4D19-8501-4C92A0AEE893}" srcOrd="0" destOrd="0" parTransId="{782C9D46-1F09-403F-B167-71F8DF654170}" sibTransId="{945074B0-FBC9-46CF-90ED-A75D7ED50CCC}"/>
    <dgm:cxn modelId="{1D1B104F-631A-497B-85C6-6BC4F0814C36}" type="presParOf" srcId="{D6EA5D35-8176-4E5C-AE83-9DD7C9E71F62}" destId="{8F48E241-6E57-401B-A60A-821849ECF359}" srcOrd="0" destOrd="0" presId="urn:microsoft.com/office/officeart/2005/8/layout/pList1"/>
    <dgm:cxn modelId="{5FAAEDB3-3E8C-4FD7-84D4-53FC342AE9D7}" type="presParOf" srcId="{8F48E241-6E57-401B-A60A-821849ECF359}" destId="{0556B7E4-8B06-4A51-BAD8-CD823EE496A1}" srcOrd="0" destOrd="0" presId="urn:microsoft.com/office/officeart/2005/8/layout/pList1"/>
    <dgm:cxn modelId="{AAD51DF6-3CD5-4CA7-9875-7E53991850E4}" type="presParOf" srcId="{8F48E241-6E57-401B-A60A-821849ECF359}" destId="{304B80FE-D0E8-459B-ABBC-474CDD91EE8E}" srcOrd="1" destOrd="0" presId="urn:microsoft.com/office/officeart/2005/8/layout/pList1"/>
    <dgm:cxn modelId="{9A77E9A7-7727-4F0F-B3A6-1C28782EA2A5}" type="presParOf" srcId="{D6EA5D35-8176-4E5C-AE83-9DD7C9E71F62}" destId="{2FC0B030-2287-45EA-A3E6-B37BAB46B265}" srcOrd="1" destOrd="0" presId="urn:microsoft.com/office/officeart/2005/8/layout/pList1"/>
    <dgm:cxn modelId="{1FF2CC0A-D64F-441E-A7FD-F9583A48272A}" type="presParOf" srcId="{D6EA5D35-8176-4E5C-AE83-9DD7C9E71F62}" destId="{A8C782D6-9DF0-4A2A-B9A4-811B8ADA65B7}" srcOrd="2" destOrd="0" presId="urn:microsoft.com/office/officeart/2005/8/layout/pList1"/>
    <dgm:cxn modelId="{28DC6C0F-A79E-4BB5-86D7-745C7B8745A0}" type="presParOf" srcId="{A8C782D6-9DF0-4A2A-B9A4-811B8ADA65B7}" destId="{9F3AB07B-284A-4840-AA58-52B47A006109}" srcOrd="0" destOrd="0" presId="urn:microsoft.com/office/officeart/2005/8/layout/pList1"/>
    <dgm:cxn modelId="{270276C4-497F-4FE5-BC5B-EBF6826B4189}" type="presParOf" srcId="{A8C782D6-9DF0-4A2A-B9A4-811B8ADA65B7}" destId="{94EF93CA-38E0-4915-8599-141F70EDEC97}" srcOrd="1" destOrd="0" presId="urn:microsoft.com/office/officeart/2005/8/layout/pList1"/>
    <dgm:cxn modelId="{654A8499-EC7C-40E7-9B81-87770E86C046}" type="presParOf" srcId="{D6EA5D35-8176-4E5C-AE83-9DD7C9E71F62}" destId="{D27BB79E-F61A-478D-8724-27EE92254A5B}" srcOrd="3" destOrd="0" presId="urn:microsoft.com/office/officeart/2005/8/layout/pList1"/>
    <dgm:cxn modelId="{6B58EC2F-9058-4E6D-8DF6-143EF630789B}" type="presParOf" srcId="{D6EA5D35-8176-4E5C-AE83-9DD7C9E71F62}" destId="{336A546D-2ECF-4175-9A4B-D864C913069C}" srcOrd="4" destOrd="0" presId="urn:microsoft.com/office/officeart/2005/8/layout/pList1"/>
    <dgm:cxn modelId="{3043EF8D-6E31-43A9-AF0E-6927F8FE4B46}" type="presParOf" srcId="{336A546D-2ECF-4175-9A4B-D864C913069C}" destId="{D8170EB3-F5F4-40C8-8C15-90BBE89090E4}" srcOrd="0" destOrd="0" presId="urn:microsoft.com/office/officeart/2005/8/layout/pList1"/>
    <dgm:cxn modelId="{454A43ED-F447-4AA1-B5CD-3E38D0934D25}" type="presParOf" srcId="{336A546D-2ECF-4175-9A4B-D864C913069C}" destId="{2EC4E21B-9841-43FA-BE37-DEF5C53F011D}" srcOrd="1" destOrd="0" presId="urn:microsoft.com/office/officeart/2005/8/layout/pList1"/>
    <dgm:cxn modelId="{9085BC2D-01AB-4548-8DBA-B0BE79EF626B}" type="presParOf" srcId="{D6EA5D35-8176-4E5C-AE83-9DD7C9E71F62}" destId="{77EA90D4-3C91-415D-AC99-B7696457943D}" srcOrd="5" destOrd="0" presId="urn:microsoft.com/office/officeart/2005/8/layout/pList1"/>
    <dgm:cxn modelId="{AB85001E-C126-452A-AC3C-E45ACBDAC4B0}" type="presParOf" srcId="{D6EA5D35-8176-4E5C-AE83-9DD7C9E71F62}" destId="{02A84BEC-30EB-4F57-9F0F-5C24485FC002}" srcOrd="6" destOrd="0" presId="urn:microsoft.com/office/officeart/2005/8/layout/pList1"/>
    <dgm:cxn modelId="{1E4F1344-9D60-444B-889C-9ABA3BC20CC3}" type="presParOf" srcId="{02A84BEC-30EB-4F57-9F0F-5C24485FC002}" destId="{6966A206-4819-413D-B47B-8206931EB34D}" srcOrd="0" destOrd="0" presId="urn:microsoft.com/office/officeart/2005/8/layout/pList1"/>
    <dgm:cxn modelId="{C855344E-F2B6-4A0D-91F6-FAA7EE3C691F}" type="presParOf" srcId="{02A84BEC-30EB-4F57-9F0F-5C24485FC002}" destId="{9B1ACBD3-27CE-4259-90CD-E57301BC8E90}" srcOrd="1" destOrd="0" presId="urn:microsoft.com/office/officeart/2005/8/layout/pList1"/>
    <dgm:cxn modelId="{51BCE217-88BA-447E-AC6E-CB966BC0982D}" type="presParOf" srcId="{D6EA5D35-8176-4E5C-AE83-9DD7C9E71F62}" destId="{00507B2D-0607-4235-93F2-FC1CBE9FBB2C}" srcOrd="7" destOrd="0" presId="urn:microsoft.com/office/officeart/2005/8/layout/pList1"/>
    <dgm:cxn modelId="{DF300D43-9F7F-4246-92AB-4AFEA6ACE35E}" type="presParOf" srcId="{D6EA5D35-8176-4E5C-AE83-9DD7C9E71F62}" destId="{6DBFE4B2-183B-471A-A22F-862D484056FF}" srcOrd="8" destOrd="0" presId="urn:microsoft.com/office/officeart/2005/8/layout/pList1"/>
    <dgm:cxn modelId="{B92147EC-8877-4E32-9CF4-90B983C4B23A}" type="presParOf" srcId="{6DBFE4B2-183B-471A-A22F-862D484056FF}" destId="{F64501F8-BE57-45B2-A24D-07E3EBEA11AD}" srcOrd="0" destOrd="0" presId="urn:microsoft.com/office/officeart/2005/8/layout/pList1"/>
    <dgm:cxn modelId="{41C168A4-9A10-4F58-B84B-C09D6D24D4FD}" type="presParOf" srcId="{6DBFE4B2-183B-471A-A22F-862D484056FF}" destId="{CFF2B86E-3077-444D-9526-928B3DAC6E6E}" srcOrd="1" destOrd="0" presId="urn:microsoft.com/office/officeart/2005/8/layout/pList1"/>
    <dgm:cxn modelId="{90446131-F5B8-4555-A8A2-3AAFDB0E9ACA}" type="presParOf" srcId="{D6EA5D35-8176-4E5C-AE83-9DD7C9E71F62}" destId="{CB3930D2-0EDC-4C9D-87B7-E3792EFC47CB}" srcOrd="9" destOrd="0" presId="urn:microsoft.com/office/officeart/2005/8/layout/pList1"/>
    <dgm:cxn modelId="{51AB95DB-27C3-494A-A995-EABECAD657F0}" type="presParOf" srcId="{D6EA5D35-8176-4E5C-AE83-9DD7C9E71F62}" destId="{82ED3EA7-5DB6-4BA3-92E3-ECF677E4405D}" srcOrd="10" destOrd="0" presId="urn:microsoft.com/office/officeart/2005/8/layout/pList1"/>
    <dgm:cxn modelId="{41E9E75B-6DF6-4985-8CF1-790634059E3A}" type="presParOf" srcId="{82ED3EA7-5DB6-4BA3-92E3-ECF677E4405D}" destId="{A788C911-612E-44FC-A034-011BC2BAD96D}" srcOrd="0" destOrd="0" presId="urn:microsoft.com/office/officeart/2005/8/layout/pList1"/>
    <dgm:cxn modelId="{2E19A4F4-C023-460D-A820-E436FC956028}" type="presParOf" srcId="{82ED3EA7-5DB6-4BA3-92E3-ECF677E4405D}" destId="{26359016-EFE0-4910-BB9B-BAAEA5BB75B8}" srcOrd="1" destOrd="0" presId="urn:microsoft.com/office/officeart/2005/8/layout/pList1"/>
    <dgm:cxn modelId="{22A9C93D-FCFF-4DD2-8655-648CFC0C37D5}" type="presParOf" srcId="{D6EA5D35-8176-4E5C-AE83-9DD7C9E71F62}" destId="{B1247F92-C86A-4F43-B8E5-3E3F78DC6D9D}" srcOrd="11" destOrd="0" presId="urn:microsoft.com/office/officeart/2005/8/layout/pList1"/>
    <dgm:cxn modelId="{BE0020BE-CD6E-4C93-B6FB-101AB9845A4F}" type="presParOf" srcId="{D6EA5D35-8176-4E5C-AE83-9DD7C9E71F62}" destId="{72E3C4F9-0E4C-44A2-9EBC-AC971A13575F}" srcOrd="12" destOrd="0" presId="urn:microsoft.com/office/officeart/2005/8/layout/pList1"/>
    <dgm:cxn modelId="{2CB7D77E-46A6-4A50-85D8-8A7EB975B4BC}" type="presParOf" srcId="{72E3C4F9-0E4C-44A2-9EBC-AC971A13575F}" destId="{CC29B416-C5C0-429F-996D-64C6E1AA5CF5}" srcOrd="0" destOrd="0" presId="urn:microsoft.com/office/officeart/2005/8/layout/pList1"/>
    <dgm:cxn modelId="{D0640103-FAEF-40B8-8368-665A0B292157}" type="presParOf" srcId="{72E3C4F9-0E4C-44A2-9EBC-AC971A13575F}" destId="{EAA259C9-32C6-4C19-B604-9ABE9FD2D435}"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A7FA4B-AB79-4B35-B1AA-F96E8E55B429}">
      <dsp:nvSpPr>
        <dsp:cNvPr id="0" name=""/>
        <dsp:cNvSpPr/>
      </dsp:nvSpPr>
      <dsp:spPr>
        <a:xfrm>
          <a:off x="1324187" y="0"/>
          <a:ext cx="2344133" cy="2344133"/>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Abuser</a:t>
          </a:r>
        </a:p>
      </dsp:txBody>
      <dsp:txXfrm>
        <a:off x="1910220" y="1172067"/>
        <a:ext cx="1172067" cy="1172066"/>
      </dsp:txXfrm>
    </dsp:sp>
    <dsp:sp modelId="{FD918F22-A1DF-499A-BFE4-EF594F0428F4}">
      <dsp:nvSpPr>
        <dsp:cNvPr id="0" name=""/>
        <dsp:cNvSpPr/>
      </dsp:nvSpPr>
      <dsp:spPr>
        <a:xfrm>
          <a:off x="152120" y="2344133"/>
          <a:ext cx="2344133" cy="2344133"/>
        </a:xfrm>
        <a:prstGeom prst="triangle">
          <a:avLst/>
        </a:prstGeom>
        <a:solidFill>
          <a:schemeClr val="accent4">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Children</a:t>
          </a:r>
        </a:p>
        <a:p>
          <a:pPr marL="0" lvl="0" indent="0" algn="ctr" defTabSz="844550">
            <a:lnSpc>
              <a:spcPct val="90000"/>
            </a:lnSpc>
            <a:spcBef>
              <a:spcPct val="0"/>
            </a:spcBef>
            <a:spcAft>
              <a:spcPct val="35000"/>
            </a:spcAft>
            <a:buNone/>
          </a:pPr>
          <a:r>
            <a:rPr lang="en-US" sz="1900" kern="1200" dirty="0"/>
            <a:t>Pets</a:t>
          </a:r>
        </a:p>
      </dsp:txBody>
      <dsp:txXfrm>
        <a:off x="738153" y="3516200"/>
        <a:ext cx="1172067" cy="1172066"/>
      </dsp:txXfrm>
    </dsp:sp>
    <dsp:sp modelId="{15721DDA-5ADC-42F2-83C8-87AF91A21AA7}">
      <dsp:nvSpPr>
        <dsp:cNvPr id="0" name=""/>
        <dsp:cNvSpPr/>
      </dsp:nvSpPr>
      <dsp:spPr>
        <a:xfrm rot="10800000">
          <a:off x="1309137" y="2344133"/>
          <a:ext cx="2344133" cy="2344133"/>
        </a:xfrm>
        <a:prstGeom prst="triangle">
          <a:avLst/>
        </a:prstGeom>
        <a:solidFill>
          <a:schemeClr val="accent4">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Victim</a:t>
          </a:r>
        </a:p>
        <a:p>
          <a:pPr marL="0" lvl="0" indent="0" algn="ctr" defTabSz="844550">
            <a:lnSpc>
              <a:spcPct val="90000"/>
            </a:lnSpc>
            <a:spcBef>
              <a:spcPct val="0"/>
            </a:spcBef>
            <a:spcAft>
              <a:spcPct val="35000"/>
            </a:spcAft>
            <a:buNone/>
          </a:pPr>
          <a:r>
            <a:rPr lang="en-US" sz="1900" kern="1200" dirty="0"/>
            <a:t>Survivor</a:t>
          </a:r>
        </a:p>
      </dsp:txBody>
      <dsp:txXfrm rot="10800000">
        <a:off x="1895170" y="2344133"/>
        <a:ext cx="1172067" cy="1172066"/>
      </dsp:txXfrm>
    </dsp:sp>
    <dsp:sp modelId="{122DF130-3700-4854-A4FB-8D0A2A3BF1B3}">
      <dsp:nvSpPr>
        <dsp:cNvPr id="0" name=""/>
        <dsp:cNvSpPr/>
      </dsp:nvSpPr>
      <dsp:spPr>
        <a:xfrm>
          <a:off x="2496254" y="2344133"/>
          <a:ext cx="2344133" cy="2344133"/>
        </a:xfrm>
        <a:prstGeom prst="triangle">
          <a:avLst/>
        </a:prstGeom>
        <a:solidFill>
          <a:schemeClr val="accent4">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Job</a:t>
          </a:r>
        </a:p>
        <a:p>
          <a:pPr marL="0" lvl="0" indent="0" algn="ctr" defTabSz="844550">
            <a:lnSpc>
              <a:spcPct val="90000"/>
            </a:lnSpc>
            <a:spcBef>
              <a:spcPct val="0"/>
            </a:spcBef>
            <a:spcAft>
              <a:spcPct val="35000"/>
            </a:spcAft>
            <a:buNone/>
          </a:pPr>
          <a:r>
            <a:rPr lang="en-US" sz="1900" kern="1200" dirty="0"/>
            <a:t>Property</a:t>
          </a:r>
        </a:p>
        <a:p>
          <a:pPr marL="0" lvl="0" indent="0" algn="ctr" defTabSz="844550">
            <a:lnSpc>
              <a:spcPct val="90000"/>
            </a:lnSpc>
            <a:spcBef>
              <a:spcPct val="0"/>
            </a:spcBef>
            <a:spcAft>
              <a:spcPct val="35000"/>
            </a:spcAft>
            <a:buNone/>
          </a:pPr>
          <a:r>
            <a:rPr lang="en-US" sz="1900" kern="1200" dirty="0"/>
            <a:t>Money</a:t>
          </a:r>
        </a:p>
      </dsp:txBody>
      <dsp:txXfrm>
        <a:off x="3082287" y="3516200"/>
        <a:ext cx="1172067" cy="11720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C50756-FD59-4D8D-B9B1-8417CA3F8878}">
      <dsp:nvSpPr>
        <dsp:cNvPr id="0" name=""/>
        <dsp:cNvSpPr/>
      </dsp:nvSpPr>
      <dsp:spPr>
        <a:xfrm rot="10800000">
          <a:off x="1037324" y="74617"/>
          <a:ext cx="2745554" cy="1383099"/>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908" tIns="64770" rIns="120904" bIns="64770" numCol="1" spcCol="1270" anchor="ctr" anchorCtr="0">
          <a:noAutofit/>
        </a:bodyPr>
        <a:lstStyle/>
        <a:p>
          <a:pPr marL="0" lvl="0" indent="0" algn="ctr" defTabSz="755650" rtl="0">
            <a:lnSpc>
              <a:spcPct val="90000"/>
            </a:lnSpc>
            <a:spcBef>
              <a:spcPct val="0"/>
            </a:spcBef>
            <a:spcAft>
              <a:spcPct val="35000"/>
            </a:spcAft>
            <a:buNone/>
          </a:pPr>
          <a:r>
            <a:rPr lang="en-US" sz="1700" b="1" kern="1200" dirty="0"/>
            <a:t>Bruises, abrasions, lacerations, punctures, burns and bites</a:t>
          </a:r>
          <a:endParaRPr lang="en-US" sz="1700" kern="1200" dirty="0"/>
        </a:p>
      </dsp:txBody>
      <dsp:txXfrm rot="10800000">
        <a:off x="1383099" y="74617"/>
        <a:ext cx="2399779" cy="1383099"/>
      </dsp:txXfrm>
    </dsp:sp>
    <dsp:sp modelId="{A1396234-D24B-4DBC-8EA1-112391C42277}">
      <dsp:nvSpPr>
        <dsp:cNvPr id="0" name=""/>
        <dsp:cNvSpPr/>
      </dsp:nvSpPr>
      <dsp:spPr>
        <a:xfrm>
          <a:off x="354571" y="73967"/>
          <a:ext cx="1383099" cy="138309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25000" b="-25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9A2FA-E7DB-4DCB-B603-29642427D017}">
      <dsp:nvSpPr>
        <dsp:cNvPr id="0" name=""/>
        <dsp:cNvSpPr/>
      </dsp:nvSpPr>
      <dsp:spPr>
        <a:xfrm rot="10800000">
          <a:off x="978585" y="140681"/>
          <a:ext cx="2590087" cy="1304781"/>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5372"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t>Fractures and broken bones or teeth</a:t>
          </a:r>
          <a:endParaRPr lang="en-US" sz="1900" kern="1200" dirty="0"/>
        </a:p>
      </dsp:txBody>
      <dsp:txXfrm rot="10800000">
        <a:off x="1304780" y="140681"/>
        <a:ext cx="2263892" cy="1304781"/>
      </dsp:txXfrm>
    </dsp:sp>
    <dsp:sp modelId="{1F672AA7-D601-4CA1-9993-84A748683738}">
      <dsp:nvSpPr>
        <dsp:cNvPr id="0" name=""/>
        <dsp:cNvSpPr/>
      </dsp:nvSpPr>
      <dsp:spPr>
        <a:xfrm>
          <a:off x="326195" y="140681"/>
          <a:ext cx="1304781" cy="130478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EAF5E-31B8-4EA9-886C-FFBFA3C72D71}">
      <dsp:nvSpPr>
        <dsp:cNvPr id="0" name=""/>
        <dsp:cNvSpPr/>
      </dsp:nvSpPr>
      <dsp:spPr>
        <a:xfrm rot="10800000">
          <a:off x="1034918" y="222456"/>
          <a:ext cx="2739187" cy="1379891"/>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8494"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t>Injuries to the head, eyes, ears, chest and abdomen</a:t>
          </a:r>
          <a:endParaRPr lang="en-US" sz="1900" kern="1200" dirty="0"/>
        </a:p>
      </dsp:txBody>
      <dsp:txXfrm rot="10800000">
        <a:off x="1379891" y="222456"/>
        <a:ext cx="2394214" cy="1379891"/>
      </dsp:txXfrm>
    </dsp:sp>
    <dsp:sp modelId="{2983174A-79A8-472E-A53E-D973E7192E5C}">
      <dsp:nvSpPr>
        <dsp:cNvPr id="0" name=""/>
        <dsp:cNvSpPr/>
      </dsp:nvSpPr>
      <dsp:spPr>
        <a:xfrm>
          <a:off x="344972" y="222456"/>
          <a:ext cx="1379891" cy="137989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DA773-CA95-4891-8F7E-0284DF8D251F}">
      <dsp:nvSpPr>
        <dsp:cNvPr id="0" name=""/>
        <dsp:cNvSpPr/>
      </dsp:nvSpPr>
      <dsp:spPr>
        <a:xfrm rot="10800000">
          <a:off x="1011848" y="128667"/>
          <a:ext cx="2678125" cy="1349130"/>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94929" tIns="68580" rIns="128016"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Gastrointestinal conditions </a:t>
          </a:r>
          <a:endParaRPr lang="en-US" sz="1800" kern="1200" dirty="0"/>
        </a:p>
      </dsp:txBody>
      <dsp:txXfrm rot="10800000">
        <a:off x="1349130" y="128667"/>
        <a:ext cx="2340843" cy="1349130"/>
      </dsp:txXfrm>
    </dsp:sp>
    <dsp:sp modelId="{3E42E2D6-2D47-41D0-A51F-D3E29F961957}">
      <dsp:nvSpPr>
        <dsp:cNvPr id="0" name=""/>
        <dsp:cNvSpPr/>
      </dsp:nvSpPr>
      <dsp:spPr>
        <a:xfrm>
          <a:off x="337282" y="128667"/>
          <a:ext cx="1349130" cy="134913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72087E-239A-4654-84ED-8595CD025EE1}">
      <dsp:nvSpPr>
        <dsp:cNvPr id="0" name=""/>
        <dsp:cNvSpPr/>
      </dsp:nvSpPr>
      <dsp:spPr>
        <a:xfrm rot="10800000">
          <a:off x="1046024" y="465095"/>
          <a:ext cx="2768583" cy="1394699"/>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15024"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t>Long-term health problems and poor health status</a:t>
          </a:r>
          <a:endParaRPr lang="en-US" sz="1900" kern="1200" dirty="0"/>
        </a:p>
      </dsp:txBody>
      <dsp:txXfrm rot="10800000">
        <a:off x="1394699" y="465095"/>
        <a:ext cx="2419908" cy="1394699"/>
      </dsp:txXfrm>
    </dsp:sp>
    <dsp:sp modelId="{0E761B34-1C1B-45BE-B37D-805DCD872376}">
      <dsp:nvSpPr>
        <dsp:cNvPr id="0" name=""/>
        <dsp:cNvSpPr/>
      </dsp:nvSpPr>
      <dsp:spPr>
        <a:xfrm>
          <a:off x="348674" y="465095"/>
          <a:ext cx="1394699" cy="139469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55234-BAD6-49CE-9EC2-2ABCF5405379}">
      <dsp:nvSpPr>
        <dsp:cNvPr id="0" name=""/>
        <dsp:cNvSpPr/>
      </dsp:nvSpPr>
      <dsp:spPr>
        <a:xfrm rot="10800000">
          <a:off x="1021123" y="487926"/>
          <a:ext cx="2702674" cy="1361497"/>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383"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t>Chronic pain syndromes</a:t>
          </a:r>
          <a:endParaRPr lang="en-US" sz="1900" kern="1200" dirty="0"/>
        </a:p>
      </dsp:txBody>
      <dsp:txXfrm rot="10800000">
        <a:off x="1361497" y="487926"/>
        <a:ext cx="2362300" cy="1361497"/>
      </dsp:txXfrm>
    </dsp:sp>
    <dsp:sp modelId="{3D5E9045-26E4-47A2-B16E-90AD55F8C299}">
      <dsp:nvSpPr>
        <dsp:cNvPr id="0" name=""/>
        <dsp:cNvSpPr/>
      </dsp:nvSpPr>
      <dsp:spPr>
        <a:xfrm>
          <a:off x="340374" y="487926"/>
          <a:ext cx="1361497" cy="136149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6D528-4631-4359-9AF2-F977914AA083}">
      <dsp:nvSpPr>
        <dsp:cNvPr id="0" name=""/>
        <dsp:cNvSpPr/>
      </dsp:nvSpPr>
      <dsp:spPr>
        <a:xfrm rot="10800000">
          <a:off x="1037324" y="392523"/>
          <a:ext cx="2745554" cy="1383099"/>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908"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t>Poorer HIV-related outcomes</a:t>
          </a:r>
          <a:endParaRPr lang="en-US" sz="1900" kern="1200" dirty="0"/>
        </a:p>
      </dsp:txBody>
      <dsp:txXfrm rot="10800000">
        <a:off x="1383099" y="392523"/>
        <a:ext cx="2399779" cy="1383099"/>
      </dsp:txXfrm>
    </dsp:sp>
    <dsp:sp modelId="{1571EDFC-264D-489E-ACD5-BDCAA852C6C8}">
      <dsp:nvSpPr>
        <dsp:cNvPr id="0" name=""/>
        <dsp:cNvSpPr/>
      </dsp:nvSpPr>
      <dsp:spPr>
        <a:xfrm>
          <a:off x="345774" y="392523"/>
          <a:ext cx="1383099" cy="138309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895ED-50B2-43C3-901F-308703E9F39D}">
      <dsp:nvSpPr>
        <dsp:cNvPr id="0" name=""/>
        <dsp:cNvSpPr/>
      </dsp:nvSpPr>
      <dsp:spPr>
        <a:xfrm rot="10800000">
          <a:off x="1057548" y="406542"/>
          <a:ext cx="2799084" cy="1410065"/>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21800" tIns="72390" rIns="135128"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t>Death, including feticide</a:t>
          </a:r>
          <a:endParaRPr lang="en-US" sz="1900" kern="1200" dirty="0"/>
        </a:p>
      </dsp:txBody>
      <dsp:txXfrm rot="10800000">
        <a:off x="1410064" y="406542"/>
        <a:ext cx="2446568" cy="1410065"/>
      </dsp:txXfrm>
    </dsp:sp>
    <dsp:sp modelId="{0ABB1A4C-9F56-469F-97B0-5E5B95241BF6}">
      <dsp:nvSpPr>
        <dsp:cNvPr id="0" name=""/>
        <dsp:cNvSpPr/>
      </dsp:nvSpPr>
      <dsp:spPr>
        <a:xfrm>
          <a:off x="352516" y="406542"/>
          <a:ext cx="1410065" cy="141006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687C8-883D-464F-891D-818335E5D09C}">
      <dsp:nvSpPr>
        <dsp:cNvPr id="0" name=""/>
        <dsp:cNvSpPr/>
      </dsp:nvSpPr>
      <dsp:spPr>
        <a:xfrm rot="10800000">
          <a:off x="985991" y="701691"/>
          <a:ext cx="2610539" cy="1313799"/>
        </a:xfrm>
        <a:prstGeom prst="homePlate">
          <a:avLst/>
        </a:prstGeom>
        <a:solidFill>
          <a:srgbClr val="7030A0"/>
        </a:solidFill>
        <a:ln w="25400" cap="flat" cmpd="sng" algn="ctr">
          <a:solidFill>
            <a:srgbClr val="652B9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9349" tIns="64770" rIns="120904" bIns="64770" numCol="1" spcCol="1270" anchor="ctr" anchorCtr="0">
          <a:noAutofit/>
        </a:bodyPr>
        <a:lstStyle/>
        <a:p>
          <a:pPr marL="0" lvl="0" indent="0" algn="ctr" defTabSz="755650" rtl="0">
            <a:lnSpc>
              <a:spcPct val="90000"/>
            </a:lnSpc>
            <a:spcBef>
              <a:spcPct val="0"/>
            </a:spcBef>
            <a:spcAft>
              <a:spcPct val="35000"/>
            </a:spcAft>
            <a:buNone/>
          </a:pPr>
          <a:r>
            <a:rPr lang="en-US" sz="1700" b="1" kern="1200" dirty="0"/>
            <a:t>Side-effects from strangulation, including petechiae and strokes</a:t>
          </a:r>
          <a:endParaRPr lang="en-US" sz="1700" kern="1200" dirty="0"/>
        </a:p>
      </dsp:txBody>
      <dsp:txXfrm rot="10800000">
        <a:off x="1314441" y="701691"/>
        <a:ext cx="2282089" cy="1313799"/>
      </dsp:txXfrm>
    </dsp:sp>
    <dsp:sp modelId="{FFA203C4-C27F-4F1F-9DE0-26CB59BAE74B}">
      <dsp:nvSpPr>
        <dsp:cNvPr id="0" name=""/>
        <dsp:cNvSpPr/>
      </dsp:nvSpPr>
      <dsp:spPr>
        <a:xfrm>
          <a:off x="329091" y="701691"/>
          <a:ext cx="1313799" cy="131379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8000" r="-18000"/>
          </a:stretch>
        </a:blipFill>
        <a:ln w="25400" cap="flat" cmpd="sng" algn="ctr">
          <a:solidFill>
            <a:srgbClr val="652B91"/>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160237-028A-4F9C-83E5-417A54E76654}">
      <dsp:nvSpPr>
        <dsp:cNvPr id="0" name=""/>
        <dsp:cNvSpPr/>
      </dsp:nvSpPr>
      <dsp:spPr>
        <a:xfrm>
          <a:off x="161645" y="284224"/>
          <a:ext cx="3679550" cy="1149859"/>
        </a:xfrm>
        <a:prstGeom prst="rect">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838"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t>Sleep disorders</a:t>
          </a:r>
        </a:p>
      </dsp:txBody>
      <dsp:txXfrm>
        <a:off x="161645" y="284224"/>
        <a:ext cx="3679550" cy="1149859"/>
      </dsp:txXfrm>
    </dsp:sp>
    <dsp:sp modelId="{B0919EA1-654A-49DC-846C-214B1BC88959}">
      <dsp:nvSpPr>
        <dsp:cNvPr id="0" name=""/>
        <dsp:cNvSpPr/>
      </dsp:nvSpPr>
      <dsp:spPr>
        <a:xfrm>
          <a:off x="8330" y="118133"/>
          <a:ext cx="804901" cy="120735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BBC2BDD1-CEBA-4242-A608-EF0E13214FB0}">
      <dsp:nvSpPr>
        <dsp:cNvPr id="0" name=""/>
        <dsp:cNvSpPr/>
      </dsp:nvSpPr>
      <dsp:spPr>
        <a:xfrm>
          <a:off x="4138918" y="284224"/>
          <a:ext cx="3679550" cy="1149859"/>
        </a:xfrm>
        <a:prstGeom prst="rect">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838"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t>Eating disorders</a:t>
          </a:r>
        </a:p>
      </dsp:txBody>
      <dsp:txXfrm>
        <a:off x="4138918" y="284224"/>
        <a:ext cx="3679550" cy="1149859"/>
      </dsp:txXfrm>
    </dsp:sp>
    <dsp:sp modelId="{B9ACA9CC-4368-4B44-8DD3-6A4D7E44BBF3}">
      <dsp:nvSpPr>
        <dsp:cNvPr id="0" name=""/>
        <dsp:cNvSpPr/>
      </dsp:nvSpPr>
      <dsp:spPr>
        <a:xfrm>
          <a:off x="3985603" y="118133"/>
          <a:ext cx="804901" cy="1207352"/>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7F8776DD-0F04-4C78-AB7F-483B89794652}">
      <dsp:nvSpPr>
        <dsp:cNvPr id="0" name=""/>
        <dsp:cNvSpPr/>
      </dsp:nvSpPr>
      <dsp:spPr>
        <a:xfrm>
          <a:off x="8116191" y="284224"/>
          <a:ext cx="3679550" cy="1149859"/>
        </a:xfrm>
        <a:prstGeom prst="rect">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838"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t>Stress and anxiety disorders </a:t>
          </a:r>
        </a:p>
      </dsp:txBody>
      <dsp:txXfrm>
        <a:off x="8116191" y="284224"/>
        <a:ext cx="3679550" cy="1149859"/>
      </dsp:txXfrm>
    </dsp:sp>
    <dsp:sp modelId="{BDC6D451-401C-41C5-AA28-3F82415D5464}">
      <dsp:nvSpPr>
        <dsp:cNvPr id="0" name=""/>
        <dsp:cNvSpPr/>
      </dsp:nvSpPr>
      <dsp:spPr>
        <a:xfrm>
          <a:off x="7962876" y="118133"/>
          <a:ext cx="804901" cy="120735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F4886E4B-B461-441A-8115-7E3368BB163A}">
      <dsp:nvSpPr>
        <dsp:cNvPr id="0" name=""/>
        <dsp:cNvSpPr/>
      </dsp:nvSpPr>
      <dsp:spPr>
        <a:xfrm>
          <a:off x="161645" y="1731770"/>
          <a:ext cx="3679550" cy="1149859"/>
        </a:xfrm>
        <a:prstGeom prst="rect">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838"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t>Self-harm and suicide attempts</a:t>
          </a:r>
        </a:p>
      </dsp:txBody>
      <dsp:txXfrm>
        <a:off x="161645" y="1731770"/>
        <a:ext cx="3679550" cy="1149859"/>
      </dsp:txXfrm>
    </dsp:sp>
    <dsp:sp modelId="{130D1E29-4CC3-48B0-88D6-F2B52B62D430}">
      <dsp:nvSpPr>
        <dsp:cNvPr id="0" name=""/>
        <dsp:cNvSpPr/>
      </dsp:nvSpPr>
      <dsp:spPr>
        <a:xfrm>
          <a:off x="8330" y="1565679"/>
          <a:ext cx="804901" cy="1207352"/>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52000" r="-52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920222F2-7990-4DA9-B622-CEFA458B3A52}">
      <dsp:nvSpPr>
        <dsp:cNvPr id="0" name=""/>
        <dsp:cNvSpPr/>
      </dsp:nvSpPr>
      <dsp:spPr>
        <a:xfrm>
          <a:off x="4138918" y="1731770"/>
          <a:ext cx="3679550" cy="1149859"/>
        </a:xfrm>
        <a:prstGeom prst="rect">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838"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t>Low self-esteem</a:t>
          </a:r>
        </a:p>
      </dsp:txBody>
      <dsp:txXfrm>
        <a:off x="4138918" y="1731770"/>
        <a:ext cx="3679550" cy="1149859"/>
      </dsp:txXfrm>
    </dsp:sp>
    <dsp:sp modelId="{882E2601-7DD3-45CB-8662-C115B22EF5AA}">
      <dsp:nvSpPr>
        <dsp:cNvPr id="0" name=""/>
        <dsp:cNvSpPr/>
      </dsp:nvSpPr>
      <dsp:spPr>
        <a:xfrm>
          <a:off x="3985603" y="1565679"/>
          <a:ext cx="804901" cy="1207352"/>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EA65E290-81B9-4E2A-A285-4950EAA5ACD3}">
      <dsp:nvSpPr>
        <dsp:cNvPr id="0" name=""/>
        <dsp:cNvSpPr/>
      </dsp:nvSpPr>
      <dsp:spPr>
        <a:xfrm>
          <a:off x="8116191" y="1731770"/>
          <a:ext cx="3679550" cy="1149859"/>
        </a:xfrm>
        <a:prstGeom prst="rect">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838"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t>Depression</a:t>
          </a:r>
        </a:p>
      </dsp:txBody>
      <dsp:txXfrm>
        <a:off x="8116191" y="1731770"/>
        <a:ext cx="3679550" cy="1149859"/>
      </dsp:txXfrm>
    </dsp:sp>
    <dsp:sp modelId="{D9C4E5AB-6132-4C7B-AF63-1DFB37489C6D}">
      <dsp:nvSpPr>
        <dsp:cNvPr id="0" name=""/>
        <dsp:cNvSpPr/>
      </dsp:nvSpPr>
      <dsp:spPr>
        <a:xfrm>
          <a:off x="7962876" y="1565679"/>
          <a:ext cx="804901" cy="1207352"/>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A72F1912-F182-4ABE-B51F-6C6D8EFA882E}">
      <dsp:nvSpPr>
        <dsp:cNvPr id="0" name=""/>
        <dsp:cNvSpPr/>
      </dsp:nvSpPr>
      <dsp:spPr>
        <a:xfrm>
          <a:off x="4138918" y="3179315"/>
          <a:ext cx="3679550" cy="1149859"/>
        </a:xfrm>
        <a:prstGeom prst="rect">
          <a:avLst/>
        </a:prstGeom>
        <a:solidFill>
          <a:schemeClr val="lt1">
            <a:alpha val="55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78838"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t>Alcohol and substance use disorders</a:t>
          </a:r>
        </a:p>
      </dsp:txBody>
      <dsp:txXfrm>
        <a:off x="4138918" y="3179315"/>
        <a:ext cx="3679550" cy="1149859"/>
      </dsp:txXfrm>
    </dsp:sp>
    <dsp:sp modelId="{0C492EF4-691C-4C28-AE54-2088D41D20EF}">
      <dsp:nvSpPr>
        <dsp:cNvPr id="0" name=""/>
        <dsp:cNvSpPr/>
      </dsp:nvSpPr>
      <dsp:spPr>
        <a:xfrm>
          <a:off x="3985603" y="3013224"/>
          <a:ext cx="804901" cy="1207352"/>
        </a:xfrm>
        <a:prstGeom prst="rect">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63000" r="-63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56B7E4-8B06-4A51-BAD8-CD823EE496A1}">
      <dsp:nvSpPr>
        <dsp:cNvPr id="0" name=""/>
        <dsp:cNvSpPr/>
      </dsp:nvSpPr>
      <dsp:spPr>
        <a:xfrm>
          <a:off x="690379" y="1936"/>
          <a:ext cx="1733442" cy="1194342"/>
        </a:xfrm>
        <a:prstGeom prst="roundRect">
          <a:avLst/>
        </a:prstGeom>
        <a:blipFill rotWithShape="1">
          <a:blip xmlns:r="http://schemas.openxmlformats.org/officeDocument/2006/relationships" r:embed="rId1"/>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4B80FE-D0E8-459B-ABBC-474CDD91EE8E}">
      <dsp:nvSpPr>
        <dsp:cNvPr id="0" name=""/>
        <dsp:cNvSpPr/>
      </dsp:nvSpPr>
      <dsp:spPr>
        <a:xfrm>
          <a:off x="690379" y="1196278"/>
          <a:ext cx="1733442" cy="643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24-hour Hotline Services</a:t>
          </a:r>
        </a:p>
      </dsp:txBody>
      <dsp:txXfrm>
        <a:off x="690379" y="1196278"/>
        <a:ext cx="1733442" cy="643107"/>
      </dsp:txXfrm>
    </dsp:sp>
    <dsp:sp modelId="{9F3AB07B-284A-4840-AA58-52B47A006109}">
      <dsp:nvSpPr>
        <dsp:cNvPr id="0" name=""/>
        <dsp:cNvSpPr/>
      </dsp:nvSpPr>
      <dsp:spPr>
        <a:xfrm>
          <a:off x="2597240" y="1936"/>
          <a:ext cx="1733442" cy="1194342"/>
        </a:xfrm>
        <a:prstGeom prst="roundRect">
          <a:avLst/>
        </a:prstGeom>
        <a:blipFill rotWithShape="1">
          <a:blip xmlns:r="http://schemas.openxmlformats.org/officeDocument/2006/relationships" r:embed="rId2"/>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EF93CA-38E0-4915-8599-141F70EDEC97}">
      <dsp:nvSpPr>
        <dsp:cNvPr id="0" name=""/>
        <dsp:cNvSpPr/>
      </dsp:nvSpPr>
      <dsp:spPr>
        <a:xfrm>
          <a:off x="2597240" y="1196278"/>
          <a:ext cx="1733442" cy="643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Individual Crisis Counseling</a:t>
          </a:r>
        </a:p>
      </dsp:txBody>
      <dsp:txXfrm>
        <a:off x="2597240" y="1196278"/>
        <a:ext cx="1733442" cy="643107"/>
      </dsp:txXfrm>
    </dsp:sp>
    <dsp:sp modelId="{D8170EB3-F5F4-40C8-8C15-90BBE89090E4}">
      <dsp:nvSpPr>
        <dsp:cNvPr id="0" name=""/>
        <dsp:cNvSpPr/>
      </dsp:nvSpPr>
      <dsp:spPr>
        <a:xfrm>
          <a:off x="4504100" y="1936"/>
          <a:ext cx="1733442" cy="1194342"/>
        </a:xfrm>
        <a:prstGeom prst="roundRect">
          <a:avLst/>
        </a:prstGeom>
        <a:blipFill rotWithShape="1">
          <a:blip xmlns:r="http://schemas.openxmlformats.org/officeDocument/2006/relationships" r:embed="rId3"/>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C4E21B-9841-43FA-BE37-DEF5C53F011D}">
      <dsp:nvSpPr>
        <dsp:cNvPr id="0" name=""/>
        <dsp:cNvSpPr/>
      </dsp:nvSpPr>
      <dsp:spPr>
        <a:xfrm>
          <a:off x="4504100" y="1196278"/>
          <a:ext cx="1733442" cy="643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Safety Planning</a:t>
          </a:r>
        </a:p>
      </dsp:txBody>
      <dsp:txXfrm>
        <a:off x="4504100" y="1196278"/>
        <a:ext cx="1733442" cy="643107"/>
      </dsp:txXfrm>
    </dsp:sp>
    <dsp:sp modelId="{6966A206-4819-413D-B47B-8206931EB34D}">
      <dsp:nvSpPr>
        <dsp:cNvPr id="0" name=""/>
        <dsp:cNvSpPr/>
      </dsp:nvSpPr>
      <dsp:spPr>
        <a:xfrm>
          <a:off x="6410960" y="1936"/>
          <a:ext cx="1733442" cy="1194342"/>
        </a:xfrm>
        <a:prstGeom prst="roundRect">
          <a:avLst/>
        </a:prstGeom>
        <a:blipFill rotWithShape="1">
          <a:blip xmlns:r="http://schemas.openxmlformats.org/officeDocument/2006/relationships" r:embed="rId4"/>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1ACBD3-27CE-4259-90CD-E57301BC8E90}">
      <dsp:nvSpPr>
        <dsp:cNvPr id="0" name=""/>
        <dsp:cNvSpPr/>
      </dsp:nvSpPr>
      <dsp:spPr>
        <a:xfrm>
          <a:off x="6410960" y="1196278"/>
          <a:ext cx="1733442" cy="643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Shelter and Safe Housing</a:t>
          </a:r>
        </a:p>
      </dsp:txBody>
      <dsp:txXfrm>
        <a:off x="6410960" y="1196278"/>
        <a:ext cx="1733442" cy="643107"/>
      </dsp:txXfrm>
    </dsp:sp>
    <dsp:sp modelId="{F64501F8-BE57-45B2-A24D-07E3EBEA11AD}">
      <dsp:nvSpPr>
        <dsp:cNvPr id="0" name=""/>
        <dsp:cNvSpPr/>
      </dsp:nvSpPr>
      <dsp:spPr>
        <a:xfrm>
          <a:off x="1643809" y="2012730"/>
          <a:ext cx="1733442" cy="1194342"/>
        </a:xfrm>
        <a:prstGeom prst="roundRect">
          <a:avLst/>
        </a:prstGeom>
        <a:blipFill rotWithShape="1">
          <a:blip xmlns:r="http://schemas.openxmlformats.org/officeDocument/2006/relationships" r:embed="rId5"/>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F2B86E-3077-444D-9526-928B3DAC6E6E}">
      <dsp:nvSpPr>
        <dsp:cNvPr id="0" name=""/>
        <dsp:cNvSpPr/>
      </dsp:nvSpPr>
      <dsp:spPr>
        <a:xfrm>
          <a:off x="1643809" y="3207072"/>
          <a:ext cx="1733442" cy="643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Legal Advocacy and Court Services</a:t>
          </a:r>
        </a:p>
      </dsp:txBody>
      <dsp:txXfrm>
        <a:off x="1643809" y="3207072"/>
        <a:ext cx="1733442" cy="643107"/>
      </dsp:txXfrm>
    </dsp:sp>
    <dsp:sp modelId="{A788C911-612E-44FC-A034-011BC2BAD96D}">
      <dsp:nvSpPr>
        <dsp:cNvPr id="0" name=""/>
        <dsp:cNvSpPr/>
      </dsp:nvSpPr>
      <dsp:spPr>
        <a:xfrm>
          <a:off x="3550670" y="2012730"/>
          <a:ext cx="1733442" cy="1194342"/>
        </a:xfrm>
        <a:prstGeom prst="roundRect">
          <a:avLst/>
        </a:prstGeom>
        <a:blipFill rotWithShape="1">
          <a:blip xmlns:r="http://schemas.openxmlformats.org/officeDocument/2006/relationships" r:embed="rId6"/>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359016-EFE0-4910-BB9B-BAAEA5BB75B8}">
      <dsp:nvSpPr>
        <dsp:cNvPr id="0" name=""/>
        <dsp:cNvSpPr/>
      </dsp:nvSpPr>
      <dsp:spPr>
        <a:xfrm>
          <a:off x="3550670" y="3207072"/>
          <a:ext cx="1733442" cy="643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Children and Family Services </a:t>
          </a:r>
        </a:p>
      </dsp:txBody>
      <dsp:txXfrm>
        <a:off x="3550670" y="3207072"/>
        <a:ext cx="1733442" cy="643107"/>
      </dsp:txXfrm>
    </dsp:sp>
    <dsp:sp modelId="{CC29B416-C5C0-429F-996D-64C6E1AA5CF5}">
      <dsp:nvSpPr>
        <dsp:cNvPr id="0" name=""/>
        <dsp:cNvSpPr/>
      </dsp:nvSpPr>
      <dsp:spPr>
        <a:xfrm>
          <a:off x="5457530" y="2012730"/>
          <a:ext cx="1733442" cy="1194342"/>
        </a:xfrm>
        <a:prstGeom prst="roundRect">
          <a:avLst/>
        </a:prstGeom>
        <a:blipFill rotWithShape="1">
          <a:blip xmlns:r="http://schemas.openxmlformats.org/officeDocument/2006/relationships" r:embed="rId7"/>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A259C9-32C6-4C19-B604-9ABE9FD2D435}">
      <dsp:nvSpPr>
        <dsp:cNvPr id="0" name=""/>
        <dsp:cNvSpPr/>
      </dsp:nvSpPr>
      <dsp:spPr>
        <a:xfrm>
          <a:off x="5457530" y="3207072"/>
          <a:ext cx="1733442" cy="643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0" numCol="1" spcCol="1270" anchor="t"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Community Education and Outreach</a:t>
          </a:r>
        </a:p>
      </dsp:txBody>
      <dsp:txXfrm>
        <a:off x="5457530" y="3207072"/>
        <a:ext cx="1733442" cy="643107"/>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3C9DF8-9B32-9243-B0FA-40E3D0C3D629}" type="datetimeFigureOut">
              <a:rPr lang="en-US" smtClean="0"/>
              <a:t>10/16/26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6218BD-EC7F-4D4B-A90F-54929A8E00F5}" type="slidenum">
              <a:rPr lang="en-US" smtClean="0"/>
              <a:t>‹#›</a:t>
            </a:fld>
            <a:endParaRPr lang="en-US"/>
          </a:p>
        </p:txBody>
      </p:sp>
    </p:spTree>
    <p:extLst>
      <p:ext uri="{BB962C8B-B14F-4D97-AF65-F5344CB8AC3E}">
        <p14:creationId xmlns:p14="http://schemas.microsoft.com/office/powerpoint/2010/main" val="2125557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ncbi.nlm.nih.gov/pubmed/?term=Carrell%20D%5bAuthor%5d&amp;cauthor=true&amp;cauthor_uid=17234483" TargetMode="External"/><Relationship Id="rId3" Type="http://schemas.openxmlformats.org/officeDocument/2006/relationships/hyperlink" Target="https://www.ncbi.nlm.nih.gov/pubmed/?term=Rivara%20FP%5bAuthor%5d&amp;cauthor=true&amp;cauthor_uid=17234483" TargetMode="External"/><Relationship Id="rId7" Type="http://schemas.openxmlformats.org/officeDocument/2006/relationships/hyperlink" Target="https://www.ncbi.nlm.nih.gov/pubmed/?term=Reid%20RJ%5bAuthor%5d&amp;cauthor=true&amp;cauthor_uid=17234483" TargetMode="External"/><Relationship Id="rId12" Type="http://schemas.openxmlformats.org/officeDocument/2006/relationships/hyperlink" Target="http://www.globalcenturion.org/wp-content/uploads/2014/08/The-Health-Consequences-of-Sex-Trafficking.pdf"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ncbi.nlm.nih.gov/pubmed/?term=Bonomi%20AE%5bAuthor%5d&amp;cauthor=true&amp;cauthor_uid=17234483" TargetMode="External"/><Relationship Id="rId11" Type="http://schemas.openxmlformats.org/officeDocument/2006/relationships/hyperlink" Target="https://www.cdc.gov/violenceprevention/pdf/IPVBook-a.pdf" TargetMode="External"/><Relationship Id="rId5" Type="http://schemas.openxmlformats.org/officeDocument/2006/relationships/hyperlink" Target="https://www.ncbi.nlm.nih.gov/pubmed/?term=Fishman%20P%5bAuthor%5d&amp;cauthor=true&amp;cauthor_uid=17234483" TargetMode="External"/><Relationship Id="rId10" Type="http://schemas.openxmlformats.org/officeDocument/2006/relationships/hyperlink" Target="https://www.ncbi.nlm.nih.gov/pubmed/17234483" TargetMode="External"/><Relationship Id="rId4" Type="http://schemas.openxmlformats.org/officeDocument/2006/relationships/hyperlink" Target="https://www.ncbi.nlm.nih.gov/pubmed/?term=Anderson%20ML%5bAuthor%5d&amp;cauthor=true&amp;cauthor_uid=17234483" TargetMode="External"/><Relationship Id="rId9" Type="http://schemas.openxmlformats.org/officeDocument/2006/relationships/hyperlink" Target="https://www.ncbi.nlm.nih.gov/pubmed/?term=Thompson%20RS%5bAuthor%5d&amp;cauthor=true&amp;cauthor_uid=17234483"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14350">
              <a:defRPr/>
            </a:pPr>
            <a:r>
              <a:rPr lang="en-US" dirty="0"/>
              <a:t>TRAINER NOTES</a:t>
            </a:r>
          </a:p>
          <a:p>
            <a:pPr marL="171441" indent="-171441" defTabSz="914350">
              <a:buFont typeface="Arial" panose="020B0604020202020204" pitchFamily="34" charset="0"/>
              <a:buChar char="•"/>
              <a:defRPr/>
            </a:pPr>
            <a:r>
              <a:rPr lang="en-US" dirty="0"/>
              <a:t>IPV and DV used</a:t>
            </a:r>
            <a:r>
              <a:rPr lang="en-US" baseline="0" dirty="0"/>
              <a:t> interchangeably- The difference would be if you said Family Violence.</a:t>
            </a:r>
          </a:p>
          <a:p>
            <a:pPr marL="171441" indent="-171441" defTabSz="914350">
              <a:buFont typeface="Arial" panose="020B0604020202020204" pitchFamily="34" charset="0"/>
              <a:buChar char="•"/>
              <a:defRPr/>
            </a:pPr>
            <a:r>
              <a:rPr lang="en-US" baseline="0" dirty="0"/>
              <a:t>We highlight pattern and control because this is not a random person that walked down the street and punched you, this is a built relationship</a:t>
            </a:r>
          </a:p>
          <a:p>
            <a:pPr marL="171441" indent="-171441" defTabSz="914350">
              <a:buFont typeface="Arial" panose="020B0604020202020204" pitchFamily="34" charset="0"/>
              <a:buChar char="•"/>
              <a:defRPr/>
            </a:pPr>
            <a:r>
              <a:rPr lang="en-US" dirty="0"/>
              <a:t>Not all instances of IPV rise to the level of a crime.</a:t>
            </a:r>
            <a:r>
              <a:rPr lang="en-US" baseline="0" dirty="0"/>
              <a:t> No matter what form of abuse someone might be enduring, they can reach out to a 24/7 IPV advocate</a:t>
            </a:r>
          </a:p>
          <a:p>
            <a:pPr marL="171441" indent="-171441" defTabSz="914350">
              <a:buFont typeface="Arial" panose="020B0604020202020204" pitchFamily="34" charset="0"/>
              <a:buChar char="•"/>
              <a:defRPr/>
            </a:pPr>
            <a:r>
              <a:rPr lang="en-US" baseline="0" dirty="0"/>
              <a:t>Because someone hasn’t been hit, doesn’t mean they can’t seek resources</a:t>
            </a:r>
          </a:p>
          <a:p>
            <a:pPr marL="171441" indent="-171441" defTabSz="914350">
              <a:buFont typeface="Arial" panose="020B0604020202020204" pitchFamily="34" charset="0"/>
              <a:buChar char="•"/>
              <a:defRPr/>
            </a:pPr>
            <a:endParaRPr lang="en-US" dirty="0"/>
          </a:p>
          <a:p>
            <a:pPr marL="171441" indent="-171441">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2E9E5D-9F15-4A2D-9270-E41342DF2D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458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33F01D6D-71BF-4377-B0A9-711A9430068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440941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pandemic has both increased COMPLEXITY OF VICTIM NEEDS and created additional BARRIERS TO ACCESS SERVICES. Our member organizations have stretched continuously dwindling resources to meet the increased complexity of needs. The pandemic has also severely impacted our EFFORTS TO REACH MORE UNDERSERVED COMMUNITIES. </a:t>
            </a:r>
          </a:p>
          <a:p>
            <a:endParaRPr lang="en-US" dirty="0"/>
          </a:p>
          <a:p>
            <a:r>
              <a:rPr lang="en-US" dirty="0"/>
              <a:t>the pandemic has resulted in skyrocketing shelter needs while simultaneously limiting space available in shelter due to public health and spacing guidelines. This meant using hotels to shelter individuals which drastically increased costs for</a:t>
            </a:r>
          </a:p>
          <a:p>
            <a:endParaRPr lang="en-US" dirty="0"/>
          </a:p>
          <a:p>
            <a:r>
              <a:rPr lang="en-US" dirty="0"/>
              <a:t>Victims have experienced increased complexity in needs throughout the pandemic, resulting in more contacts, multiple referrals, and more intensive case management.  our members. </a:t>
            </a:r>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36B6EA6-C0B7-46C0-9860-71BEC2AC501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435267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pandemic has both increased COMPLEXITY OF VICTIM NEEDS and created additional BARRIERS TO ACCESS SERVICES. Our member organizations have stretched continuously dwindling resources to meet the increased complexity of needs. The pandemic has also severely impacted our EFFORTS TO REACH MORE UNDERSERVED COMMUNITIES. </a:t>
            </a:r>
          </a:p>
          <a:p>
            <a:endParaRPr lang="en-US" dirty="0"/>
          </a:p>
          <a:p>
            <a:r>
              <a:rPr lang="en-US" dirty="0"/>
              <a:t>the pandemic has resulted in skyrocketing shelter needs while simultaneously limiting space available in shelter due to public health and spacing guidelines. This meant using hotels to shelter individuals which drastically increased costs for</a:t>
            </a:r>
          </a:p>
          <a:p>
            <a:endParaRPr lang="en-US" dirty="0"/>
          </a:p>
          <a:p>
            <a:r>
              <a:rPr lang="en-US" dirty="0"/>
              <a:t>Victims have experienced increased complexity in needs throughout the pandemic, resulting in more contacts, multiple referrals, and more intensive case management.  our members. </a:t>
            </a:r>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36B6EA6-C0B7-46C0-9860-71BEC2AC501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117125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TRAINER:</a:t>
            </a:r>
            <a:r>
              <a:rPr lang="en-US" dirty="0"/>
              <a:t> Quick explanation of the fact that IPV is not one size fits all. </a:t>
            </a:r>
          </a:p>
          <a:p>
            <a:pPr marL="171441" indent="-171441">
              <a:buFont typeface="Arial" panose="020B0604020202020204" pitchFamily="34" charset="0"/>
              <a:buChar char="•"/>
            </a:pPr>
            <a:r>
              <a:rPr lang="en-US" dirty="0"/>
              <a:t>Many</a:t>
            </a:r>
            <a:r>
              <a:rPr lang="en-US" baseline="0" dirty="0"/>
              <a:t> times health professionals will not see abuse, but will see the emotional and psychological affect of walking on eggshells/living in fight or flight.</a:t>
            </a:r>
          </a:p>
          <a:p>
            <a:pPr marL="171441" indent="-171441">
              <a:buFont typeface="Arial" panose="020B0604020202020204" pitchFamily="34" charset="0"/>
              <a:buChar char="•"/>
            </a:pPr>
            <a:r>
              <a:rPr lang="en-US" baseline="0" dirty="0"/>
              <a:t>There are many times several questions within the IPV screening because IPV has so many different methods of control</a:t>
            </a:r>
          </a:p>
          <a:p>
            <a:pPr marL="171441" indent="-171441">
              <a:buFont typeface="Arial" panose="020B0604020202020204" pitchFamily="34" charset="0"/>
              <a:buChar char="•"/>
            </a:pPr>
            <a:r>
              <a:rPr lang="en-US" baseline="0" dirty="0"/>
              <a:t>Important for providers to understand that. </a:t>
            </a:r>
          </a:p>
          <a:p>
            <a:pPr marL="171441" indent="-171441">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32E9E5D-9F15-4A2D-9270-E41342DF2DA2}"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2172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u="sng" dirty="0">
                <a:solidFill>
                  <a:srgbClr val="FF0000"/>
                </a:solidFill>
              </a:rPr>
              <a:t>INFO FROM:  https://www.futureswithoutviolence.org/wp-content/uploads/May-25-2017-CUES-IPVhealth-webinar.pdf</a:t>
            </a:r>
          </a:p>
          <a:p>
            <a:r>
              <a:rPr lang="en-US" sz="800" i="1" dirty="0">
                <a:solidFill>
                  <a:srgbClr val="FF0000"/>
                </a:solidFill>
              </a:rPr>
              <a:t>1. Healthcare utilization and costs for women with a history of intimate partner violence.</a:t>
            </a:r>
          </a:p>
          <a:p>
            <a:r>
              <a:rPr lang="en-US" sz="800" i="1" u="sng" dirty="0">
                <a:solidFill>
                  <a:srgbClr val="FF0000"/>
                </a:solidFill>
                <a:hlinkClick r:id="rId3"/>
              </a:rPr>
              <a:t>Rivara FP</a:t>
            </a:r>
            <a:r>
              <a:rPr lang="en-US" sz="800" i="1" baseline="30000" dirty="0">
                <a:solidFill>
                  <a:srgbClr val="FF0000"/>
                </a:solidFill>
              </a:rPr>
              <a:t>1</a:t>
            </a:r>
            <a:r>
              <a:rPr lang="en-US" sz="800" i="1" dirty="0">
                <a:solidFill>
                  <a:srgbClr val="FF0000"/>
                </a:solidFill>
              </a:rPr>
              <a:t>, </a:t>
            </a:r>
            <a:r>
              <a:rPr lang="en-US" sz="800" i="1" u="sng" dirty="0">
                <a:solidFill>
                  <a:srgbClr val="FF0000"/>
                </a:solidFill>
                <a:hlinkClick r:id="rId4"/>
              </a:rPr>
              <a:t>Anderson ML</a:t>
            </a:r>
            <a:r>
              <a:rPr lang="en-US" sz="800" i="1" dirty="0">
                <a:solidFill>
                  <a:srgbClr val="FF0000"/>
                </a:solidFill>
              </a:rPr>
              <a:t>, </a:t>
            </a:r>
            <a:r>
              <a:rPr lang="en-US" sz="800" i="1" u="sng" dirty="0">
                <a:solidFill>
                  <a:srgbClr val="FF0000"/>
                </a:solidFill>
                <a:hlinkClick r:id="rId5"/>
              </a:rPr>
              <a:t>Fishman P</a:t>
            </a:r>
            <a:r>
              <a:rPr lang="en-US" sz="800" i="1" dirty="0">
                <a:solidFill>
                  <a:srgbClr val="FF0000"/>
                </a:solidFill>
              </a:rPr>
              <a:t>, </a:t>
            </a:r>
            <a:r>
              <a:rPr lang="en-US" sz="800" i="1" u="sng" dirty="0">
                <a:solidFill>
                  <a:srgbClr val="FF0000"/>
                </a:solidFill>
                <a:hlinkClick r:id="rId6"/>
              </a:rPr>
              <a:t>Bonomi AE</a:t>
            </a:r>
            <a:r>
              <a:rPr lang="en-US" sz="800" i="1" dirty="0">
                <a:solidFill>
                  <a:srgbClr val="FF0000"/>
                </a:solidFill>
              </a:rPr>
              <a:t>, </a:t>
            </a:r>
            <a:r>
              <a:rPr lang="en-US" sz="800" i="1" u="sng" dirty="0">
                <a:solidFill>
                  <a:srgbClr val="FF0000"/>
                </a:solidFill>
                <a:hlinkClick r:id="rId7"/>
              </a:rPr>
              <a:t>Reid RJ</a:t>
            </a:r>
            <a:r>
              <a:rPr lang="en-US" sz="800" i="1" dirty="0">
                <a:solidFill>
                  <a:srgbClr val="FF0000"/>
                </a:solidFill>
              </a:rPr>
              <a:t>, </a:t>
            </a:r>
            <a:r>
              <a:rPr lang="en-US" sz="800" i="1" u="sng" dirty="0">
                <a:solidFill>
                  <a:srgbClr val="FF0000"/>
                </a:solidFill>
                <a:hlinkClick r:id="rId8"/>
              </a:rPr>
              <a:t>Carrell D</a:t>
            </a:r>
            <a:r>
              <a:rPr lang="en-US" sz="800" i="1" dirty="0">
                <a:solidFill>
                  <a:srgbClr val="FF0000"/>
                </a:solidFill>
              </a:rPr>
              <a:t>, </a:t>
            </a:r>
            <a:r>
              <a:rPr lang="en-US" sz="800" i="1" u="sng" dirty="0">
                <a:solidFill>
                  <a:srgbClr val="FF0000"/>
                </a:solidFill>
                <a:hlinkClick r:id="rId9"/>
              </a:rPr>
              <a:t>Thompson RS</a:t>
            </a:r>
            <a:r>
              <a:rPr lang="en-US" sz="800" i="1" dirty="0">
                <a:solidFill>
                  <a:srgbClr val="FF0000"/>
                </a:solidFill>
              </a:rPr>
              <a:t>.</a:t>
            </a:r>
          </a:p>
          <a:p>
            <a:r>
              <a:rPr lang="en-US" sz="800" i="1" dirty="0">
                <a:solidFill>
                  <a:srgbClr val="FF0000"/>
                </a:solidFill>
                <a:hlinkClick r:id="rId10" tooltip="Open/close author information list"/>
              </a:rPr>
              <a:t>Author information</a:t>
            </a:r>
            <a:r>
              <a:rPr lang="en-US" sz="800" i="1" dirty="0">
                <a:solidFill>
                  <a:srgbClr val="FF0000"/>
                </a:solidFill>
              </a:rPr>
              <a:t> 1Harborview Injury Prevention and Research Center and the Department of Pediatrics, University of Washington, Seattle, Washington 98104, USA. fpr@u.washington.edu</a:t>
            </a:r>
          </a:p>
          <a:p>
            <a:r>
              <a:rPr lang="en-US" sz="800" i="1" dirty="0">
                <a:solidFill>
                  <a:srgbClr val="FF0000"/>
                </a:solidFill>
              </a:rPr>
              <a:t>https://www.ncbi.nlm.nih.gov/pubmed/17234483</a:t>
            </a:r>
          </a:p>
          <a:p>
            <a:r>
              <a:rPr lang="en-US" sz="800" i="1" dirty="0">
                <a:solidFill>
                  <a:srgbClr val="FF0000"/>
                </a:solidFill>
              </a:rPr>
              <a:t>2. </a:t>
            </a:r>
            <a:r>
              <a:rPr lang="en-US" sz="800" dirty="0"/>
              <a:t>Arias &amp; Corso, 2005, Chrisler &amp; Fergun, 2006) Chrisler &amp; Ferguson, 2006 Abbott et al, 1995; Coker et al, 2002; Frye et al, 2001; Goldberg et al, 1984; Golding et al, 1999; McLeer et al, 1989; Stark et al, 1979; Stark &amp; Flitcraft, 1995)</a:t>
            </a:r>
          </a:p>
          <a:p>
            <a:pPr defTabSz="931672">
              <a:lnSpc>
                <a:spcPct val="120000"/>
              </a:lnSpc>
              <a:defRPr/>
            </a:pPr>
            <a:r>
              <a:rPr lang="en-US" sz="800" dirty="0"/>
              <a:t>Cost: CDC </a:t>
            </a:r>
            <a:r>
              <a:rPr lang="en-US" dirty="0">
                <a:hlinkClick r:id="rId11"/>
              </a:rPr>
              <a:t>https://www.cdc.gov/violenceprevention/pdf/IPVBook-a.pdf</a:t>
            </a:r>
            <a:r>
              <a:rPr lang="en-US" dirty="0"/>
              <a:t> &amp; </a:t>
            </a:r>
            <a:r>
              <a:rPr lang="de-DE" u="sng" dirty="0">
                <a:solidFill>
                  <a:schemeClr val="bg1">
                    <a:lumMod val="75000"/>
                  </a:schemeClr>
                </a:solidFill>
              </a:rPr>
              <a:t>Max, W, Rice, DP, Finkelstein, E, Bardwell, R, Leadbetter, S. 2004)</a:t>
            </a:r>
            <a:endParaRPr lang="de-DE" sz="2000" dirty="0">
              <a:solidFill>
                <a:schemeClr val="bg1">
                  <a:lumMod val="75000"/>
                </a:schemeClr>
              </a:solidFill>
            </a:endParaRPr>
          </a:p>
          <a:p>
            <a:pPr>
              <a:lnSpc>
                <a:spcPct val="120000"/>
              </a:lnSpc>
            </a:pPr>
            <a:endParaRPr lang="en-US" sz="800" dirty="0"/>
          </a:p>
          <a:p>
            <a:pPr>
              <a:lnSpc>
                <a:spcPct val="120000"/>
              </a:lnSpc>
            </a:pPr>
            <a:r>
              <a:rPr lang="en-US" sz="800" b="1" dirty="0"/>
              <a:t>Other Statistics: </a:t>
            </a:r>
          </a:p>
          <a:p>
            <a:pPr>
              <a:lnSpc>
                <a:spcPct val="120000"/>
              </a:lnSpc>
            </a:pPr>
            <a:r>
              <a:rPr lang="en-US" sz="800" dirty="0"/>
              <a:t>-American Society of Addiction Med : https://www.asam.org/resources/publications/magazine/read/article/2014/10/06/intimate-partner-violence-and-co-occurring-substance-abuse-addiction</a:t>
            </a:r>
          </a:p>
          <a:p>
            <a:pPr>
              <a:lnSpc>
                <a:spcPct val="120000"/>
              </a:lnSpc>
            </a:pPr>
            <a:r>
              <a:rPr lang="en-US" sz="800" dirty="0"/>
              <a:t>http://www.pcadv.org/Resources/ipv.pdf</a:t>
            </a:r>
          </a:p>
          <a:p>
            <a:pPr defTabSz="931672">
              <a:defRPr/>
            </a:pPr>
            <a:r>
              <a:rPr lang="en-US" sz="800" i="1" dirty="0">
                <a:solidFill>
                  <a:srgbClr val="FF0000"/>
                </a:solidFill>
              </a:rPr>
              <a:t>-</a:t>
            </a:r>
            <a:r>
              <a:rPr lang="en-US" sz="800" dirty="0"/>
              <a:t>Trafficking happens under the table, but its survivors come into contact with health-care workers more than you might think. One study found that </a:t>
            </a:r>
            <a:r>
              <a:rPr lang="en-US" sz="800" dirty="0">
                <a:hlinkClick r:id="rId12" tooltip="www.globalcenturion.org"/>
              </a:rPr>
              <a:t>nearly 88 percent of victims</a:t>
            </a:r>
            <a:r>
              <a:rPr lang="en-US" sz="800" dirty="0"/>
              <a:t> interacted with a health-care worker while being trafficked. https://www.washingtonpost.com/health/nonprofits-medical-profession-tackle-human-trafficking-as-a-health-care-crisis/2020/01/03/1aee81b6-2cec-11ea-bcb3-ac6482c4a92f_story.html</a:t>
            </a:r>
            <a:endParaRPr lang="en-US" sz="600" i="1" u="sng" dirty="0">
              <a:solidFill>
                <a:srgbClr val="FF0000"/>
              </a:solidFill>
            </a:endParaRPr>
          </a:p>
          <a:p>
            <a:endParaRPr lang="en-US" sz="800" i="1"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32E9E5D-9F15-4A2D-9270-E41342DF2DA2}"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16</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29748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B56E1FA-129B-4B06-9CA7-D808EF5ADB7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17</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919420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33F01D6D-71BF-4377-B0A9-711A9430068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18</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02483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B56E1FA-129B-4B06-9CA7-D808EF5ADB7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19</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48075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0EE7D22-E6F3-4AFC-9E45-EBB7542CF82D}"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20</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19636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33F01D6D-71BF-4377-B0A9-711A9430068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21</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41744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36B6EA6-C0B7-46C0-9860-71BEC2AC501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26</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02788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33F01D6D-71BF-4377-B0A9-711A9430068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27</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12854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B56E1FA-129B-4B06-9CA7-D808EF5ADB7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28</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41173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IPV agencies offer a wide variety of resources,</a:t>
            </a:r>
            <a:r>
              <a:rPr lang="en-US" baseline="0" dirty="0"/>
              <a:t> the services on the screen are offered throughout the state and including New Horizons.</a:t>
            </a:r>
          </a:p>
          <a:p>
            <a:r>
              <a:rPr lang="en-US" baseline="0" dirty="0"/>
              <a:t>Our services are dependent on the resources in our community. Our advocates do just that. They advocate for clients to get into community agencies and services as we are more of a wrap around agency making sure needs are met, not necessarily the one providing all of the resources. </a:t>
            </a:r>
          </a:p>
          <a:p>
            <a:endParaRPr lang="en-US" baseline="0" dirty="0"/>
          </a:p>
          <a:p>
            <a:r>
              <a:rPr lang="en-US" baseline="0" dirty="0"/>
              <a:t>24 hour hotline services:</a:t>
            </a:r>
          </a:p>
          <a:p>
            <a:pPr marL="171450" indent="-171450">
              <a:buFontTx/>
              <a:buChar char="-"/>
            </a:pPr>
            <a:r>
              <a:rPr lang="en-US" baseline="0" dirty="0"/>
              <a:t>Lap calls</a:t>
            </a:r>
          </a:p>
          <a:p>
            <a:pPr marL="171450" indent="-171450">
              <a:buFontTx/>
              <a:buChar char="-"/>
            </a:pPr>
            <a:r>
              <a:rPr lang="en-US" baseline="0" dirty="0"/>
              <a:t>Bed counts</a:t>
            </a:r>
          </a:p>
          <a:p>
            <a:pPr marL="171450" indent="-171450">
              <a:buFontTx/>
              <a:buChar char="-"/>
            </a:pPr>
            <a:r>
              <a:rPr lang="en-US" baseline="0" dirty="0"/>
              <a:t>Universal intake</a:t>
            </a:r>
          </a:p>
          <a:p>
            <a:pPr marL="171450" indent="-171450">
              <a:buFontTx/>
              <a:buChar char="-"/>
            </a:pPr>
            <a:r>
              <a:rPr lang="en-US" baseline="0" dirty="0"/>
              <a:t>Counseling intake</a:t>
            </a:r>
          </a:p>
          <a:p>
            <a:pPr marL="171450" indent="-171450">
              <a:buFontTx/>
              <a:buChar char="-"/>
            </a:pPr>
            <a:r>
              <a:rPr lang="en-US" baseline="0" dirty="0"/>
              <a:t>Donation requests</a:t>
            </a:r>
          </a:p>
          <a:p>
            <a:pPr marL="171450" indent="-171450">
              <a:buFontTx/>
              <a:buChar char="-"/>
            </a:pPr>
            <a:endParaRPr lang="en-US" baseline="0" dirty="0"/>
          </a:p>
          <a:p>
            <a:endParaRPr lang="en-US" baseline="0" dirty="0"/>
          </a:p>
          <a:p>
            <a:r>
              <a:rPr lang="en-US" baseline="0" dirty="0"/>
              <a:t>Individual crisis counseling:</a:t>
            </a:r>
          </a:p>
          <a:p>
            <a:r>
              <a:rPr lang="en-US" baseline="0" dirty="0"/>
              <a:t>PSYCHOEDUCATIONAL</a:t>
            </a:r>
          </a:p>
          <a:p>
            <a:pPr marL="171450" indent="-171450">
              <a:buFontTx/>
              <a:buChar char="-"/>
            </a:pPr>
            <a:r>
              <a:rPr lang="en-US" baseline="0" dirty="0"/>
              <a:t>General dv info</a:t>
            </a:r>
          </a:p>
          <a:p>
            <a:pPr marL="171450" indent="-171450">
              <a:buFontTx/>
              <a:buChar char="-"/>
            </a:pPr>
            <a:r>
              <a:rPr lang="en-US" baseline="0" dirty="0"/>
              <a:t>Housing</a:t>
            </a:r>
          </a:p>
          <a:p>
            <a:pPr marL="171450" indent="-171450">
              <a:buFontTx/>
              <a:buChar char="-"/>
            </a:pPr>
            <a:r>
              <a:rPr lang="en-US" baseline="0" dirty="0"/>
              <a:t>Children</a:t>
            </a:r>
          </a:p>
          <a:p>
            <a:pPr marL="171450" indent="-171450">
              <a:buFontTx/>
              <a:buChar char="-"/>
            </a:pPr>
            <a:r>
              <a:rPr lang="en-US" baseline="0" dirty="0"/>
              <a:t>Red flags</a:t>
            </a:r>
          </a:p>
          <a:p>
            <a:pPr marL="171450" indent="-171450">
              <a:buFontTx/>
              <a:buChar char="-"/>
            </a:pPr>
            <a:r>
              <a:rPr lang="en-US" baseline="0" dirty="0"/>
              <a:t>Self esteem</a:t>
            </a:r>
          </a:p>
          <a:p>
            <a:pPr marL="171450" indent="-171450">
              <a:buFontTx/>
              <a:buChar char="-"/>
            </a:pPr>
            <a:r>
              <a:rPr lang="en-US" baseline="0" dirty="0"/>
              <a:t>Future relationships</a:t>
            </a:r>
          </a:p>
          <a:p>
            <a:pPr marL="171450" indent="-171450">
              <a:buFontTx/>
              <a:buChar char="-"/>
            </a:pPr>
            <a:r>
              <a:rPr lang="en-US" baseline="0" dirty="0"/>
              <a:t>Legal assistance</a:t>
            </a:r>
          </a:p>
          <a:p>
            <a:pPr marL="171450" indent="-171450">
              <a:buFontTx/>
              <a:buChar char="-"/>
            </a:pPr>
            <a:r>
              <a:rPr lang="en-US" baseline="0" dirty="0"/>
              <a:t>Employment</a:t>
            </a:r>
          </a:p>
          <a:p>
            <a:pPr marL="171450" indent="-171450">
              <a:buFontTx/>
              <a:buChar char="-"/>
            </a:pPr>
            <a:r>
              <a:rPr lang="en-US" baseline="0" dirty="0"/>
              <a:t>Trauma</a:t>
            </a:r>
          </a:p>
          <a:p>
            <a:pPr marL="171450" indent="-171450">
              <a:buFontTx/>
              <a:buChar char="-"/>
            </a:pPr>
            <a:r>
              <a:rPr lang="en-US" baseline="0" dirty="0"/>
              <a:t>Other – up to victim</a:t>
            </a:r>
          </a:p>
          <a:p>
            <a:endParaRPr lang="en-US" baseline="0" dirty="0"/>
          </a:p>
          <a:p>
            <a:r>
              <a:rPr lang="en-US" baseline="0" dirty="0"/>
              <a:t>Safety planning: We will go over soon</a:t>
            </a:r>
          </a:p>
          <a:p>
            <a:endParaRPr lang="en-US" baseline="0" dirty="0"/>
          </a:p>
          <a:p>
            <a:r>
              <a:rPr lang="en-US" baseline="0" dirty="0"/>
              <a:t>Shelter and safe housing:</a:t>
            </a:r>
          </a:p>
          <a:p>
            <a:pPr marL="171450" indent="-171450">
              <a:buFontTx/>
              <a:buChar char="-"/>
            </a:pPr>
            <a:r>
              <a:rPr lang="en-US" sz="1200" dirty="0"/>
              <a:t>NH operates a 24-hour shelter program for individuals and families fleeing abusive relationships. </a:t>
            </a:r>
          </a:p>
          <a:p>
            <a:pPr marL="171450" indent="-171450">
              <a:buFontTx/>
              <a:buChar char="-"/>
            </a:pPr>
            <a:r>
              <a:rPr lang="en-US" sz="1200" dirty="0"/>
              <a:t>Our housing advocate works with clients to enter them into the Rapid Rehousing program.</a:t>
            </a:r>
            <a:endParaRPr lang="en-US" baseline="0" dirty="0"/>
          </a:p>
          <a:p>
            <a:endParaRPr lang="en-US" baseline="0" dirty="0"/>
          </a:p>
          <a:p>
            <a:r>
              <a:rPr lang="en-US" dirty="0"/>
              <a:t>Legal advocacy and court services: </a:t>
            </a:r>
          </a:p>
          <a:p>
            <a:r>
              <a:rPr lang="en-US" dirty="0"/>
              <a:t>We</a:t>
            </a:r>
            <a:r>
              <a:rPr lang="en-US" baseline="0" dirty="0"/>
              <a:t> have two Family Violence Victim Advocates in Middletown court. </a:t>
            </a:r>
          </a:p>
          <a:p>
            <a:r>
              <a:rPr lang="en-US" sz="1200" dirty="0"/>
              <a:t>safety planning, victim input, and processing arraignments after IPV arrests. </a:t>
            </a:r>
            <a:endParaRPr lang="en-US" dirty="0"/>
          </a:p>
          <a:p>
            <a:endParaRPr lang="en-US" dirty="0"/>
          </a:p>
          <a:p>
            <a:r>
              <a:rPr lang="en-US" dirty="0"/>
              <a:t>Children and family services: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Youth and family advocate supports children both in our shelter and in the community through basic needs, outreach to schools and other partners, and developing service plans with youth clients.</a:t>
            </a:r>
          </a:p>
          <a:p>
            <a:endParaRPr lang="en-US" dirty="0"/>
          </a:p>
          <a:p>
            <a:r>
              <a:rPr lang="en-US" dirty="0"/>
              <a:t>We</a:t>
            </a:r>
            <a:r>
              <a:rPr lang="en-US" baseline="0" dirty="0"/>
              <a:t> are in the process of planning and organizing 2 events for our community and shelter clients for the Holidays. Give flyers in the chat. </a:t>
            </a:r>
          </a:p>
          <a:p>
            <a:r>
              <a:rPr lang="en-US" baseline="0" dirty="0"/>
              <a:t>Warm the children…</a:t>
            </a:r>
            <a:endParaRPr lang="en-US" dirty="0"/>
          </a:p>
          <a:p>
            <a:endParaRPr lang="en-US" dirty="0"/>
          </a:p>
          <a:p>
            <a:r>
              <a:rPr lang="en-US" dirty="0"/>
              <a:t>Community education</a:t>
            </a:r>
            <a:r>
              <a:rPr lang="en-US" baseline="0" dirty="0"/>
              <a:t> and outreach:</a:t>
            </a:r>
          </a:p>
          <a:p>
            <a:pPr marL="171450" indent="-171450">
              <a:buFontTx/>
              <a:buChar char="-"/>
            </a:pPr>
            <a:r>
              <a:rPr lang="en-US" baseline="0" dirty="0"/>
              <a:t>Schools</a:t>
            </a:r>
          </a:p>
          <a:p>
            <a:pPr marL="171450" indent="-171450">
              <a:buFontTx/>
              <a:buChar char="-"/>
            </a:pPr>
            <a:r>
              <a:rPr lang="en-US" baseline="0" dirty="0"/>
              <a:t>Health fairs</a:t>
            </a:r>
          </a:p>
          <a:p>
            <a:pPr marL="171450" indent="-171450">
              <a:buFontTx/>
              <a:buChar char="-"/>
            </a:pPr>
            <a:r>
              <a:rPr lang="en-US" baseline="0" dirty="0"/>
              <a:t>Community tabling events</a:t>
            </a:r>
          </a:p>
          <a:p>
            <a:pPr marL="171450" indent="-171450">
              <a:buFontTx/>
              <a:buChar char="-"/>
            </a:pPr>
            <a:r>
              <a:rPr lang="en-US" baseline="0" dirty="0"/>
              <a:t>Community agencies</a:t>
            </a:r>
          </a:p>
          <a:p>
            <a:pPr marL="171450" indent="-171450">
              <a:buFontTx/>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B56E1FA-129B-4B06-9CA7-D808EF5ADB7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29</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48809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AD54C0D5-E167-49E8-91FE-89CAFF867A04}" type="slidenum">
              <a:rPr kumimoji="0" lang="en-US" sz="1200" b="0" i="0" u="none" strike="noStrike" kern="0" cap="none" spc="0" normalizeH="0" baseline="0" noProof="0">
                <a:ln>
                  <a:noFill/>
                </a:ln>
                <a:solidFill>
                  <a:prstClr val="black"/>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30</a:t>
            </a:fld>
            <a:endParaRPr kumimoji="0" lang="en-US" sz="1200" b="0" i="0" u="none" strike="noStrike" kern="0" cap="none" spc="0" normalizeH="0" baseline="0" noProof="0">
              <a:ln>
                <a:noFill/>
              </a:ln>
              <a:solidFill>
                <a:prstClr val="black"/>
              </a:solidFill>
              <a:effectLst/>
              <a:uLnTx/>
              <a:uFillTx/>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marL="174708" indent="-174708">
              <a:buFont typeface="Arial" panose="020B0604020202020204" pitchFamily="34" charset="0"/>
              <a:buChar char="•"/>
            </a:pPr>
            <a:endParaRPr lang="en-US" b="1" baseline="0" dirty="0">
              <a:solidFill>
                <a:srgbClr val="FF0000"/>
              </a:solidFill>
            </a:endParaRPr>
          </a:p>
        </p:txBody>
      </p:sp>
      <p:sp>
        <p:nvSpPr>
          <p:cNvPr id="2" name="Date Placeholder 1"/>
          <p:cNvSpPr>
            <a:spLocks noGrp="1"/>
          </p:cNvSpPr>
          <p:nvPr>
            <p:ph type="dt"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C97DF4D4-642D-4318-8675-8A79E35E672E}" type="datetime7">
              <a:rPr kumimoji="0" lang="en-US" sz="1200" b="0" i="0" u="none" strike="noStrike" kern="0" cap="none" spc="0" normalizeH="0" baseline="0" noProof="0">
                <a:ln>
                  <a:noFill/>
                </a:ln>
                <a:solidFill>
                  <a:prstClr val="black"/>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Oct-26</a:t>
            </a:fld>
            <a:endParaRPr kumimoji="0" lang="en-US" sz="12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700562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381000" y="685800"/>
            <a:ext cx="6096000" cy="3429000"/>
          </a:xfrm>
          <a:prstGeom prst="rect">
            <a:avLst/>
          </a:prstGeom>
        </p:spPr>
        <p:txBody>
          <a:bodyPr/>
          <a:lstStyle/>
          <a:p>
            <a:endParaRPr/>
          </a:p>
        </p:txBody>
      </p:sp>
      <p:sp>
        <p:nvSpPr>
          <p:cNvPr id="38" name="Shape 38"/>
          <p:cNvSpPr>
            <a:spLocks noGrp="1"/>
          </p:cNvSpPr>
          <p:nvPr>
            <p:ph type="body" sz="quarter" idx="1"/>
          </p:nvPr>
        </p:nvSpPr>
        <p:spPr>
          <a:prstGeom prst="rect">
            <a:avLst/>
          </a:prstGeom>
        </p:spPr>
        <p:txBody>
          <a:bodyPr/>
          <a:lstStyle/>
          <a:p>
            <a:r>
              <a:t>Tip 1: Trust your instincts.</a:t>
            </a:r>
          </a:p>
          <a:p>
            <a:endParaRPr/>
          </a:p>
          <a:p>
            <a:r>
              <a:t>Describe how to notice a change in a person’s behavior or in the setting without implying that intuition is proof of a crime. Emphasize a calm exit and reaching support.</a:t>
            </a:r>
          </a:p>
          <a:p>
            <a:endParaRPr/>
          </a:p>
          <a:p>
            <a:r>
              <a:t>Suggested audience prompt: Ask: What would make you leave a situation?</a:t>
            </a:r>
          </a:p>
        </p:txBody>
      </p:sp>
    </p:spTree>
    <p:extLst>
      <p:ext uri="{BB962C8B-B14F-4D97-AF65-F5344CB8AC3E}">
        <p14:creationId xmlns:p14="http://schemas.microsoft.com/office/powerpoint/2010/main" val="2437103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p:cNvSpPr>
            <a:spLocks noGrp="1" noRot="1" noChangeAspect="1"/>
          </p:cNvSpPr>
          <p:nvPr>
            <p:ph type="sldImg"/>
          </p:nvPr>
        </p:nvSpPr>
        <p:spPr>
          <a:xfrm>
            <a:off x="381000" y="685800"/>
            <a:ext cx="6096000" cy="3429000"/>
          </a:xfrm>
          <a:prstGeom prst="rect">
            <a:avLst/>
          </a:prstGeom>
        </p:spPr>
        <p:txBody>
          <a:bodyPr/>
          <a:lstStyle/>
          <a:p>
            <a:endParaRPr/>
          </a:p>
        </p:txBody>
      </p:sp>
      <p:sp>
        <p:nvSpPr>
          <p:cNvPr id="49" name="Shape 49"/>
          <p:cNvSpPr>
            <a:spLocks noGrp="1"/>
          </p:cNvSpPr>
          <p:nvPr>
            <p:ph type="body" sz="quarter" idx="1"/>
          </p:nvPr>
        </p:nvSpPr>
        <p:spPr>
          <a:prstGeom prst="rect">
            <a:avLst/>
          </a:prstGeom>
        </p:spPr>
        <p:txBody>
          <a:bodyPr/>
          <a:lstStyle/>
          <a:p>
            <a:r>
              <a:t>Tip 2: Stay aware of your surroundings.</a:t>
            </a:r>
          </a:p>
          <a:p>
            <a:endParaRPr/>
          </a:p>
          <a:p>
            <a:r>
              <a:t>Use an everyday parking lot or garage example. Explain that awareness means checking surroundings periodically, not staying on high alert all day.</a:t>
            </a:r>
          </a:p>
          <a:p>
            <a:endParaRPr/>
          </a:p>
          <a:p>
            <a:r>
              <a:t>Suggested audience prompt: Try this: Scan the parking lot before walking out.</a:t>
            </a:r>
          </a:p>
        </p:txBody>
      </p:sp>
    </p:spTree>
    <p:extLst>
      <p:ext uri="{BB962C8B-B14F-4D97-AF65-F5344CB8AC3E}">
        <p14:creationId xmlns:p14="http://schemas.microsoft.com/office/powerpoint/2010/main" val="2713730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noRot="1" noChangeAspect="1"/>
          </p:cNvSpPr>
          <p:nvPr>
            <p:ph type="sldImg"/>
          </p:nvPr>
        </p:nvSpPr>
        <p:spPr>
          <a:xfrm>
            <a:off x="381000" y="685800"/>
            <a:ext cx="6096000" cy="3429000"/>
          </a:xfrm>
          <a:prstGeom prst="rect">
            <a:avLst/>
          </a:prstGeom>
        </p:spPr>
        <p:txBody>
          <a:bodyPr/>
          <a:lstStyle/>
          <a:p>
            <a:endParaRPr/>
          </a:p>
        </p:txBody>
      </p:sp>
      <p:sp>
        <p:nvSpPr>
          <p:cNvPr id="60" name="Shape 60"/>
          <p:cNvSpPr>
            <a:spLocks noGrp="1"/>
          </p:cNvSpPr>
          <p:nvPr>
            <p:ph type="body" sz="quarter" idx="1"/>
          </p:nvPr>
        </p:nvSpPr>
        <p:spPr>
          <a:prstGeom prst="rect">
            <a:avLst/>
          </a:prstGeom>
        </p:spPr>
        <p:txBody>
          <a:bodyPr/>
          <a:lstStyle/>
          <a:p>
            <a:r>
              <a:t>Tip 3: Create distance and find an exit.</a:t>
            </a:r>
          </a:p>
          <a:p>
            <a:endParaRPr/>
          </a:p>
          <a:p>
            <a:r>
              <a:t>Discuss exits in stores, event venues, and unfamiliar places. If threatened, leave and call 911 when safe.</a:t>
            </a:r>
          </a:p>
          <a:p>
            <a:endParaRPr/>
          </a:p>
          <a:p>
            <a:r>
              <a:t>Suggested audience prompt: Ask: Where is the nearest staffed place?</a:t>
            </a:r>
          </a:p>
        </p:txBody>
      </p:sp>
    </p:spTree>
    <p:extLst>
      <p:ext uri="{BB962C8B-B14F-4D97-AF65-F5344CB8AC3E}">
        <p14:creationId xmlns:p14="http://schemas.microsoft.com/office/powerpoint/2010/main" val="1023907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noRot="1" noChangeAspect="1"/>
          </p:cNvSpPr>
          <p:nvPr>
            <p:ph type="sldImg"/>
          </p:nvPr>
        </p:nvSpPr>
        <p:spPr>
          <a:xfrm>
            <a:off x="381000" y="685800"/>
            <a:ext cx="6096000" cy="3429000"/>
          </a:xfrm>
          <a:prstGeom prst="rect">
            <a:avLst/>
          </a:prstGeom>
        </p:spPr>
        <p:txBody>
          <a:bodyPr/>
          <a:lstStyle/>
          <a:p>
            <a:endParaRPr/>
          </a:p>
        </p:txBody>
      </p:sp>
      <p:sp>
        <p:nvSpPr>
          <p:cNvPr id="71" name="Shape 71"/>
          <p:cNvSpPr>
            <a:spLocks noGrp="1"/>
          </p:cNvSpPr>
          <p:nvPr>
            <p:ph type="body" sz="quarter" idx="1"/>
          </p:nvPr>
        </p:nvSpPr>
        <p:spPr>
          <a:prstGeom prst="rect">
            <a:avLst/>
          </a:prstGeom>
        </p:spPr>
        <p:txBody>
          <a:bodyPr/>
          <a:lstStyle/>
          <a:p>
            <a:r>
              <a:t>Tip 4: Make your home look occupied.</a:t>
            </a:r>
          </a:p>
          <a:p>
            <a:endParaRPr/>
          </a:p>
          <a:p>
            <a:r>
              <a:t>Mention lighting and mail or package buildup when away. Avoid claiming any device can prevent a break-in.</a:t>
            </a:r>
          </a:p>
          <a:p>
            <a:endParaRPr/>
          </a:p>
          <a:p>
            <a:r>
              <a:t>Suggested audience prompt: Tonight: Check what is visible from outside.</a:t>
            </a:r>
          </a:p>
        </p:txBody>
      </p:sp>
    </p:spTree>
    <p:extLst>
      <p:ext uri="{BB962C8B-B14F-4D97-AF65-F5344CB8AC3E}">
        <p14:creationId xmlns:p14="http://schemas.microsoft.com/office/powerpoint/2010/main" val="2459702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noRot="1" noChangeAspect="1"/>
          </p:cNvSpPr>
          <p:nvPr>
            <p:ph type="sldImg"/>
          </p:nvPr>
        </p:nvSpPr>
        <p:spPr>
          <a:xfrm>
            <a:off x="381000" y="685800"/>
            <a:ext cx="6096000" cy="3429000"/>
          </a:xfrm>
          <a:prstGeom prst="rect">
            <a:avLst/>
          </a:prstGeom>
        </p:spPr>
        <p:txBody>
          <a:bodyPr/>
          <a:lstStyle/>
          <a:p>
            <a:endParaRPr/>
          </a:p>
        </p:txBody>
      </p:sp>
      <p:sp>
        <p:nvSpPr>
          <p:cNvPr id="82" name="Shape 82"/>
          <p:cNvSpPr>
            <a:spLocks noGrp="1"/>
          </p:cNvSpPr>
          <p:nvPr>
            <p:ph type="body" sz="quarter" idx="1"/>
          </p:nvPr>
        </p:nvSpPr>
        <p:spPr>
          <a:prstGeom prst="rect">
            <a:avLst/>
          </a:prstGeom>
        </p:spPr>
        <p:txBody>
          <a:bodyPr/>
          <a:lstStyle/>
          <a:p>
            <a:r>
              <a:t>Tip 5: Lock and strengthen entry points.</a:t>
            </a:r>
          </a:p>
          <a:p>
            <a:endParaRPr/>
          </a:p>
          <a:p>
            <a:r>
              <a:t>Include garage-entry doors. Do not hide a spare key outside. Longer strike-plate screws may improve an appropriate door frame, but property rules and door construction vary.</a:t>
            </a:r>
          </a:p>
          <a:p>
            <a:endParaRPr/>
          </a:p>
          <a:p>
            <a:r>
              <a:t>Suggested audience prompt: Tonight: Check your doors, windows, and spare keys.</a:t>
            </a:r>
          </a:p>
        </p:txBody>
      </p:sp>
    </p:spTree>
    <p:extLst>
      <p:ext uri="{BB962C8B-B14F-4D97-AF65-F5344CB8AC3E}">
        <p14:creationId xmlns:p14="http://schemas.microsoft.com/office/powerpoint/2010/main" val="2114501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noRot="1" noChangeAspect="1"/>
          </p:cNvSpPr>
          <p:nvPr>
            <p:ph type="sldImg"/>
          </p:nvPr>
        </p:nvSpPr>
        <p:spPr>
          <a:xfrm>
            <a:off x="381000" y="685800"/>
            <a:ext cx="6096000" cy="3429000"/>
          </a:xfrm>
          <a:prstGeom prst="rect">
            <a:avLst/>
          </a:prstGeom>
        </p:spPr>
        <p:txBody>
          <a:bodyPr/>
          <a:lstStyle/>
          <a:p>
            <a:endParaRPr/>
          </a:p>
        </p:txBody>
      </p:sp>
      <p:sp>
        <p:nvSpPr>
          <p:cNvPr id="93" name="Shape 93"/>
          <p:cNvSpPr>
            <a:spLocks noGrp="1"/>
          </p:cNvSpPr>
          <p:nvPr>
            <p:ph type="body" sz="quarter" idx="1"/>
          </p:nvPr>
        </p:nvSpPr>
        <p:spPr>
          <a:prstGeom prst="rect">
            <a:avLst/>
          </a:prstGeom>
        </p:spPr>
        <p:txBody>
          <a:bodyPr/>
          <a:lstStyle/>
          <a:p>
            <a:r>
              <a:t>Tip 6: Verify before opening the door.</a:t>
            </a:r>
          </a:p>
          <a:p>
            <a:endParaRPr/>
          </a:p>
          <a:p>
            <a:r>
              <a:t>A visitor claiming to be from a utility or delivery service can be verified independently. Do not use a phone number the unexpected visitor supplies as the only check.</a:t>
            </a:r>
          </a:p>
          <a:p>
            <a:endParaRPr/>
          </a:p>
          <a:p>
            <a:r>
              <a:t>Suggested audience prompt: Practice: Speak through the locked door.</a:t>
            </a:r>
          </a:p>
        </p:txBody>
      </p:sp>
    </p:spTree>
    <p:extLst>
      <p:ext uri="{BB962C8B-B14F-4D97-AF65-F5344CB8AC3E}">
        <p14:creationId xmlns:p14="http://schemas.microsoft.com/office/powerpoint/2010/main" val="2502255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noRot="1" noChangeAspect="1"/>
          </p:cNvSpPr>
          <p:nvPr>
            <p:ph type="sldImg"/>
          </p:nvPr>
        </p:nvSpPr>
        <p:spPr>
          <a:xfrm>
            <a:off x="381000" y="685800"/>
            <a:ext cx="6096000" cy="3429000"/>
          </a:xfrm>
          <a:prstGeom prst="rect">
            <a:avLst/>
          </a:prstGeom>
        </p:spPr>
        <p:txBody>
          <a:bodyPr/>
          <a:lstStyle/>
          <a:p>
            <a:endParaRPr/>
          </a:p>
        </p:txBody>
      </p:sp>
      <p:sp>
        <p:nvSpPr>
          <p:cNvPr id="104" name="Shape 104"/>
          <p:cNvSpPr>
            <a:spLocks noGrp="1"/>
          </p:cNvSpPr>
          <p:nvPr>
            <p:ph type="body" sz="quarter" idx="1"/>
          </p:nvPr>
        </p:nvSpPr>
        <p:spPr>
          <a:prstGeom prst="rect">
            <a:avLst/>
          </a:prstGeom>
        </p:spPr>
        <p:txBody>
          <a:bodyPr/>
          <a:lstStyle/>
          <a:p>
            <a:r>
              <a:t>Tip 7: Use layers of home security.</a:t>
            </a:r>
          </a:p>
          <a:p>
            <a:endParaRPr/>
          </a:p>
          <a:p>
            <a:r>
              <a:t>Explain deter, detect, delay in plain language. Remind the audience that cameras record and alert but do not physically stop entry. Choose improvements suitable for the home and budget.</a:t>
            </a:r>
          </a:p>
          <a:p>
            <a:endParaRPr/>
          </a:p>
          <a:p>
            <a:r>
              <a:t>Suggested audience prompt: Ask: Which layer is weakest at your home?</a:t>
            </a:r>
          </a:p>
        </p:txBody>
      </p:sp>
    </p:spTree>
    <p:extLst>
      <p:ext uri="{BB962C8B-B14F-4D97-AF65-F5344CB8AC3E}">
        <p14:creationId xmlns:p14="http://schemas.microsoft.com/office/powerpoint/2010/main" val="3433148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noRot="1" noChangeAspect="1"/>
          </p:cNvSpPr>
          <p:nvPr>
            <p:ph type="sldImg"/>
          </p:nvPr>
        </p:nvSpPr>
        <p:spPr>
          <a:xfrm>
            <a:off x="381000" y="685800"/>
            <a:ext cx="6096000" cy="3429000"/>
          </a:xfrm>
          <a:prstGeom prst="rect">
            <a:avLst/>
          </a:prstGeom>
        </p:spPr>
        <p:txBody>
          <a:bodyPr/>
          <a:lstStyle/>
          <a:p>
            <a:endParaRPr/>
          </a:p>
        </p:txBody>
      </p:sp>
      <p:sp>
        <p:nvSpPr>
          <p:cNvPr id="115" name="Shape 115"/>
          <p:cNvSpPr>
            <a:spLocks noGrp="1"/>
          </p:cNvSpPr>
          <p:nvPr>
            <p:ph type="body" sz="quarter" idx="1"/>
          </p:nvPr>
        </p:nvSpPr>
        <p:spPr>
          <a:prstGeom prst="rect">
            <a:avLst/>
          </a:prstGeom>
        </p:spPr>
        <p:txBody>
          <a:bodyPr/>
          <a:lstStyle/>
          <a:p>
            <a:r>
              <a:t>Tip 8: Protect your digital life.</a:t>
            </a:r>
          </a:p>
          <a:p>
            <a:endParaRPr/>
          </a:p>
          <a:p>
            <a:r>
              <a:t>Urgent requests about money or identity can be scams. Independently contact the organization using a known website or number. Never give a one-time login code to an unexpected caller.</a:t>
            </a:r>
          </a:p>
          <a:p>
            <a:endParaRPr/>
          </a:p>
          <a:p>
            <a:r>
              <a:t>Suggested audience prompt: Today: Turn on multifactor authentication.</a:t>
            </a:r>
          </a:p>
        </p:txBody>
      </p:sp>
    </p:spTree>
    <p:extLst>
      <p:ext uri="{BB962C8B-B14F-4D97-AF65-F5344CB8AC3E}">
        <p14:creationId xmlns:p14="http://schemas.microsoft.com/office/powerpoint/2010/main" val="17646281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381000" y="685800"/>
            <a:ext cx="6096000" cy="3429000"/>
          </a:xfrm>
          <a:prstGeom prst="rect">
            <a:avLst/>
          </a:prstGeom>
        </p:spPr>
        <p:txBody>
          <a:bodyPr/>
          <a:lstStyle/>
          <a:p>
            <a:endParaRPr/>
          </a:p>
        </p:txBody>
      </p:sp>
      <p:sp>
        <p:nvSpPr>
          <p:cNvPr id="126" name="Shape 126"/>
          <p:cNvSpPr>
            <a:spLocks noGrp="1"/>
          </p:cNvSpPr>
          <p:nvPr>
            <p:ph type="body" sz="quarter" idx="1"/>
          </p:nvPr>
        </p:nvSpPr>
        <p:spPr>
          <a:prstGeom prst="rect">
            <a:avLst/>
          </a:prstGeom>
        </p:spPr>
        <p:txBody>
          <a:bodyPr/>
          <a:lstStyle/>
          <a:p>
            <a:r>
              <a:t>Tip 9: Practice a family emergency plan.</a:t>
            </a:r>
          </a:p>
          <a:p>
            <a:endParaRPr/>
          </a:p>
          <a:p>
            <a:r>
              <a:t>Tailor plans for children, older adults, and people with mobility needs. A fire plan calls for evacuation; a threatening intruder may require a different safe response. Follow local emergency guidance.</a:t>
            </a:r>
          </a:p>
          <a:p>
            <a:endParaRPr/>
          </a:p>
          <a:p>
            <a:r>
              <a:t>Suggested audience prompt: This week: Practice the plan together.</a:t>
            </a:r>
          </a:p>
        </p:txBody>
      </p:sp>
    </p:spTree>
    <p:extLst>
      <p:ext uri="{BB962C8B-B14F-4D97-AF65-F5344CB8AC3E}">
        <p14:creationId xmlns:p14="http://schemas.microsoft.com/office/powerpoint/2010/main" val="16144772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xfrm>
            <a:off x="381000" y="685800"/>
            <a:ext cx="6096000" cy="3429000"/>
          </a:xfrm>
          <a:prstGeom prst="rect">
            <a:avLst/>
          </a:prstGeom>
        </p:spPr>
        <p:txBody>
          <a:bodyPr/>
          <a:lstStyle/>
          <a:p>
            <a:endParaRPr/>
          </a:p>
        </p:txBody>
      </p:sp>
      <p:sp>
        <p:nvSpPr>
          <p:cNvPr id="137" name="Shape 137"/>
          <p:cNvSpPr>
            <a:spLocks noGrp="1"/>
          </p:cNvSpPr>
          <p:nvPr>
            <p:ph type="body" sz="quarter" idx="1"/>
          </p:nvPr>
        </p:nvSpPr>
        <p:spPr>
          <a:prstGeom prst="rect">
            <a:avLst/>
          </a:prstGeom>
        </p:spPr>
        <p:txBody>
          <a:bodyPr/>
          <a:lstStyle/>
          <a:p>
            <a:r>
              <a:t>Tip 10: Put people before property.</a:t>
            </a:r>
          </a:p>
          <a:p>
            <a:endParaRPr/>
          </a:p>
          <a:p>
            <a:r>
              <a:t>Witness details can help, but do not delay escape to gather them. Reinforce that no phone, package, or purse is worth an injury.</a:t>
            </a:r>
          </a:p>
          <a:p>
            <a:endParaRPr/>
          </a:p>
          <a:p>
            <a:r>
              <a:t>Suggested audience prompt: Remember: Clothing, direction, vehicle, distinguishing features.</a:t>
            </a:r>
          </a:p>
        </p:txBody>
      </p:sp>
    </p:spTree>
    <p:extLst>
      <p:ext uri="{BB962C8B-B14F-4D97-AF65-F5344CB8AC3E}">
        <p14:creationId xmlns:p14="http://schemas.microsoft.com/office/powerpoint/2010/main" val="1239699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noRot="1" noChangeAspect="1"/>
          </p:cNvSpPr>
          <p:nvPr>
            <p:ph type="sldImg"/>
          </p:nvPr>
        </p:nvSpPr>
        <p:spPr>
          <a:prstGeom prst="rect">
            <a:avLst/>
          </a:prstGeom>
        </p:spPr>
        <p:txBody>
          <a:bodyPr/>
          <a:lstStyle/>
          <a:p>
            <a:endParaRPr/>
          </a:p>
        </p:txBody>
      </p:sp>
      <p:sp>
        <p:nvSpPr>
          <p:cNvPr id="145" name="Shape 145"/>
          <p:cNvSpPr>
            <a:spLocks noGrp="1"/>
          </p:cNvSpPr>
          <p:nvPr>
            <p:ph type="body" sz="quarter" idx="1"/>
          </p:nvPr>
        </p:nvSpPr>
        <p:spPr>
          <a:prstGeom prst="rect">
            <a:avLst/>
          </a:prstGeom>
        </p:spPr>
        <p:txBody>
          <a:bodyPr/>
          <a:lstStyle/>
          <a:p>
            <a:r>
              <a:t>Close by asking the audience to name one small change they will make. Invite questions. If someone discloses an immediate threat or domestic violence concern, direct them to appropriate onsite staff and emergency or specialist support privately, rather than asking them to share details in the room.</a:t>
            </a:r>
          </a:p>
        </p:txBody>
      </p:sp>
    </p:spTree>
    <p:extLst>
      <p:ext uri="{BB962C8B-B14F-4D97-AF65-F5344CB8AC3E}">
        <p14:creationId xmlns:p14="http://schemas.microsoft.com/office/powerpoint/2010/main" val="476057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201F8-0076-F44C-242A-B9CD40960A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BC46AF-04EA-54B5-25A7-0D58690C72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C4FBAE-02F5-3C00-E552-5C2C906C1510}"/>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5" name="Footer Placeholder 4">
            <a:extLst>
              <a:ext uri="{FF2B5EF4-FFF2-40B4-BE49-F238E27FC236}">
                <a16:creationId xmlns:a16="http://schemas.microsoft.com/office/drawing/2014/main" id="{BA45D669-F972-7178-7CE0-C3E8D0875F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B14A7-0432-8AA3-3995-B704D3D97E2E}"/>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2688884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290EC-BA06-219B-8AD8-31283A1EC3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B572D7-D2FB-C923-DEF6-F178EFBB16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46DDCC-D437-9ABB-CED6-26C30BC30904}"/>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5" name="Footer Placeholder 4">
            <a:extLst>
              <a:ext uri="{FF2B5EF4-FFF2-40B4-BE49-F238E27FC236}">
                <a16:creationId xmlns:a16="http://schemas.microsoft.com/office/drawing/2014/main" id="{E34CAA74-791A-1A0F-CFEE-9AE3E6DD8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1B26A-C3DD-9804-6F13-2F035F774936}"/>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3365294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A7973-843E-38C2-2C83-FC083F63AC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506C58-2E6F-3863-DF65-2211F8E41D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6DCC01-D80C-7970-8AB4-FE58BB3B6FDF}"/>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5" name="Footer Placeholder 4">
            <a:extLst>
              <a:ext uri="{FF2B5EF4-FFF2-40B4-BE49-F238E27FC236}">
                <a16:creationId xmlns:a16="http://schemas.microsoft.com/office/drawing/2014/main" id="{E6807AE5-4966-1B21-6D2A-AD3434545E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2309A4-A7B3-CE69-6D84-503035B8CF6F}"/>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270443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674E-6DE9-2944-7CF0-C7D5FB5AF5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A5BFD7-1183-9D71-740C-7B62546248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B6C9FF-0F48-73C2-924F-4A65ECBC1A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5C9005-843D-4A93-1C59-05557DE4DE53}"/>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6" name="Footer Placeholder 5">
            <a:extLst>
              <a:ext uri="{FF2B5EF4-FFF2-40B4-BE49-F238E27FC236}">
                <a16:creationId xmlns:a16="http://schemas.microsoft.com/office/drawing/2014/main" id="{4107492B-741F-E0BB-D15D-79F9BD303B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7B4484-EB00-C188-F853-1704BE2EB801}"/>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702010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175BA-4EFD-16F8-72C0-4487F74E3A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CF95D6-9A43-4208-A291-6E8D2FF198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D8A3DF-E167-9834-FEF0-B6E5954561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C098E0-E6D9-A1EA-14AC-AA0C675FD1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1A5F89-217B-86E6-71B8-70FCC86FA8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204BEA-A26C-F182-3F20-8B95674E8A0E}"/>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8" name="Footer Placeholder 7">
            <a:extLst>
              <a:ext uri="{FF2B5EF4-FFF2-40B4-BE49-F238E27FC236}">
                <a16:creationId xmlns:a16="http://schemas.microsoft.com/office/drawing/2014/main" id="{0BEDEBEB-2018-393A-E5B8-8B1C8618EE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91F1DD-D7F9-E2BF-E4F3-6E8AEDEACB26}"/>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2381914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20BE-5C41-8E91-F7B6-9AF07228ED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334C01-17B3-6150-CC4F-43152DA2F7C3}"/>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4" name="Footer Placeholder 3">
            <a:extLst>
              <a:ext uri="{FF2B5EF4-FFF2-40B4-BE49-F238E27FC236}">
                <a16:creationId xmlns:a16="http://schemas.microsoft.com/office/drawing/2014/main" id="{9F2C515C-7FF0-F7D2-1115-F01C990168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CAA645-54BF-31F9-7515-538C2A4EEB0C}"/>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3896949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398286-47CF-8174-8C52-AFCEE387D119}"/>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3" name="Footer Placeholder 2">
            <a:extLst>
              <a:ext uri="{FF2B5EF4-FFF2-40B4-BE49-F238E27FC236}">
                <a16:creationId xmlns:a16="http://schemas.microsoft.com/office/drawing/2014/main" id="{F6E72F15-0AC9-A69E-5C2C-6B6DB60395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9A52BB-32DA-0DD4-ACAC-0C3AD9DC4B9E}"/>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1454313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EFBE-6B8E-DE18-DE64-464F85B830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BCD743-1FFC-2645-00B0-3E7139AB53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23EF1A-B5BE-96A9-4425-F52E8374FE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F6D07C-442B-F14C-5D7E-97E98AA59FFD}"/>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6" name="Footer Placeholder 5">
            <a:extLst>
              <a:ext uri="{FF2B5EF4-FFF2-40B4-BE49-F238E27FC236}">
                <a16:creationId xmlns:a16="http://schemas.microsoft.com/office/drawing/2014/main" id="{974522FE-AD8F-8A38-1423-4D3DC062C8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F654FF-E979-1F6D-0892-5879DF8C4565}"/>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328936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57708-A469-B085-D2F7-9081347E62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E42B52-E1ED-391C-D31A-CDE0B8DB161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CEB20-A5D1-90C1-FBCB-B18A2B0456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32642A-72DF-5956-381E-05E804E24F9E}"/>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6" name="Footer Placeholder 5">
            <a:extLst>
              <a:ext uri="{FF2B5EF4-FFF2-40B4-BE49-F238E27FC236}">
                <a16:creationId xmlns:a16="http://schemas.microsoft.com/office/drawing/2014/main" id="{C2D945A4-93B1-76CC-53A5-3A753500DA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533B4C-35F0-E53A-4237-83262BE6D014}"/>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2445027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2B2E-207D-DFCE-8231-E963BCBC1C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140101-6BB1-8E99-C603-AFBE550C9B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390DD-292B-BD50-0331-CCBDDEF1C85D}"/>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5" name="Footer Placeholder 4">
            <a:extLst>
              <a:ext uri="{FF2B5EF4-FFF2-40B4-BE49-F238E27FC236}">
                <a16:creationId xmlns:a16="http://schemas.microsoft.com/office/drawing/2014/main" id="{8F5592D1-C4A5-9F28-D7A4-E910EB8E8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8521E-9E88-A7C2-5ACD-6E0B12A47D12}"/>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1324011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934BDF-C9EA-D7E6-9609-D60166C31C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773EE4-378D-0C01-BF8E-4EACE82AB8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D8FBE6-2204-2203-7ED0-E8FFFAC88022}"/>
              </a:ext>
            </a:extLst>
          </p:cNvPr>
          <p:cNvSpPr>
            <a:spLocks noGrp="1"/>
          </p:cNvSpPr>
          <p:nvPr>
            <p:ph type="dt" sz="half" idx="10"/>
          </p:nvPr>
        </p:nvSpPr>
        <p:spPr/>
        <p:txBody>
          <a:bodyPr/>
          <a:lstStyle/>
          <a:p>
            <a:fld id="{311CD629-72FA-4C40-81F2-6B2F8C62EF7C}" type="datetimeFigureOut">
              <a:rPr lang="en-US" smtClean="0"/>
              <a:t>10/16/26</a:t>
            </a:fld>
            <a:endParaRPr lang="en-US"/>
          </a:p>
        </p:txBody>
      </p:sp>
      <p:sp>
        <p:nvSpPr>
          <p:cNvPr id="5" name="Footer Placeholder 4">
            <a:extLst>
              <a:ext uri="{FF2B5EF4-FFF2-40B4-BE49-F238E27FC236}">
                <a16:creationId xmlns:a16="http://schemas.microsoft.com/office/drawing/2014/main" id="{7E74D182-8C48-C808-68E4-89A52E63D7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EF7B34-928C-6091-D245-B07F3032B5A2}"/>
              </a:ext>
            </a:extLst>
          </p:cNvPr>
          <p:cNvSpPr>
            <a:spLocks noGrp="1"/>
          </p:cNvSpPr>
          <p:nvPr>
            <p:ph type="sldNum" sz="quarter" idx="12"/>
          </p:nvPr>
        </p:nvSpPr>
        <p:spPr/>
        <p:txBody>
          <a:bodyPr/>
          <a:lstStyle/>
          <a:p>
            <a:fld id="{B44B9BDB-C339-D444-BB2D-FEEF545C92B0}" type="slidenum">
              <a:rPr lang="en-US" smtClean="0"/>
              <a:t>‹#›</a:t>
            </a:fld>
            <a:endParaRPr lang="en-US"/>
          </a:p>
        </p:txBody>
      </p:sp>
    </p:spTree>
    <p:extLst>
      <p:ext uri="{BB962C8B-B14F-4D97-AF65-F5344CB8AC3E}">
        <p14:creationId xmlns:p14="http://schemas.microsoft.com/office/powerpoint/2010/main" val="3138091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2184701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3974AC"/>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10/16/26</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Arial Black"/>
                <a:cs typeface="Arial Black"/>
              </a:defRPr>
            </a:lvl1pPr>
          </a:lstStyle>
          <a:p>
            <a:pPr marL="114300">
              <a:lnSpc>
                <a:spcPct val="100000"/>
              </a:lnSpc>
              <a:spcBef>
                <a:spcPts val="220"/>
              </a:spcBef>
            </a:pPr>
            <a:fld id="{81D60167-4931-47E6-BA6A-407CBD079E47}" type="slidenum">
              <a:rPr spc="-50" dirty="0"/>
              <a:t>‹#›</a:t>
            </a:fld>
            <a:endParaRPr spc="-50" dirty="0"/>
          </a:p>
        </p:txBody>
      </p:sp>
    </p:spTree>
    <p:extLst>
      <p:ext uri="{BB962C8B-B14F-4D97-AF65-F5344CB8AC3E}">
        <p14:creationId xmlns:p14="http://schemas.microsoft.com/office/powerpoint/2010/main" val="35636146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3974AC"/>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1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Black"/>
                <a:cs typeface="Arial Black"/>
              </a:defRPr>
            </a:lvl1pPr>
          </a:lstStyle>
          <a:p>
            <a:pPr marL="114300">
              <a:lnSpc>
                <a:spcPct val="100000"/>
              </a:lnSpc>
              <a:spcBef>
                <a:spcPts val="220"/>
              </a:spcBef>
            </a:pPr>
            <a:fld id="{81D60167-4931-47E6-BA6A-407CBD079E47}" type="slidenum">
              <a:rPr spc="-50" dirty="0"/>
              <a:t>‹#›</a:t>
            </a:fld>
            <a:endParaRPr spc="-50" dirty="0"/>
          </a:p>
        </p:txBody>
      </p:sp>
    </p:spTree>
    <p:extLst>
      <p:ext uri="{BB962C8B-B14F-4D97-AF65-F5344CB8AC3E}">
        <p14:creationId xmlns:p14="http://schemas.microsoft.com/office/powerpoint/2010/main" val="2822373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59679-D5A6-8E4C-BFCC-CD58F2CFFD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3BAE4B-33D0-9E4F-8829-0A278B4D7A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D1DA5A-5E92-6F4A-8A8F-BA674ABDE8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91D9A6-0B55-1D4C-AE96-CBD82D4B1233}"/>
              </a:ext>
            </a:extLst>
          </p:cNvPr>
          <p:cNvSpPr>
            <a:spLocks noGrp="1"/>
          </p:cNvSpPr>
          <p:nvPr>
            <p:ph type="dt" sz="half" idx="10"/>
          </p:nvPr>
        </p:nvSpPr>
        <p:spPr/>
        <p:txBody>
          <a:bodyPr/>
          <a:lstStyle/>
          <a:p>
            <a:fld id="{86731A88-BFE3-6C42-BB30-9B3F46A73B03}" type="datetimeFigureOut">
              <a:rPr lang="en-US" smtClean="0"/>
              <a:t>10/16/26</a:t>
            </a:fld>
            <a:endParaRPr lang="en-US" dirty="0"/>
          </a:p>
        </p:txBody>
      </p:sp>
      <p:sp>
        <p:nvSpPr>
          <p:cNvPr id="6" name="Footer Placeholder 5">
            <a:extLst>
              <a:ext uri="{FF2B5EF4-FFF2-40B4-BE49-F238E27FC236}">
                <a16:creationId xmlns:a16="http://schemas.microsoft.com/office/drawing/2014/main" id="{F777735C-31DE-BB42-9048-5217BF50432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FEC282D-69BB-564B-9096-8735899993C8}"/>
              </a:ext>
            </a:extLst>
          </p:cNvPr>
          <p:cNvSpPr>
            <a:spLocks noGrp="1"/>
          </p:cNvSpPr>
          <p:nvPr>
            <p:ph type="sldNum" sz="quarter" idx="12"/>
          </p:nvPr>
        </p:nvSpPr>
        <p:spPr/>
        <p:txBody>
          <a:bodyPr/>
          <a:lstStyle/>
          <a:p>
            <a:fld id="{C8B0A0E7-B5E5-2B43-927D-DABDF4CAC6C0}" type="slidenum">
              <a:rPr lang="en-US" smtClean="0"/>
              <a:t>‹#›</a:t>
            </a:fld>
            <a:endParaRPr lang="en-US" dirty="0"/>
          </a:p>
        </p:txBody>
      </p:sp>
    </p:spTree>
    <p:extLst>
      <p:ext uri="{BB962C8B-B14F-4D97-AF65-F5344CB8AC3E}">
        <p14:creationId xmlns:p14="http://schemas.microsoft.com/office/powerpoint/2010/main" val="1507058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10/16/26</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Black"/>
                <a:cs typeface="Arial Black"/>
              </a:defRPr>
            </a:lvl1pPr>
          </a:lstStyle>
          <a:p>
            <a:pPr marL="114300">
              <a:lnSpc>
                <a:spcPct val="100000"/>
              </a:lnSpc>
              <a:spcBef>
                <a:spcPts val="220"/>
              </a:spcBef>
            </a:pPr>
            <a:fld id="{81D60167-4931-47E6-BA6A-407CBD079E47}" type="slidenum">
              <a:rPr spc="-50" dirty="0"/>
              <a:t>‹#›</a:t>
            </a:fld>
            <a:endParaRPr spc="-50" dirty="0"/>
          </a:p>
        </p:txBody>
      </p:sp>
    </p:spTree>
    <p:extLst>
      <p:ext uri="{BB962C8B-B14F-4D97-AF65-F5344CB8AC3E}">
        <p14:creationId xmlns:p14="http://schemas.microsoft.com/office/powerpoint/2010/main" val="3107373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jp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2AA63A-EF79-5E55-D166-7EB04598A8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AAB98B6-3554-C2A8-F2CD-1A654CA05D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025CAC-F719-08B3-7ABD-72918122CF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1CD629-72FA-4C40-81F2-6B2F8C62EF7C}" type="datetimeFigureOut">
              <a:rPr lang="en-US" smtClean="0"/>
              <a:t>10/16/26</a:t>
            </a:fld>
            <a:endParaRPr lang="en-US"/>
          </a:p>
        </p:txBody>
      </p:sp>
      <p:sp>
        <p:nvSpPr>
          <p:cNvPr id="5" name="Footer Placeholder 4">
            <a:extLst>
              <a:ext uri="{FF2B5EF4-FFF2-40B4-BE49-F238E27FC236}">
                <a16:creationId xmlns:a16="http://schemas.microsoft.com/office/drawing/2014/main" id="{017D4A2F-61D7-3D39-C084-7C02693D6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40AAA5-1B2A-642C-4FE1-ACD615B17E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4B9BDB-C339-D444-BB2D-FEEF545C92B0}" type="slidenum">
              <a:rPr lang="en-US" smtClean="0"/>
              <a:t>‹#›</a:t>
            </a:fld>
            <a:endParaRPr lang="en-US"/>
          </a:p>
        </p:txBody>
      </p:sp>
    </p:spTree>
    <p:extLst>
      <p:ext uri="{BB962C8B-B14F-4D97-AF65-F5344CB8AC3E}">
        <p14:creationId xmlns:p14="http://schemas.microsoft.com/office/powerpoint/2010/main" val="31631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6" cstate="print"/>
          <a:stretch>
            <a:fillRect/>
          </a:stretch>
        </p:blipFill>
        <p:spPr>
          <a:xfrm>
            <a:off x="0" y="432261"/>
            <a:ext cx="12192000" cy="6114009"/>
          </a:xfrm>
          <a:prstGeom prst="rect">
            <a:avLst/>
          </a:prstGeom>
        </p:spPr>
      </p:pic>
      <p:sp>
        <p:nvSpPr>
          <p:cNvPr id="2" name="Holder 2"/>
          <p:cNvSpPr>
            <a:spLocks noGrp="1"/>
          </p:cNvSpPr>
          <p:nvPr>
            <p:ph type="title"/>
          </p:nvPr>
        </p:nvSpPr>
        <p:spPr>
          <a:xfrm>
            <a:off x="3583685" y="2728976"/>
            <a:ext cx="4748530" cy="513714"/>
          </a:xfrm>
          <a:prstGeom prst="rect">
            <a:avLst/>
          </a:prstGeom>
        </p:spPr>
        <p:txBody>
          <a:bodyPr wrap="square" lIns="0" tIns="0" rIns="0" bIns="0">
            <a:spAutoFit/>
          </a:bodyPr>
          <a:lstStyle>
            <a:lvl1pPr>
              <a:defRPr sz="3200" b="0" i="0">
                <a:solidFill>
                  <a:srgbClr val="3974AC"/>
                </a:solidFill>
                <a:latin typeface="Arial Black"/>
                <a:cs typeface="Arial Black"/>
              </a:defRPr>
            </a:lvl1pPr>
          </a:lstStyle>
          <a:p>
            <a:endParaRPr/>
          </a:p>
        </p:txBody>
      </p:sp>
      <p:sp>
        <p:nvSpPr>
          <p:cNvPr id="3" name="Holder 3"/>
          <p:cNvSpPr>
            <a:spLocks noGrp="1"/>
          </p:cNvSpPr>
          <p:nvPr>
            <p:ph type="body" idx="1"/>
          </p:nvPr>
        </p:nvSpPr>
        <p:spPr>
          <a:xfrm>
            <a:off x="5007102" y="1491488"/>
            <a:ext cx="6498590" cy="4385945"/>
          </a:xfrm>
          <a:prstGeom prst="rect">
            <a:avLst/>
          </a:prstGeom>
        </p:spPr>
        <p:txBody>
          <a:bodyPr wrap="square" lIns="0" tIns="0" rIns="0" bIns="0">
            <a:spAutoFit/>
          </a:bodyPr>
          <a:lstStyle>
            <a:lvl1pPr>
              <a:defRPr sz="1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10/16/26</a:t>
            </a:fld>
            <a:endParaRPr lang="en-US"/>
          </a:p>
        </p:txBody>
      </p:sp>
      <p:sp>
        <p:nvSpPr>
          <p:cNvPr id="6" name="Holder 6"/>
          <p:cNvSpPr>
            <a:spLocks noGrp="1"/>
          </p:cNvSpPr>
          <p:nvPr>
            <p:ph type="sldNum" sz="quarter" idx="7"/>
          </p:nvPr>
        </p:nvSpPr>
        <p:spPr>
          <a:xfrm>
            <a:off x="11546840" y="6160934"/>
            <a:ext cx="267970" cy="240664"/>
          </a:xfrm>
          <a:prstGeom prst="rect">
            <a:avLst/>
          </a:prstGeom>
        </p:spPr>
        <p:txBody>
          <a:bodyPr wrap="square" lIns="0" tIns="0" rIns="0" bIns="0">
            <a:spAutoFit/>
          </a:bodyPr>
          <a:lstStyle>
            <a:lvl1pPr>
              <a:defRPr sz="1200" b="0" i="0">
                <a:solidFill>
                  <a:schemeClr val="bg1"/>
                </a:solidFill>
                <a:latin typeface="Arial Black"/>
                <a:cs typeface="Arial Black"/>
              </a:defRPr>
            </a:lvl1pPr>
          </a:lstStyle>
          <a:p>
            <a:pPr marL="114300">
              <a:lnSpc>
                <a:spcPct val="100000"/>
              </a:lnSpc>
              <a:spcBef>
                <a:spcPts val="220"/>
              </a:spcBef>
            </a:pPr>
            <a:fld id="{81D60167-4931-47E6-BA6A-407CBD079E47}" type="slidenum">
              <a:rPr spc="-50" dirty="0"/>
              <a:t>‹#›</a:t>
            </a:fld>
            <a:endParaRPr spc="-50" dirty="0"/>
          </a:p>
        </p:txBody>
      </p:sp>
    </p:spTree>
    <p:extLst>
      <p:ext uri="{BB962C8B-B14F-4D97-AF65-F5344CB8AC3E}">
        <p14:creationId xmlns:p14="http://schemas.microsoft.com/office/powerpoint/2010/main" val="28262435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s://www.rawpixel.com/search/bookshelf%20literature%20bookcase%20reading%20learning%20bookstore" TargetMode="External"/><Relationship Id="rId7" Type="http://schemas.openxmlformats.org/officeDocument/2006/relationships/hyperlink" Target="https://thewizardnews.com/2015/03/30/wizardcast-episode-i-the-phantom-lightning/" TargetMode="External"/><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hyperlink" Target="https://freesvg.org/film-reels-vector-clip-art" TargetMode="External"/><Relationship Id="rId4" Type="http://schemas.openxmlformats.org/officeDocument/2006/relationships/image" Target="../media/image11.png"/><Relationship Id="rId9" Type="http://schemas.openxmlformats.org/officeDocument/2006/relationships/hyperlink" Target="https://vogukugialpoki.tistory.com/entry/%EC%B5%9C%EA%B3%A0%EC%9D%98-%ED%8C%9D%EC%BD%98-TV-%EB%8B%A4%EC%8B%9C-%EB%B3%B4%EA%B8%B0-%EC%82%AC%EC%9D%B4%ED%8A%B8-%EC%B6%94%EC%B2%9C-%EB%B0%8F-%EC%9D%B4%EC%9A%A9-%EB%B0%A9%EB%B2%9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3" Type="http://schemas.openxmlformats.org/officeDocument/2006/relationships/diagramData" Target="../diagrams/data4.xml"/><Relationship Id="rId18" Type="http://schemas.openxmlformats.org/officeDocument/2006/relationships/diagramData" Target="../diagrams/data5.xml"/><Relationship Id="rId26" Type="http://schemas.openxmlformats.org/officeDocument/2006/relationships/diagramColors" Target="../diagrams/colors6.xml"/><Relationship Id="rId39" Type="http://schemas.openxmlformats.org/officeDocument/2006/relationships/diagramLayout" Target="../diagrams/layout9.xml"/><Relationship Id="rId21" Type="http://schemas.openxmlformats.org/officeDocument/2006/relationships/diagramColors" Target="../diagrams/colors5.xml"/><Relationship Id="rId34" Type="http://schemas.openxmlformats.org/officeDocument/2006/relationships/diagramLayout" Target="../diagrams/layout8.xml"/><Relationship Id="rId42" Type="http://schemas.microsoft.com/office/2007/relationships/diagramDrawing" Target="../diagrams/drawing9.xml"/><Relationship Id="rId47" Type="http://schemas.microsoft.com/office/2007/relationships/diagramDrawing" Target="../diagrams/drawing10.xml"/><Relationship Id="rId7" Type="http://schemas.microsoft.com/office/2007/relationships/diagramDrawing" Target="../diagrams/drawing2.xml"/><Relationship Id="rId2" Type="http://schemas.openxmlformats.org/officeDocument/2006/relationships/notesSlide" Target="../notesSlides/notesSlide7.xml"/><Relationship Id="rId16" Type="http://schemas.openxmlformats.org/officeDocument/2006/relationships/diagramColors" Target="../diagrams/colors4.xml"/><Relationship Id="rId29" Type="http://schemas.openxmlformats.org/officeDocument/2006/relationships/diagramLayout" Target="../diagrams/layout7.xml"/><Relationship Id="rId1" Type="http://schemas.openxmlformats.org/officeDocument/2006/relationships/slideLayout" Target="../slideLayouts/slideLayout14.xml"/><Relationship Id="rId6" Type="http://schemas.openxmlformats.org/officeDocument/2006/relationships/diagramColors" Target="../diagrams/colors2.xml"/><Relationship Id="rId11" Type="http://schemas.openxmlformats.org/officeDocument/2006/relationships/diagramColors" Target="../diagrams/colors3.xml"/><Relationship Id="rId24" Type="http://schemas.openxmlformats.org/officeDocument/2006/relationships/diagramLayout" Target="../diagrams/layout6.xml"/><Relationship Id="rId32" Type="http://schemas.microsoft.com/office/2007/relationships/diagramDrawing" Target="../diagrams/drawing7.xml"/><Relationship Id="rId37" Type="http://schemas.microsoft.com/office/2007/relationships/diagramDrawing" Target="../diagrams/drawing8.xml"/><Relationship Id="rId40" Type="http://schemas.openxmlformats.org/officeDocument/2006/relationships/diagramQuickStyle" Target="../diagrams/quickStyle9.xml"/><Relationship Id="rId45" Type="http://schemas.openxmlformats.org/officeDocument/2006/relationships/diagramQuickStyle" Target="../diagrams/quickStyle10.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23" Type="http://schemas.openxmlformats.org/officeDocument/2006/relationships/diagramData" Target="../diagrams/data6.xml"/><Relationship Id="rId28" Type="http://schemas.openxmlformats.org/officeDocument/2006/relationships/diagramData" Target="../diagrams/data7.xml"/><Relationship Id="rId36" Type="http://schemas.openxmlformats.org/officeDocument/2006/relationships/diagramColors" Target="../diagrams/colors8.xml"/><Relationship Id="rId10" Type="http://schemas.openxmlformats.org/officeDocument/2006/relationships/diagramQuickStyle" Target="../diagrams/quickStyle3.xml"/><Relationship Id="rId19" Type="http://schemas.openxmlformats.org/officeDocument/2006/relationships/diagramLayout" Target="../diagrams/layout5.xml"/><Relationship Id="rId31" Type="http://schemas.openxmlformats.org/officeDocument/2006/relationships/diagramColors" Target="../diagrams/colors7.xml"/><Relationship Id="rId44" Type="http://schemas.openxmlformats.org/officeDocument/2006/relationships/diagramLayout" Target="../diagrams/layout10.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 Id="rId27" Type="http://schemas.microsoft.com/office/2007/relationships/diagramDrawing" Target="../diagrams/drawing6.xml"/><Relationship Id="rId30" Type="http://schemas.openxmlformats.org/officeDocument/2006/relationships/diagramQuickStyle" Target="../diagrams/quickStyle7.xml"/><Relationship Id="rId35" Type="http://schemas.openxmlformats.org/officeDocument/2006/relationships/diagramQuickStyle" Target="../diagrams/quickStyle8.xml"/><Relationship Id="rId43" Type="http://schemas.openxmlformats.org/officeDocument/2006/relationships/diagramData" Target="../diagrams/data10.xml"/><Relationship Id="rId8" Type="http://schemas.openxmlformats.org/officeDocument/2006/relationships/diagramData" Target="../diagrams/data3.xml"/><Relationship Id="rId3" Type="http://schemas.openxmlformats.org/officeDocument/2006/relationships/diagramData" Target="../diagrams/data2.xml"/><Relationship Id="rId12" Type="http://schemas.microsoft.com/office/2007/relationships/diagramDrawing" Target="../diagrams/drawing3.xml"/><Relationship Id="rId17" Type="http://schemas.microsoft.com/office/2007/relationships/diagramDrawing" Target="../diagrams/drawing4.xml"/><Relationship Id="rId25" Type="http://schemas.openxmlformats.org/officeDocument/2006/relationships/diagramQuickStyle" Target="../diagrams/quickStyle6.xml"/><Relationship Id="rId33" Type="http://schemas.openxmlformats.org/officeDocument/2006/relationships/diagramData" Target="../diagrams/data8.xml"/><Relationship Id="rId38" Type="http://schemas.openxmlformats.org/officeDocument/2006/relationships/diagramData" Target="../diagrams/data9.xml"/><Relationship Id="rId46" Type="http://schemas.openxmlformats.org/officeDocument/2006/relationships/diagramColors" Target="../diagrams/colors10.xml"/><Relationship Id="rId20" Type="http://schemas.openxmlformats.org/officeDocument/2006/relationships/diagramQuickStyle" Target="../diagrams/quickStyle5.xml"/><Relationship Id="rId41" Type="http://schemas.openxmlformats.org/officeDocument/2006/relationships/diagramColors" Target="../diagrams/colors9.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hyperlink" Target="http://www.newhorizonsdv.com/" TargetMode="External"/><Relationship Id="rId2" Type="http://schemas.openxmlformats.org/officeDocument/2006/relationships/hyperlink" Target="mailto:hardink@chc1.com"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6.jpeg"/><Relationship Id="rId11" Type="http://schemas.openxmlformats.org/officeDocument/2006/relationships/image" Target="../media/image71.png"/><Relationship Id="rId5" Type="http://schemas.openxmlformats.org/officeDocument/2006/relationships/image" Target="../media/image65.jpe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3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3.png"/><Relationship Id="rId7" Type="http://schemas.openxmlformats.org/officeDocument/2006/relationships/image" Target="../media/image63.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79.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81.png"/><Relationship Id="rId7" Type="http://schemas.openxmlformats.org/officeDocument/2006/relationships/image" Target="../media/image84.pn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83.png"/><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8.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63.png"/><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92.png"/><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95.png"/></Relationships>
</file>

<file path=ppt/slides/_rels/slide4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B8E627-761B-BB62-698A-D08047990037}"/>
              </a:ext>
            </a:extLst>
          </p:cNvPr>
          <p:cNvSpPr/>
          <p:nvPr/>
        </p:nvSpPr>
        <p:spPr>
          <a:xfrm>
            <a:off x="0" y="0"/>
            <a:ext cx="12192000" cy="6858000"/>
          </a:xfrm>
          <a:prstGeom prst="rect">
            <a:avLst/>
          </a:prstGeom>
          <a:solidFill>
            <a:srgbClr val="FAF2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1B20423E-3052-25F2-07A7-D42C95D3C0B5}"/>
              </a:ext>
            </a:extLst>
          </p:cNvPr>
          <p:cNvPicPr>
            <a:picLocks noChangeAspect="1"/>
          </p:cNvPicPr>
          <p:nvPr/>
        </p:nvPicPr>
        <p:blipFill>
          <a:blip r:embed="rId2"/>
          <a:stretch>
            <a:fillRect/>
          </a:stretch>
        </p:blipFill>
        <p:spPr>
          <a:xfrm>
            <a:off x="3238" y="0"/>
            <a:ext cx="12185523" cy="6858000"/>
          </a:xfrm>
          <a:prstGeom prst="rect">
            <a:avLst/>
          </a:prstGeom>
        </p:spPr>
      </p:pic>
      <p:pic>
        <p:nvPicPr>
          <p:cNvPr id="3" name="Picture 2">
            <a:extLst>
              <a:ext uri="{FF2B5EF4-FFF2-40B4-BE49-F238E27FC236}">
                <a16:creationId xmlns:a16="http://schemas.microsoft.com/office/drawing/2014/main" id="{9CC7F161-BADB-6ADC-2B71-8E8F372BDCEB}"/>
              </a:ext>
            </a:extLst>
          </p:cNvPr>
          <p:cNvPicPr>
            <a:picLocks noChangeAspect="1"/>
          </p:cNvPicPr>
          <p:nvPr/>
        </p:nvPicPr>
        <p:blipFill>
          <a:blip r:embed="rId3"/>
          <a:stretch>
            <a:fillRect/>
          </a:stretch>
        </p:blipFill>
        <p:spPr>
          <a:xfrm>
            <a:off x="1846857" y="2042127"/>
            <a:ext cx="8498281" cy="2773745"/>
          </a:xfrm>
          <a:prstGeom prst="rect">
            <a:avLst/>
          </a:prstGeom>
        </p:spPr>
      </p:pic>
      <p:sp>
        <p:nvSpPr>
          <p:cNvPr id="5" name="TextBox 4">
            <a:extLst>
              <a:ext uri="{FF2B5EF4-FFF2-40B4-BE49-F238E27FC236}">
                <a16:creationId xmlns:a16="http://schemas.microsoft.com/office/drawing/2014/main" id="{9355FAE1-EC88-A23B-0080-D212C6FD32A8}"/>
              </a:ext>
            </a:extLst>
          </p:cNvPr>
          <p:cNvSpPr txBox="1"/>
          <p:nvPr/>
        </p:nvSpPr>
        <p:spPr>
          <a:xfrm>
            <a:off x="4128975" y="1484178"/>
            <a:ext cx="3934046" cy="400110"/>
          </a:xfrm>
          <a:prstGeom prst="rect">
            <a:avLst/>
          </a:prstGeom>
          <a:noFill/>
        </p:spPr>
        <p:txBody>
          <a:bodyPr wrap="square" rtlCol="0">
            <a:spAutoFit/>
          </a:bodyPr>
          <a:lstStyle/>
          <a:p>
            <a:pPr algn="ctr"/>
            <a:r>
              <a:rPr lang="en-US" sz="2000" spc="600" dirty="0">
                <a:solidFill>
                  <a:srgbClr val="003163"/>
                </a:solidFill>
              </a:rPr>
              <a:t>PRESENTS</a:t>
            </a:r>
          </a:p>
        </p:txBody>
      </p:sp>
      <p:pic>
        <p:nvPicPr>
          <p:cNvPr id="8" name="Picture 7">
            <a:extLst>
              <a:ext uri="{FF2B5EF4-FFF2-40B4-BE49-F238E27FC236}">
                <a16:creationId xmlns:a16="http://schemas.microsoft.com/office/drawing/2014/main" id="{3F4F80B6-6E9B-7526-29D1-5E71F80959DF}"/>
              </a:ext>
            </a:extLst>
          </p:cNvPr>
          <p:cNvPicPr>
            <a:picLocks noChangeAspect="1"/>
          </p:cNvPicPr>
          <p:nvPr/>
        </p:nvPicPr>
        <p:blipFill>
          <a:blip r:embed="rId4"/>
          <a:stretch>
            <a:fillRect/>
          </a:stretch>
        </p:blipFill>
        <p:spPr>
          <a:xfrm>
            <a:off x="4095722" y="403989"/>
            <a:ext cx="4000555" cy="922350"/>
          </a:xfrm>
          <a:prstGeom prst="rect">
            <a:avLst/>
          </a:prstGeom>
        </p:spPr>
      </p:pic>
      <p:sp>
        <p:nvSpPr>
          <p:cNvPr id="9" name="TextBox 8">
            <a:extLst>
              <a:ext uri="{FF2B5EF4-FFF2-40B4-BE49-F238E27FC236}">
                <a16:creationId xmlns:a16="http://schemas.microsoft.com/office/drawing/2014/main" id="{6C3DCBAB-7C89-53B0-A3FD-8F02F7C784C7}"/>
              </a:ext>
            </a:extLst>
          </p:cNvPr>
          <p:cNvSpPr txBox="1"/>
          <p:nvPr/>
        </p:nvSpPr>
        <p:spPr>
          <a:xfrm>
            <a:off x="3352798" y="5146939"/>
            <a:ext cx="5486400" cy="707886"/>
          </a:xfrm>
          <a:prstGeom prst="rect">
            <a:avLst/>
          </a:prstGeom>
          <a:noFill/>
        </p:spPr>
        <p:txBody>
          <a:bodyPr wrap="square" rtlCol="0">
            <a:spAutoFit/>
          </a:bodyPr>
          <a:lstStyle/>
          <a:p>
            <a:pPr algn="ctr"/>
            <a:r>
              <a:rPr lang="en-US" sz="2000" spc="300" dirty="0">
                <a:solidFill>
                  <a:srgbClr val="003163"/>
                </a:solidFill>
              </a:rPr>
              <a:t>AN EVENT ON SELF-DEFENSE,</a:t>
            </a:r>
          </a:p>
          <a:p>
            <a:pPr algn="ctr"/>
            <a:r>
              <a:rPr lang="en-US" sz="2000" spc="300" dirty="0">
                <a:solidFill>
                  <a:srgbClr val="003163"/>
                </a:solidFill>
              </a:rPr>
              <a:t>SAFETY &amp; MESSAGES OF HOPE</a:t>
            </a:r>
          </a:p>
        </p:txBody>
      </p:sp>
    </p:spTree>
    <p:extLst>
      <p:ext uri="{BB962C8B-B14F-4D97-AF65-F5344CB8AC3E}">
        <p14:creationId xmlns:p14="http://schemas.microsoft.com/office/powerpoint/2010/main" val="158176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38943B7-09B9-2151-E09B-677A5A801BE3}"/>
              </a:ext>
            </a:extLst>
          </p:cNvPr>
          <p:cNvPicPr>
            <a:picLocks noChangeAspect="1"/>
          </p:cNvPicPr>
          <p:nvPr/>
        </p:nvPicPr>
        <p:blipFill>
          <a:blip r:embed="rId2"/>
          <a:srcRect/>
          <a:stretch/>
        </p:blipFill>
        <p:spPr>
          <a:xfrm>
            <a:off x="225552" y="621804"/>
            <a:ext cx="5714972" cy="5714972"/>
          </a:xfrm>
          <a:prstGeom prst="rect">
            <a:avLst/>
          </a:prstGeom>
        </p:spPr>
      </p:pic>
      <p:pic>
        <p:nvPicPr>
          <p:cNvPr id="6" name="Picture 5">
            <a:extLst>
              <a:ext uri="{FF2B5EF4-FFF2-40B4-BE49-F238E27FC236}">
                <a16:creationId xmlns:a16="http://schemas.microsoft.com/office/drawing/2014/main" id="{96DF9A3E-2A6B-137C-0F12-FCD8DFE2DEB0}"/>
              </a:ext>
            </a:extLst>
          </p:cNvPr>
          <p:cNvPicPr>
            <a:picLocks noChangeAspect="1"/>
          </p:cNvPicPr>
          <p:nvPr/>
        </p:nvPicPr>
        <p:blipFill>
          <a:blip r:embed="rId3"/>
          <a:stretch>
            <a:fillRect/>
          </a:stretch>
        </p:blipFill>
        <p:spPr>
          <a:xfrm>
            <a:off x="0" y="0"/>
            <a:ext cx="12188761" cy="6858000"/>
          </a:xfrm>
          <a:prstGeom prst="rect">
            <a:avLst/>
          </a:prstGeom>
        </p:spPr>
      </p:pic>
      <p:sp>
        <p:nvSpPr>
          <p:cNvPr id="4" name="TextBox 3">
            <a:extLst>
              <a:ext uri="{FF2B5EF4-FFF2-40B4-BE49-F238E27FC236}">
                <a16:creationId xmlns:a16="http://schemas.microsoft.com/office/drawing/2014/main" id="{B0097C0E-C373-5B94-BAE9-6780946AA8A0}"/>
              </a:ext>
            </a:extLst>
          </p:cNvPr>
          <p:cNvSpPr txBox="1"/>
          <p:nvPr/>
        </p:nvSpPr>
        <p:spPr>
          <a:xfrm>
            <a:off x="5688419" y="1457199"/>
            <a:ext cx="6500342" cy="923330"/>
          </a:xfrm>
          <a:prstGeom prst="rect">
            <a:avLst/>
          </a:prstGeom>
          <a:noFill/>
        </p:spPr>
        <p:txBody>
          <a:bodyPr wrap="square" rtlCol="0">
            <a:spAutoFit/>
          </a:bodyPr>
          <a:lstStyle/>
          <a:p>
            <a:r>
              <a:rPr lang="en-US" sz="5400" b="1" dirty="0">
                <a:solidFill>
                  <a:srgbClr val="003163"/>
                </a:solidFill>
                <a:latin typeface="EightiesComeback" pitchFamily="2" charset="77"/>
              </a:rPr>
              <a:t>Robyn Swanson</a:t>
            </a:r>
          </a:p>
        </p:txBody>
      </p:sp>
      <p:sp>
        <p:nvSpPr>
          <p:cNvPr id="5" name="TextBox 4">
            <a:extLst>
              <a:ext uri="{FF2B5EF4-FFF2-40B4-BE49-F238E27FC236}">
                <a16:creationId xmlns:a16="http://schemas.microsoft.com/office/drawing/2014/main" id="{6F892B8E-2139-96A3-B659-2A66930BD8A0}"/>
              </a:ext>
            </a:extLst>
          </p:cNvPr>
          <p:cNvSpPr txBox="1"/>
          <p:nvPr/>
        </p:nvSpPr>
        <p:spPr>
          <a:xfrm>
            <a:off x="5688419" y="2389660"/>
            <a:ext cx="5978862" cy="430887"/>
          </a:xfrm>
          <a:prstGeom prst="rect">
            <a:avLst/>
          </a:prstGeom>
          <a:noFill/>
        </p:spPr>
        <p:txBody>
          <a:bodyPr wrap="square" rtlCol="0">
            <a:spAutoFit/>
          </a:bodyPr>
          <a:lstStyle/>
          <a:p>
            <a:r>
              <a:rPr lang="en-US" sz="2200" b="1" dirty="0">
                <a:solidFill>
                  <a:srgbClr val="003163"/>
                </a:solidFill>
              </a:rPr>
              <a:t>President/CEO of Ellafi Federal Credit Union</a:t>
            </a:r>
          </a:p>
        </p:txBody>
      </p:sp>
      <p:cxnSp>
        <p:nvCxnSpPr>
          <p:cNvPr id="8" name="Straight Connector 7">
            <a:extLst>
              <a:ext uri="{FF2B5EF4-FFF2-40B4-BE49-F238E27FC236}">
                <a16:creationId xmlns:a16="http://schemas.microsoft.com/office/drawing/2014/main" id="{01EF31EE-BF52-CE31-9A18-80F9C1566E49}"/>
              </a:ext>
            </a:extLst>
          </p:cNvPr>
          <p:cNvCxnSpPr>
            <a:cxnSpLocks/>
          </p:cNvCxnSpPr>
          <p:nvPr/>
        </p:nvCxnSpPr>
        <p:spPr>
          <a:xfrm>
            <a:off x="5805375" y="2903227"/>
            <a:ext cx="1737360" cy="0"/>
          </a:xfrm>
          <a:prstGeom prst="line">
            <a:avLst/>
          </a:prstGeom>
          <a:ln w="31750">
            <a:solidFill>
              <a:srgbClr val="EE1F4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76EFA72C-6814-2859-67D9-C1F51D2AA5C7}"/>
              </a:ext>
            </a:extLst>
          </p:cNvPr>
          <p:cNvSpPr txBox="1"/>
          <p:nvPr/>
        </p:nvSpPr>
        <p:spPr>
          <a:xfrm>
            <a:off x="5688419" y="3209080"/>
            <a:ext cx="5828391" cy="2246769"/>
          </a:xfrm>
          <a:prstGeom prst="rect">
            <a:avLst/>
          </a:prstGeom>
          <a:noFill/>
        </p:spPr>
        <p:txBody>
          <a:bodyPr wrap="square" rtlCol="0">
            <a:spAutoFit/>
          </a:bodyPr>
          <a:lstStyle/>
          <a:p>
            <a:r>
              <a:rPr lang="en-US" sz="2000" dirty="0">
                <a:solidFill>
                  <a:srgbClr val="003163"/>
                </a:solidFill>
              </a:rPr>
              <a:t>Robyn leads Ellafi Federal Credit Union with a commitment to financial empowerment, community engagement, and helping women+ and their allies achieve financial independence. She is passionate about creating opportunities for individuals and families to build stronger financial futures.</a:t>
            </a:r>
          </a:p>
        </p:txBody>
      </p:sp>
    </p:spTree>
    <p:extLst>
      <p:ext uri="{BB962C8B-B14F-4D97-AF65-F5344CB8AC3E}">
        <p14:creationId xmlns:p14="http://schemas.microsoft.com/office/powerpoint/2010/main" val="3307008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E5392CA0-FFAD-2CA4-7701-6D5F8A3D80A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A446DF9-E5D3-1091-4086-414C0D00DA38}"/>
              </a:ext>
            </a:extLst>
          </p:cNvPr>
          <p:cNvPicPr>
            <a:picLocks noChangeAspect="1"/>
          </p:cNvPicPr>
          <p:nvPr/>
        </p:nvPicPr>
        <p:blipFill>
          <a:blip r:embed="rId2"/>
          <a:stretch>
            <a:fillRect/>
          </a:stretch>
        </p:blipFill>
        <p:spPr>
          <a:xfrm>
            <a:off x="225552" y="621804"/>
            <a:ext cx="5714972" cy="5714972"/>
          </a:xfrm>
          <a:prstGeom prst="rect">
            <a:avLst/>
          </a:prstGeom>
        </p:spPr>
      </p:pic>
      <p:pic>
        <p:nvPicPr>
          <p:cNvPr id="6" name="Picture 5">
            <a:extLst>
              <a:ext uri="{FF2B5EF4-FFF2-40B4-BE49-F238E27FC236}">
                <a16:creationId xmlns:a16="http://schemas.microsoft.com/office/drawing/2014/main" id="{B8B9FE95-B7C5-C850-298A-0579873FB5D8}"/>
              </a:ext>
            </a:extLst>
          </p:cNvPr>
          <p:cNvPicPr>
            <a:picLocks noChangeAspect="1"/>
          </p:cNvPicPr>
          <p:nvPr/>
        </p:nvPicPr>
        <p:blipFill>
          <a:blip r:embed="rId3"/>
          <a:stretch>
            <a:fillRect/>
          </a:stretch>
        </p:blipFill>
        <p:spPr>
          <a:xfrm>
            <a:off x="0" y="0"/>
            <a:ext cx="12188761" cy="6858000"/>
          </a:xfrm>
          <a:prstGeom prst="rect">
            <a:avLst/>
          </a:prstGeom>
        </p:spPr>
      </p:pic>
      <p:sp>
        <p:nvSpPr>
          <p:cNvPr id="4" name="TextBox 3">
            <a:extLst>
              <a:ext uri="{FF2B5EF4-FFF2-40B4-BE49-F238E27FC236}">
                <a16:creationId xmlns:a16="http://schemas.microsoft.com/office/drawing/2014/main" id="{D01CD124-D7E4-1EC5-CF7D-9968412A0CF8}"/>
              </a:ext>
            </a:extLst>
          </p:cNvPr>
          <p:cNvSpPr txBox="1"/>
          <p:nvPr/>
        </p:nvSpPr>
        <p:spPr>
          <a:xfrm>
            <a:off x="5688419" y="1457199"/>
            <a:ext cx="6500342" cy="923330"/>
          </a:xfrm>
          <a:prstGeom prst="rect">
            <a:avLst/>
          </a:prstGeom>
          <a:noFill/>
        </p:spPr>
        <p:txBody>
          <a:bodyPr wrap="square" rtlCol="0">
            <a:spAutoFit/>
          </a:bodyPr>
          <a:lstStyle/>
          <a:p>
            <a:r>
              <a:rPr lang="en-US" sz="5400" b="1" dirty="0">
                <a:solidFill>
                  <a:srgbClr val="003163"/>
                </a:solidFill>
                <a:latin typeface="EightiesComeback" pitchFamily="2" charset="77"/>
              </a:rPr>
              <a:t>Mimi Gonzalez</a:t>
            </a:r>
          </a:p>
        </p:txBody>
      </p:sp>
      <p:sp>
        <p:nvSpPr>
          <p:cNvPr id="5" name="TextBox 4">
            <a:extLst>
              <a:ext uri="{FF2B5EF4-FFF2-40B4-BE49-F238E27FC236}">
                <a16:creationId xmlns:a16="http://schemas.microsoft.com/office/drawing/2014/main" id="{B4F4FD8B-5A71-D013-0D2E-EB624FB65B6E}"/>
              </a:ext>
            </a:extLst>
          </p:cNvPr>
          <p:cNvSpPr txBox="1"/>
          <p:nvPr/>
        </p:nvSpPr>
        <p:spPr>
          <a:xfrm>
            <a:off x="5688419" y="2343360"/>
            <a:ext cx="4726802" cy="430887"/>
          </a:xfrm>
          <a:prstGeom prst="rect">
            <a:avLst/>
          </a:prstGeom>
          <a:noFill/>
        </p:spPr>
        <p:txBody>
          <a:bodyPr wrap="square" rtlCol="0">
            <a:spAutoFit/>
          </a:bodyPr>
          <a:lstStyle/>
          <a:p>
            <a:r>
              <a:rPr lang="en-US" sz="2200" b="1" dirty="0">
                <a:solidFill>
                  <a:srgbClr val="003163"/>
                </a:solidFill>
              </a:rPr>
              <a:t>Founder, Creator House</a:t>
            </a:r>
          </a:p>
        </p:txBody>
      </p:sp>
      <p:cxnSp>
        <p:nvCxnSpPr>
          <p:cNvPr id="8" name="Straight Connector 7">
            <a:extLst>
              <a:ext uri="{FF2B5EF4-FFF2-40B4-BE49-F238E27FC236}">
                <a16:creationId xmlns:a16="http://schemas.microsoft.com/office/drawing/2014/main" id="{81BC85C2-D366-61FA-7A56-4B20714E4604}"/>
              </a:ext>
            </a:extLst>
          </p:cNvPr>
          <p:cNvCxnSpPr>
            <a:cxnSpLocks/>
          </p:cNvCxnSpPr>
          <p:nvPr/>
        </p:nvCxnSpPr>
        <p:spPr>
          <a:xfrm>
            <a:off x="5805375" y="2903227"/>
            <a:ext cx="1737360" cy="0"/>
          </a:xfrm>
          <a:prstGeom prst="line">
            <a:avLst/>
          </a:prstGeom>
          <a:ln w="31750">
            <a:solidFill>
              <a:srgbClr val="EE1F4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D6E946F-0AAB-55F8-9DE4-3A4A75B74A4D}"/>
              </a:ext>
            </a:extLst>
          </p:cNvPr>
          <p:cNvSpPr txBox="1"/>
          <p:nvPr/>
        </p:nvSpPr>
        <p:spPr>
          <a:xfrm>
            <a:off x="5688419" y="3209080"/>
            <a:ext cx="5828391" cy="2554545"/>
          </a:xfrm>
          <a:prstGeom prst="rect">
            <a:avLst/>
          </a:prstGeom>
          <a:noFill/>
        </p:spPr>
        <p:txBody>
          <a:bodyPr wrap="square" rtlCol="0">
            <a:spAutoFit/>
          </a:bodyPr>
          <a:lstStyle/>
          <a:p>
            <a:r>
              <a:rPr lang="en-US" sz="2000" dirty="0">
                <a:solidFill>
                  <a:srgbClr val="003163"/>
                </a:solidFill>
              </a:rPr>
              <a:t>Mimi is an entrepreneur, creator, and mental wellness advocate. An Obama Foundation Community Leadership Corps Fellow and former Fortune 500 executive at age 24, she brings a unique perspective on resilience, leadership, and personal growth. Through her work, Mimi inspires meaningful conversations about mental wellness, hope, and empowerment.</a:t>
            </a:r>
          </a:p>
        </p:txBody>
      </p:sp>
    </p:spTree>
    <p:extLst>
      <p:ext uri="{BB962C8B-B14F-4D97-AF65-F5344CB8AC3E}">
        <p14:creationId xmlns:p14="http://schemas.microsoft.com/office/powerpoint/2010/main" val="2818399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0413FEF3-EEAA-BF0D-9AAE-443A9827D53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7A9D6AA-D9DE-78D2-273B-181E0DA4E467}"/>
              </a:ext>
            </a:extLst>
          </p:cNvPr>
          <p:cNvPicPr>
            <a:picLocks noChangeAspect="1"/>
          </p:cNvPicPr>
          <p:nvPr/>
        </p:nvPicPr>
        <p:blipFill>
          <a:blip r:embed="rId2"/>
          <a:srcRect/>
          <a:stretch/>
        </p:blipFill>
        <p:spPr>
          <a:xfrm>
            <a:off x="225552" y="621804"/>
            <a:ext cx="5714972" cy="5714972"/>
          </a:xfrm>
          <a:prstGeom prst="rect">
            <a:avLst/>
          </a:prstGeom>
        </p:spPr>
      </p:pic>
      <p:pic>
        <p:nvPicPr>
          <p:cNvPr id="6" name="Picture 5">
            <a:extLst>
              <a:ext uri="{FF2B5EF4-FFF2-40B4-BE49-F238E27FC236}">
                <a16:creationId xmlns:a16="http://schemas.microsoft.com/office/drawing/2014/main" id="{4751C900-DCAE-4F79-77F3-0DE4A081837B}"/>
              </a:ext>
            </a:extLst>
          </p:cNvPr>
          <p:cNvPicPr>
            <a:picLocks noChangeAspect="1"/>
          </p:cNvPicPr>
          <p:nvPr/>
        </p:nvPicPr>
        <p:blipFill>
          <a:blip r:embed="rId3"/>
          <a:stretch>
            <a:fillRect/>
          </a:stretch>
        </p:blipFill>
        <p:spPr>
          <a:xfrm>
            <a:off x="0" y="0"/>
            <a:ext cx="12188761" cy="6858000"/>
          </a:xfrm>
          <a:prstGeom prst="rect">
            <a:avLst/>
          </a:prstGeom>
        </p:spPr>
      </p:pic>
      <p:sp>
        <p:nvSpPr>
          <p:cNvPr id="4" name="TextBox 3">
            <a:extLst>
              <a:ext uri="{FF2B5EF4-FFF2-40B4-BE49-F238E27FC236}">
                <a16:creationId xmlns:a16="http://schemas.microsoft.com/office/drawing/2014/main" id="{71455177-CAA1-A3BD-4E7D-2DC9D1962F70}"/>
              </a:ext>
            </a:extLst>
          </p:cNvPr>
          <p:cNvSpPr txBox="1"/>
          <p:nvPr/>
        </p:nvSpPr>
        <p:spPr>
          <a:xfrm>
            <a:off x="5688419" y="1457199"/>
            <a:ext cx="6500342" cy="923330"/>
          </a:xfrm>
          <a:prstGeom prst="rect">
            <a:avLst/>
          </a:prstGeom>
          <a:noFill/>
        </p:spPr>
        <p:txBody>
          <a:bodyPr wrap="square" rtlCol="0">
            <a:spAutoFit/>
          </a:bodyPr>
          <a:lstStyle/>
          <a:p>
            <a:r>
              <a:rPr lang="en-US" sz="5400" b="1" dirty="0">
                <a:solidFill>
                  <a:srgbClr val="003163"/>
                </a:solidFill>
                <a:latin typeface="EightiesComeback" pitchFamily="2" charset="77"/>
              </a:rPr>
              <a:t>Kasey Harding</a:t>
            </a:r>
          </a:p>
        </p:txBody>
      </p:sp>
      <p:sp>
        <p:nvSpPr>
          <p:cNvPr id="5" name="TextBox 4">
            <a:extLst>
              <a:ext uri="{FF2B5EF4-FFF2-40B4-BE49-F238E27FC236}">
                <a16:creationId xmlns:a16="http://schemas.microsoft.com/office/drawing/2014/main" id="{B99F5E1E-B9E9-7543-DAC5-2AE4E4F6B953}"/>
              </a:ext>
            </a:extLst>
          </p:cNvPr>
          <p:cNvSpPr txBox="1"/>
          <p:nvPr/>
        </p:nvSpPr>
        <p:spPr>
          <a:xfrm>
            <a:off x="5688418" y="2343360"/>
            <a:ext cx="5967287" cy="769441"/>
          </a:xfrm>
          <a:prstGeom prst="rect">
            <a:avLst/>
          </a:prstGeom>
          <a:noFill/>
        </p:spPr>
        <p:txBody>
          <a:bodyPr wrap="square" rtlCol="0">
            <a:spAutoFit/>
          </a:bodyPr>
          <a:lstStyle/>
          <a:p>
            <a:r>
              <a:rPr lang="en-US" sz="2200" b="1" dirty="0">
                <a:solidFill>
                  <a:srgbClr val="003163"/>
                </a:solidFill>
              </a:rPr>
              <a:t>Director, Center for Key Populations &amp; New Horizons Domestic Violence Services</a:t>
            </a:r>
          </a:p>
        </p:txBody>
      </p:sp>
      <p:cxnSp>
        <p:nvCxnSpPr>
          <p:cNvPr id="8" name="Straight Connector 7">
            <a:extLst>
              <a:ext uri="{FF2B5EF4-FFF2-40B4-BE49-F238E27FC236}">
                <a16:creationId xmlns:a16="http://schemas.microsoft.com/office/drawing/2014/main" id="{E16B6920-D22D-9958-815F-27F366960BB8}"/>
              </a:ext>
            </a:extLst>
          </p:cNvPr>
          <p:cNvCxnSpPr>
            <a:cxnSpLocks/>
          </p:cNvCxnSpPr>
          <p:nvPr/>
        </p:nvCxnSpPr>
        <p:spPr>
          <a:xfrm>
            <a:off x="5805375" y="3215737"/>
            <a:ext cx="1737360" cy="0"/>
          </a:xfrm>
          <a:prstGeom prst="line">
            <a:avLst/>
          </a:prstGeom>
          <a:ln w="31750">
            <a:solidFill>
              <a:srgbClr val="EE1F4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120E08D-76CF-C650-DE3D-71E6B25C336B}"/>
              </a:ext>
            </a:extLst>
          </p:cNvPr>
          <p:cNvSpPr txBox="1"/>
          <p:nvPr/>
        </p:nvSpPr>
        <p:spPr>
          <a:xfrm>
            <a:off x="5688418" y="3479290"/>
            <a:ext cx="5828391" cy="1938992"/>
          </a:xfrm>
          <a:prstGeom prst="rect">
            <a:avLst/>
          </a:prstGeom>
          <a:noFill/>
        </p:spPr>
        <p:txBody>
          <a:bodyPr wrap="square" rtlCol="0">
            <a:spAutoFit/>
          </a:bodyPr>
          <a:lstStyle/>
          <a:p>
            <a:r>
              <a:rPr lang="en-US" sz="2000" dirty="0">
                <a:solidFill>
                  <a:srgbClr val="003163"/>
                </a:solidFill>
              </a:rPr>
              <a:t>Kasey is a public health leader dedicated to supporting vulnerable populations and survivors of domestic violence. Through her work, she advocates for prevention, education, accessible resources, and community partnerships that help individuals and families find safety and support.</a:t>
            </a:r>
          </a:p>
        </p:txBody>
      </p:sp>
    </p:spTree>
    <p:extLst>
      <p:ext uri="{BB962C8B-B14F-4D97-AF65-F5344CB8AC3E}">
        <p14:creationId xmlns:p14="http://schemas.microsoft.com/office/powerpoint/2010/main" val="2186643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143000" y="2514600"/>
            <a:ext cx="6843395" cy="3206647"/>
          </a:xfrm>
          <a:prstGeom prst="rect">
            <a:avLst/>
          </a:prstGeom>
        </p:spPr>
        <p:txBody>
          <a:bodyPr vert="horz" wrap="square" lIns="0" tIns="13335" rIns="0" bIns="0" rtlCol="0" anchor="t">
            <a:spAutoFit/>
          </a:bodyPr>
          <a:lstStyle/>
          <a:p>
            <a:pPr algn="ctr">
              <a:lnSpc>
                <a:spcPts val="3779"/>
              </a:lnSpc>
              <a:spcBef>
                <a:spcPts val="105"/>
              </a:spcBef>
            </a:pPr>
            <a:r>
              <a:rPr lang="en-US" spc="-20" dirty="0"/>
              <a:t>Understanding the Dynamics of VIOLENCE</a:t>
            </a:r>
            <a:br>
              <a:rPr lang="en-US" spc="-20" dirty="0"/>
            </a:br>
            <a:br>
              <a:rPr lang="en-US" spc="-20" dirty="0"/>
            </a:br>
            <a:r>
              <a:rPr lang="en-US" sz="2400" i="1" spc="-20" dirty="0"/>
              <a:t>Domestic Violence</a:t>
            </a:r>
            <a:br>
              <a:rPr lang="en-US" sz="2400" i="1" spc="-20" dirty="0"/>
            </a:br>
            <a:r>
              <a:rPr lang="en-US" sz="2400" i="1" spc="-20" dirty="0"/>
              <a:t>Intimate Partner Violence</a:t>
            </a:r>
            <a:br>
              <a:rPr lang="en-US" sz="2400" i="1" spc="-20" dirty="0"/>
            </a:br>
            <a:r>
              <a:rPr lang="en-US" sz="2400" i="1" spc="-20" dirty="0"/>
              <a:t>Family Violence</a:t>
            </a:r>
            <a:endParaRPr sz="2400" i="1" spc="-20" dirty="0"/>
          </a:p>
          <a:p>
            <a:pPr algn="ctr">
              <a:lnSpc>
                <a:spcPts val="2100"/>
              </a:lnSpc>
            </a:pPr>
            <a:endParaRPr sz="1800" spc="-20" dirty="0">
              <a:solidFill>
                <a:srgbClr val="000000"/>
              </a:solidFill>
            </a:endParaRPr>
          </a:p>
        </p:txBody>
      </p:sp>
      <p:sp>
        <p:nvSpPr>
          <p:cNvPr id="3" name="object 3"/>
          <p:cNvSpPr txBox="1">
            <a:spLocks noGrp="1"/>
          </p:cNvSpPr>
          <p:nvPr>
            <p:ph type="sldNum" sz="quarter" idx="7"/>
          </p:nvPr>
        </p:nvSpPr>
        <p:spPr>
          <a:prstGeom prst="rect">
            <a:avLst/>
          </a:prstGeom>
        </p:spPr>
        <p:txBody>
          <a:bodyPr vert="horz" wrap="square" lIns="0" tIns="27940" rIns="0" bIns="0" rtlCol="0">
            <a:spAutoFit/>
          </a:bodyPr>
          <a:lstStyle/>
          <a:p>
            <a:pPr marL="114300" marR="0" lvl="0" indent="0" defTabSz="914400" eaLnBrk="1" fontAlgn="auto" latinLnBrk="0" hangingPunct="1">
              <a:lnSpc>
                <a:spcPct val="100000"/>
              </a:lnSpc>
              <a:spcBef>
                <a:spcPts val="220"/>
              </a:spcBef>
              <a:spcAft>
                <a:spcPts val="0"/>
              </a:spcAft>
              <a:buClrTx/>
              <a:buSzTx/>
              <a:buFontTx/>
              <a:buNone/>
              <a:tabLst/>
              <a:defRPr/>
            </a:pPr>
            <a:fld id="{81D60167-4931-47E6-BA6A-407CBD079E47}" type="slidenum">
              <a:rPr kumimoji="0" sz="1200" b="0" i="0" u="none" strike="noStrike" kern="0" cap="none" spc="-50" normalizeH="0" baseline="0" noProof="0" dirty="0">
                <a:ln>
                  <a:noFill/>
                </a:ln>
                <a:solidFill>
                  <a:prstClr val="white"/>
                </a:solidFill>
                <a:effectLst/>
                <a:uLnTx/>
                <a:uFillTx/>
                <a:latin typeface="Arial Black"/>
                <a:cs typeface="Arial Black"/>
              </a:rPr>
              <a:pPr marL="114300" marR="0" lvl="0" indent="0" defTabSz="914400" eaLnBrk="1" fontAlgn="auto" latinLnBrk="0" hangingPunct="1">
                <a:lnSpc>
                  <a:spcPct val="100000"/>
                </a:lnSpc>
                <a:spcBef>
                  <a:spcPts val="220"/>
                </a:spcBef>
                <a:spcAft>
                  <a:spcPts val="0"/>
                </a:spcAft>
                <a:buClrTx/>
                <a:buSzTx/>
                <a:buFontTx/>
                <a:buNone/>
                <a:tabLst/>
                <a:defRPr/>
              </a:pPr>
              <a:t>5</a:t>
            </a:fld>
            <a:endParaRPr kumimoji="0" sz="1200" b="0" i="0" u="none" strike="noStrike" kern="0" cap="none" spc="-50" normalizeH="0" baseline="0" noProof="0" dirty="0">
              <a:ln>
                <a:noFill/>
              </a:ln>
              <a:solidFill>
                <a:prstClr val="white"/>
              </a:solidFill>
              <a:effectLst/>
              <a:uLnTx/>
              <a:uFillTx/>
              <a:latin typeface="Arial Black"/>
              <a:cs typeface="Arial Black"/>
            </a:endParaRPr>
          </a:p>
        </p:txBody>
      </p:sp>
      <p:sp>
        <p:nvSpPr>
          <p:cNvPr id="4" name="Rectangle 3">
            <a:extLst>
              <a:ext uri="{FF2B5EF4-FFF2-40B4-BE49-F238E27FC236}">
                <a16:creationId xmlns:a16="http://schemas.microsoft.com/office/drawing/2014/main" id="{EDA559C1-C33F-4AE2-DC57-5A494BAB5FE7}"/>
              </a:ext>
            </a:extLst>
          </p:cNvPr>
          <p:cNvSpPr/>
          <p:nvPr/>
        </p:nvSpPr>
        <p:spPr>
          <a:xfrm>
            <a:off x="838200" y="381000"/>
            <a:ext cx="7648248"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solidFill>
                  <a:srgbClr val="8064A2"/>
                </a:solidFill>
                <a:effectLst/>
                <a:uLnTx/>
                <a:uFillTx/>
              </a:rPr>
              <a:t>BREAK THE SILENCE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solidFill>
                  <a:srgbClr val="8064A2"/>
                </a:solidFill>
                <a:effectLst/>
                <a:uLnTx/>
                <a:uFillTx/>
              </a:rPr>
              <a:t>END THE VIOLENCE</a:t>
            </a:r>
          </a:p>
        </p:txBody>
      </p:sp>
      <p:pic>
        <p:nvPicPr>
          <p:cNvPr id="1028" name="Picture 4" descr="October 26th is Domestic Violence Awareness Day">
            <a:extLst>
              <a:ext uri="{FF2B5EF4-FFF2-40B4-BE49-F238E27FC236}">
                <a16:creationId xmlns:a16="http://schemas.microsoft.com/office/drawing/2014/main" id="{3D542100-4C43-F890-90D8-6ED4223C14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800" y="2514600"/>
            <a:ext cx="2647950" cy="2628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w of books on a white background&#10;&#10;AI-generated content may be incorrect.">
            <a:extLst>
              <a:ext uri="{FF2B5EF4-FFF2-40B4-BE49-F238E27FC236}">
                <a16:creationId xmlns:a16="http://schemas.microsoft.com/office/drawing/2014/main" id="{0E4301D5-D538-74D7-EE22-1FA9A6FBCA3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39554" y="4191000"/>
            <a:ext cx="2438400" cy="1624584"/>
          </a:xfrm>
          <a:prstGeom prst="rect">
            <a:avLst/>
          </a:prstGeom>
        </p:spPr>
      </p:pic>
      <p:sp>
        <p:nvSpPr>
          <p:cNvPr id="6" name="TextBox 5">
            <a:extLst>
              <a:ext uri="{FF2B5EF4-FFF2-40B4-BE49-F238E27FC236}">
                <a16:creationId xmlns:a16="http://schemas.microsoft.com/office/drawing/2014/main" id="{620C4877-7AF6-6B6C-EFF6-2B3AE5C3654C}"/>
              </a:ext>
            </a:extLst>
          </p:cNvPr>
          <p:cNvSpPr txBox="1"/>
          <p:nvPr/>
        </p:nvSpPr>
        <p:spPr>
          <a:xfrm>
            <a:off x="6576998" y="1504080"/>
            <a:ext cx="3407001"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What’s Love Got To Do With It?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The Burning Bed</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Sleeping with the Enemy</a:t>
            </a:r>
          </a:p>
        </p:txBody>
      </p:sp>
      <p:sp>
        <p:nvSpPr>
          <p:cNvPr id="7" name="TextBox 6">
            <a:extLst>
              <a:ext uri="{FF2B5EF4-FFF2-40B4-BE49-F238E27FC236}">
                <a16:creationId xmlns:a16="http://schemas.microsoft.com/office/drawing/2014/main" id="{DF573476-9830-38F5-1253-118DF06E63D0}"/>
              </a:ext>
            </a:extLst>
          </p:cNvPr>
          <p:cNvSpPr txBox="1"/>
          <p:nvPr/>
        </p:nvSpPr>
        <p:spPr>
          <a:xfrm>
            <a:off x="3352800" y="4114800"/>
            <a:ext cx="6130204" cy="1600438"/>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sng" strike="noStrike" kern="0" cap="none" spc="0" normalizeH="0" baseline="0" noProof="0" dirty="0">
                <a:ln>
                  <a:noFill/>
                </a:ln>
                <a:solidFill>
                  <a:sysClr val="windowText" lastClr="000000"/>
                </a:solidFill>
                <a:effectLst/>
                <a:uLnTx/>
                <a:uFillTx/>
              </a:rPr>
              <a:t>No Visible Bruises: What We Don’t Know About DV Could Kill Us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Text" lastClr="000000"/>
                </a:solidFill>
                <a:effectLst/>
                <a:uLnTx/>
                <a:uFillTx/>
              </a:rPr>
              <a:t>Rachel Louise Snyder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sng" strike="noStrike" kern="0" cap="none" spc="0" normalizeH="0" baseline="0" noProof="0" dirty="0">
                <a:ln>
                  <a:noFill/>
                </a:ln>
                <a:solidFill>
                  <a:sysClr val="windowText" lastClr="000000"/>
                </a:solidFill>
                <a:effectLst/>
                <a:uLnTx/>
                <a:uFillTx/>
              </a:rPr>
              <a:t>Assume Nothing; A Memoir of Intimate Violence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Text" lastClr="000000"/>
                </a:solidFill>
                <a:effectLst/>
                <a:uLnTx/>
                <a:uFillTx/>
              </a:rPr>
              <a:t>Tonya Salvaratnam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sng" strike="noStrike" kern="0" cap="none" spc="0" normalizeH="0" baseline="0" noProof="0" dirty="0">
                <a:ln>
                  <a:noFill/>
                </a:ln>
                <a:solidFill>
                  <a:sysClr val="windowText" lastClr="000000"/>
                </a:solidFill>
                <a:effectLst/>
                <a:uLnTx/>
                <a:uFillTx/>
              </a:rPr>
              <a:t>Black and Blue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ysClr val="windowText" lastClr="000000"/>
                </a:solidFill>
                <a:effectLst/>
                <a:uLnTx/>
                <a:uFillTx/>
              </a:rPr>
              <a:t>Anna Quinlen    </a:t>
            </a:r>
          </a:p>
        </p:txBody>
      </p:sp>
      <p:pic>
        <p:nvPicPr>
          <p:cNvPr id="9" name="Picture 8" descr="A yellow and black movie camera&#10;&#10;AI-generated content may be incorrect.">
            <a:extLst>
              <a:ext uri="{FF2B5EF4-FFF2-40B4-BE49-F238E27FC236}">
                <a16:creationId xmlns:a16="http://schemas.microsoft.com/office/drawing/2014/main" id="{1A9A37F4-AA7A-8EB9-37F4-C0AC592B193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103497" y="1152282"/>
            <a:ext cx="1371599" cy="1476851"/>
          </a:xfrm>
          <a:prstGeom prst="rect">
            <a:avLst/>
          </a:prstGeom>
        </p:spPr>
      </p:pic>
      <p:sp>
        <p:nvSpPr>
          <p:cNvPr id="10" name="Rectangle 9">
            <a:extLst>
              <a:ext uri="{FF2B5EF4-FFF2-40B4-BE49-F238E27FC236}">
                <a16:creationId xmlns:a16="http://schemas.microsoft.com/office/drawing/2014/main" id="{B0C84524-BE02-F4DC-DDDB-36E633733287}"/>
              </a:ext>
            </a:extLst>
          </p:cNvPr>
          <p:cNvSpPr/>
          <p:nvPr/>
        </p:nvSpPr>
        <p:spPr>
          <a:xfrm rot="19945214">
            <a:off x="629064" y="4782884"/>
            <a:ext cx="1689886" cy="584775"/>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rPr>
              <a:t>BOOKS</a:t>
            </a:r>
          </a:p>
        </p:txBody>
      </p:sp>
      <p:sp>
        <p:nvSpPr>
          <p:cNvPr id="11" name="Rectangle 10">
            <a:extLst>
              <a:ext uri="{FF2B5EF4-FFF2-40B4-BE49-F238E27FC236}">
                <a16:creationId xmlns:a16="http://schemas.microsoft.com/office/drawing/2014/main" id="{D982BAE5-2FCF-5EA1-44A2-50E81C259A8F}"/>
              </a:ext>
            </a:extLst>
          </p:cNvPr>
          <p:cNvSpPr/>
          <p:nvPr/>
        </p:nvSpPr>
        <p:spPr>
          <a:xfrm rot="19945214">
            <a:off x="9898667" y="1445609"/>
            <a:ext cx="1781258" cy="584775"/>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rPr>
              <a:t>MOVIES</a:t>
            </a:r>
          </a:p>
        </p:txBody>
      </p:sp>
      <p:pic>
        <p:nvPicPr>
          <p:cNvPr id="13" name="Picture 12" descr="A purple and white logo&#10;&#10;AI-generated content may be incorrect.">
            <a:extLst>
              <a:ext uri="{FF2B5EF4-FFF2-40B4-BE49-F238E27FC236}">
                <a16:creationId xmlns:a16="http://schemas.microsoft.com/office/drawing/2014/main" id="{7BD3C2E3-FDCE-D617-7B8F-50D4B81F0B3A}"/>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85800" y="467510"/>
            <a:ext cx="1370585" cy="1149811"/>
          </a:xfrm>
          <a:prstGeom prst="rect">
            <a:avLst/>
          </a:prstGeom>
        </p:spPr>
      </p:pic>
      <p:sp>
        <p:nvSpPr>
          <p:cNvPr id="15" name="Rectangle 14">
            <a:extLst>
              <a:ext uri="{FF2B5EF4-FFF2-40B4-BE49-F238E27FC236}">
                <a16:creationId xmlns:a16="http://schemas.microsoft.com/office/drawing/2014/main" id="{EFAB0E5D-76B5-54C4-8677-5316827E26E3}"/>
              </a:ext>
            </a:extLst>
          </p:cNvPr>
          <p:cNvSpPr/>
          <p:nvPr/>
        </p:nvSpPr>
        <p:spPr>
          <a:xfrm rot="19945214">
            <a:off x="331216" y="632577"/>
            <a:ext cx="2005677" cy="584775"/>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rPr>
              <a:t>Podcasts</a:t>
            </a:r>
          </a:p>
        </p:txBody>
      </p:sp>
      <p:sp>
        <p:nvSpPr>
          <p:cNvPr id="16" name="TextBox 15">
            <a:extLst>
              <a:ext uri="{FF2B5EF4-FFF2-40B4-BE49-F238E27FC236}">
                <a16:creationId xmlns:a16="http://schemas.microsoft.com/office/drawing/2014/main" id="{B4B6FC37-403C-1A3D-A5DF-F9B2F6D90D2C}"/>
              </a:ext>
            </a:extLst>
          </p:cNvPr>
          <p:cNvSpPr txBox="1"/>
          <p:nvPr/>
        </p:nvSpPr>
        <p:spPr>
          <a:xfrm>
            <a:off x="2734309" y="580750"/>
            <a:ext cx="3276600"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Narcissist Apocalypse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Something was Wrong</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True Crime: DV</a:t>
            </a:r>
          </a:p>
        </p:txBody>
      </p:sp>
      <p:pic>
        <p:nvPicPr>
          <p:cNvPr id="18" name="Picture 17" descr="A hand holding a remote control&#10;&#10;AI-generated content may be incorrect.">
            <a:extLst>
              <a:ext uri="{FF2B5EF4-FFF2-40B4-BE49-F238E27FC236}">
                <a16:creationId xmlns:a16="http://schemas.microsoft.com/office/drawing/2014/main" id="{C26D668B-CB9A-E53A-D25D-5275E494C701}"/>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541875" y="2409506"/>
            <a:ext cx="1849590" cy="1476851"/>
          </a:xfrm>
          <a:prstGeom prst="rect">
            <a:avLst/>
          </a:prstGeom>
        </p:spPr>
      </p:pic>
      <p:sp>
        <p:nvSpPr>
          <p:cNvPr id="20" name="Rectangle 19">
            <a:extLst>
              <a:ext uri="{FF2B5EF4-FFF2-40B4-BE49-F238E27FC236}">
                <a16:creationId xmlns:a16="http://schemas.microsoft.com/office/drawing/2014/main" id="{3F88B435-2F64-2D18-B72B-A04D502F4AD8}"/>
              </a:ext>
            </a:extLst>
          </p:cNvPr>
          <p:cNvSpPr/>
          <p:nvPr/>
        </p:nvSpPr>
        <p:spPr>
          <a:xfrm rot="19945214">
            <a:off x="4447417" y="2668014"/>
            <a:ext cx="2190023" cy="1077218"/>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rPr>
              <a:t>Streaming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rPr>
              <a:t>TV</a:t>
            </a:r>
          </a:p>
        </p:txBody>
      </p:sp>
      <p:sp>
        <p:nvSpPr>
          <p:cNvPr id="21" name="TextBox 20">
            <a:extLst>
              <a:ext uri="{FF2B5EF4-FFF2-40B4-BE49-F238E27FC236}">
                <a16:creationId xmlns:a16="http://schemas.microsoft.com/office/drawing/2014/main" id="{5F55394B-3280-F3EF-B4E3-04DF9E11D73B}"/>
              </a:ext>
            </a:extLst>
          </p:cNvPr>
          <p:cNvSpPr txBox="1"/>
          <p:nvPr/>
        </p:nvSpPr>
        <p:spPr>
          <a:xfrm>
            <a:off x="1371092" y="2537256"/>
            <a:ext cx="2886293" cy="12003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 Maid</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Telling Amy’s Story</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Not Without my Daughter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Dangerous Intentions                           </a:t>
            </a:r>
          </a:p>
        </p:txBody>
      </p:sp>
    </p:spTree>
    <p:extLst>
      <p:ext uri="{BB962C8B-B14F-4D97-AF65-F5344CB8AC3E}">
        <p14:creationId xmlns:p14="http://schemas.microsoft.com/office/powerpoint/2010/main" val="2142920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533758" y="425305"/>
            <a:ext cx="7741562" cy="492443"/>
          </a:xfrm>
        </p:spPr>
        <p:txBody>
          <a:bodyPr/>
          <a:lstStyle/>
          <a:p>
            <a:r>
              <a:rPr lang="en-US" b="1" dirty="0">
                <a:solidFill>
                  <a:srgbClr val="7030A0"/>
                </a:solidFill>
              </a:rPr>
              <a:t>What is Domestic Violence?</a:t>
            </a:r>
          </a:p>
        </p:txBody>
      </p:sp>
      <p:sp>
        <p:nvSpPr>
          <p:cNvPr id="13" name="Content Placeholder 12">
            <a:extLst>
              <a:ext uri="{FF2B5EF4-FFF2-40B4-BE49-F238E27FC236}">
                <a16:creationId xmlns:a16="http://schemas.microsoft.com/office/drawing/2014/main" id="{265BEEEB-C965-402F-B778-B1CD1494ACE6}"/>
              </a:ext>
            </a:extLst>
          </p:cNvPr>
          <p:cNvSpPr>
            <a:spLocks noGrp="1"/>
          </p:cNvSpPr>
          <p:nvPr>
            <p:ph idx="1"/>
          </p:nvPr>
        </p:nvSpPr>
        <p:spPr>
          <a:xfrm>
            <a:off x="533758" y="1447800"/>
            <a:ext cx="10286642" cy="3693319"/>
          </a:xfrm>
        </p:spPr>
        <p:txBody>
          <a:bodyPr/>
          <a:lstStyle/>
          <a:p>
            <a:pPr marL="0" indent="0">
              <a:spcBef>
                <a:spcPts val="0"/>
              </a:spcBef>
              <a:spcAft>
                <a:spcPts val="0"/>
              </a:spcAft>
              <a:buFont typeface="Wingdings" panose="05000000000000000000" pitchFamily="2" charset="2"/>
              <a:buNone/>
              <a:defRPr/>
            </a:pPr>
            <a:r>
              <a:rPr lang="en-US" sz="2400" dirty="0">
                <a:solidFill>
                  <a:schemeClr val="bg1">
                    <a:lumMod val="50000"/>
                  </a:schemeClr>
                </a:solidFill>
                <a:ea typeface="ＭＳ Ｐゴシック" panose="020B0600070205080204" pitchFamily="34" charset="-128"/>
              </a:rPr>
              <a:t>Domestic violence is a</a:t>
            </a:r>
            <a:r>
              <a:rPr lang="en-US" sz="2400" dirty="0">
                <a:solidFill>
                  <a:schemeClr val="tx1">
                    <a:lumMod val="75000"/>
                  </a:schemeClr>
                </a:solidFill>
                <a:ea typeface="ＭＳ Ｐゴシック" panose="020B0600070205080204" pitchFamily="34" charset="-128"/>
              </a:rPr>
              <a:t> </a:t>
            </a:r>
            <a:r>
              <a:rPr lang="en-US" sz="2400" b="1" dirty="0">
                <a:solidFill>
                  <a:srgbClr val="FFC000"/>
                </a:solidFill>
                <a:ea typeface="ＭＳ Ｐゴシック" panose="020B0600070205080204" pitchFamily="34" charset="-128"/>
              </a:rPr>
              <a:t>pattern</a:t>
            </a:r>
            <a:r>
              <a:rPr lang="en-US" sz="2400" dirty="0">
                <a:solidFill>
                  <a:schemeClr val="tx1">
                    <a:lumMod val="75000"/>
                  </a:schemeClr>
                </a:solidFill>
                <a:ea typeface="ＭＳ Ｐゴシック" panose="020B0600070205080204" pitchFamily="34" charset="-128"/>
              </a:rPr>
              <a:t> </a:t>
            </a:r>
            <a:r>
              <a:rPr lang="en-US" sz="2400" dirty="0">
                <a:solidFill>
                  <a:schemeClr val="bg1">
                    <a:lumMod val="50000"/>
                  </a:schemeClr>
                </a:solidFill>
                <a:ea typeface="ＭＳ Ｐゴシック" panose="020B0600070205080204" pitchFamily="34" charset="-128"/>
              </a:rPr>
              <a:t>of behavior within an intimate  relationship where one individual tries to</a:t>
            </a:r>
            <a:r>
              <a:rPr lang="en-US" sz="2400" dirty="0">
                <a:solidFill>
                  <a:schemeClr val="tx1">
                    <a:lumMod val="75000"/>
                  </a:schemeClr>
                </a:solidFill>
                <a:ea typeface="ＭＳ Ｐゴシック" panose="020B0600070205080204" pitchFamily="34" charset="-128"/>
              </a:rPr>
              <a:t> </a:t>
            </a:r>
            <a:r>
              <a:rPr lang="en-US" sz="2400" b="1" dirty="0">
                <a:solidFill>
                  <a:srgbClr val="FFC000"/>
                </a:solidFill>
                <a:ea typeface="ＭＳ Ｐゴシック" panose="020B0600070205080204" pitchFamily="34" charset="-128"/>
              </a:rPr>
              <a:t>control</a:t>
            </a:r>
            <a:r>
              <a:rPr lang="en-US" sz="2400" dirty="0">
                <a:solidFill>
                  <a:srgbClr val="B1B72A"/>
                </a:solidFill>
                <a:ea typeface="ＭＳ Ｐゴシック" panose="020B0600070205080204" pitchFamily="34" charset="-128"/>
              </a:rPr>
              <a:t> </a:t>
            </a:r>
            <a:r>
              <a:rPr lang="en-US" sz="2400" dirty="0">
                <a:solidFill>
                  <a:schemeClr val="bg1">
                    <a:lumMod val="50000"/>
                  </a:schemeClr>
                </a:solidFill>
                <a:ea typeface="ＭＳ Ｐゴシック" panose="020B0600070205080204" pitchFamily="34" charset="-128"/>
              </a:rPr>
              <a:t>and </a:t>
            </a:r>
            <a:r>
              <a:rPr lang="en-US" sz="2400" b="1" dirty="0">
                <a:solidFill>
                  <a:srgbClr val="FFC000"/>
                </a:solidFill>
                <a:ea typeface="ＭＳ Ｐゴシック" panose="020B0600070205080204" pitchFamily="34" charset="-128"/>
              </a:rPr>
              <a:t>dominate</a:t>
            </a:r>
            <a:r>
              <a:rPr lang="en-US" sz="2400" dirty="0">
                <a:solidFill>
                  <a:schemeClr val="bg1">
                    <a:lumMod val="50000"/>
                  </a:schemeClr>
                </a:solidFill>
                <a:ea typeface="ＭＳ Ｐゴシック" panose="020B0600070205080204" pitchFamily="34" charset="-128"/>
              </a:rPr>
              <a:t> the other.  </a:t>
            </a:r>
          </a:p>
          <a:p>
            <a:pPr marL="0" indent="0">
              <a:spcBef>
                <a:spcPts val="0"/>
              </a:spcBef>
              <a:spcAft>
                <a:spcPts val="0"/>
              </a:spcAft>
              <a:buFont typeface="Wingdings" panose="05000000000000000000" pitchFamily="2" charset="2"/>
              <a:buNone/>
              <a:defRPr/>
            </a:pPr>
            <a:endParaRPr lang="en-US" sz="2400" dirty="0">
              <a:solidFill>
                <a:schemeClr val="tx1">
                  <a:lumMod val="75000"/>
                </a:schemeClr>
              </a:solidFill>
              <a:ea typeface="ＭＳ Ｐゴシック" panose="020B0600070205080204" pitchFamily="34" charset="-128"/>
            </a:endParaRPr>
          </a:p>
          <a:p>
            <a:pPr marL="0" indent="0">
              <a:spcBef>
                <a:spcPts val="0"/>
              </a:spcBef>
              <a:spcAft>
                <a:spcPts val="0"/>
              </a:spcAft>
              <a:buFont typeface="Wingdings" panose="05000000000000000000" pitchFamily="2" charset="2"/>
              <a:buNone/>
              <a:defRPr/>
            </a:pPr>
            <a:r>
              <a:rPr lang="en-US" sz="2400" dirty="0">
                <a:solidFill>
                  <a:schemeClr val="bg1">
                    <a:lumMod val="50000"/>
                  </a:schemeClr>
                </a:solidFill>
                <a:ea typeface="ＭＳ Ｐゴシック" panose="020B0600070205080204" pitchFamily="34" charset="-128"/>
              </a:rPr>
              <a:t>The behavior may be </a:t>
            </a:r>
            <a:r>
              <a:rPr lang="en-US" sz="2400" u="sng" dirty="0">
                <a:solidFill>
                  <a:srgbClr val="7030A0"/>
                </a:solidFill>
                <a:ea typeface="ＭＳ Ｐゴシック" panose="020B0600070205080204" pitchFamily="34" charset="-128"/>
              </a:rPr>
              <a:t>coercive</a:t>
            </a:r>
            <a:r>
              <a:rPr lang="en-US" sz="2400" dirty="0">
                <a:solidFill>
                  <a:schemeClr val="tx1">
                    <a:lumMod val="75000"/>
                  </a:schemeClr>
                </a:solidFill>
                <a:ea typeface="ＭＳ Ｐゴシック" panose="020B0600070205080204" pitchFamily="34" charset="-128"/>
              </a:rPr>
              <a:t> </a:t>
            </a:r>
            <a:r>
              <a:rPr lang="en-US" sz="2400" dirty="0">
                <a:solidFill>
                  <a:schemeClr val="bg1">
                    <a:lumMod val="50000"/>
                  </a:schemeClr>
                </a:solidFill>
                <a:ea typeface="ＭＳ Ｐゴシック" panose="020B0600070205080204" pitchFamily="34" charset="-128"/>
              </a:rPr>
              <a:t>in nature or involve </a:t>
            </a:r>
            <a:r>
              <a:rPr lang="en-US" sz="2400" u="sng" dirty="0">
                <a:solidFill>
                  <a:srgbClr val="7030A0"/>
                </a:solidFill>
                <a:ea typeface="ＭＳ Ｐゴシック" panose="020B0600070205080204" pitchFamily="34" charset="-128"/>
              </a:rPr>
              <a:t>physical</a:t>
            </a:r>
            <a:r>
              <a:rPr lang="en-US" sz="2400" dirty="0">
                <a:solidFill>
                  <a:srgbClr val="762774"/>
                </a:solidFill>
                <a:ea typeface="ＭＳ Ｐゴシック" panose="020B0600070205080204" pitchFamily="34" charset="-128"/>
              </a:rPr>
              <a:t> </a:t>
            </a:r>
            <a:r>
              <a:rPr lang="en-US" sz="2400" dirty="0">
                <a:solidFill>
                  <a:schemeClr val="bg1">
                    <a:lumMod val="50000"/>
                  </a:schemeClr>
                </a:solidFill>
                <a:ea typeface="ＭＳ Ｐゴシック" panose="020B0600070205080204" pitchFamily="34" charset="-128"/>
              </a:rPr>
              <a:t>or</a:t>
            </a:r>
            <a:r>
              <a:rPr lang="en-US" sz="2400" dirty="0">
                <a:solidFill>
                  <a:schemeClr val="tx1">
                    <a:lumMod val="75000"/>
                  </a:schemeClr>
                </a:solidFill>
                <a:ea typeface="ＭＳ Ｐゴシック" panose="020B0600070205080204" pitchFamily="34" charset="-128"/>
              </a:rPr>
              <a:t> </a:t>
            </a:r>
            <a:r>
              <a:rPr lang="en-US" sz="2400" u="sng" dirty="0">
                <a:solidFill>
                  <a:srgbClr val="7030A0"/>
                </a:solidFill>
                <a:ea typeface="ＭＳ Ｐゴシック" panose="020B0600070205080204" pitchFamily="34" charset="-128"/>
              </a:rPr>
              <a:t>sexual</a:t>
            </a:r>
            <a:r>
              <a:rPr lang="en-US" sz="2400" dirty="0">
                <a:solidFill>
                  <a:srgbClr val="762774"/>
                </a:solidFill>
                <a:ea typeface="ＭＳ Ｐゴシック" panose="020B0600070205080204" pitchFamily="34" charset="-128"/>
              </a:rPr>
              <a:t> </a:t>
            </a:r>
            <a:r>
              <a:rPr lang="en-US" sz="2400" dirty="0">
                <a:solidFill>
                  <a:schemeClr val="bg1">
                    <a:lumMod val="50000"/>
                  </a:schemeClr>
                </a:solidFill>
                <a:ea typeface="ＭＳ Ｐゴシック" panose="020B0600070205080204" pitchFamily="34" charset="-128"/>
              </a:rPr>
              <a:t>abuse with the victim oftentimes left feeling scared, confused, dependent and insecure. Domestic Violence, in whatever form it occurs, causes trauma for the individual who experiences it. </a:t>
            </a:r>
          </a:p>
          <a:p>
            <a:pPr marL="0" indent="0">
              <a:spcBef>
                <a:spcPts val="0"/>
              </a:spcBef>
              <a:spcAft>
                <a:spcPts val="0"/>
              </a:spcAft>
              <a:buFont typeface="Wingdings" panose="05000000000000000000" pitchFamily="2" charset="2"/>
              <a:buNone/>
              <a:defRPr/>
            </a:pPr>
            <a:endParaRPr lang="en-US" sz="2400" dirty="0">
              <a:solidFill>
                <a:schemeClr val="tx1">
                  <a:lumMod val="75000"/>
                </a:schemeClr>
              </a:solidFill>
            </a:endParaRPr>
          </a:p>
          <a:p>
            <a:pPr marL="0" indent="0">
              <a:buFont typeface="Wingdings" panose="05000000000000000000" pitchFamily="2" charset="2"/>
              <a:buNone/>
              <a:defRPr/>
            </a:pPr>
            <a:r>
              <a:rPr lang="en-US" altLang="en-US" sz="2400" dirty="0">
                <a:solidFill>
                  <a:schemeClr val="bg1">
                    <a:lumMod val="50000"/>
                  </a:schemeClr>
                </a:solidFill>
                <a:ea typeface="ＭＳ Ｐゴシック" panose="020B0600070205080204" pitchFamily="34" charset="-128"/>
              </a:rPr>
              <a:t>Assaulting, threatening, harassing, strangling, or stalking an intimate partner is a crime in the State of Connecticut and punishable with jail time.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6600" y="4724400"/>
            <a:ext cx="975216" cy="954073"/>
          </a:xfrm>
          <a:prstGeom prst="rect">
            <a:avLst/>
          </a:prstGeom>
        </p:spPr>
      </p:pic>
    </p:spTree>
    <p:extLst>
      <p:ext uri="{BB962C8B-B14F-4D97-AF65-F5344CB8AC3E}">
        <p14:creationId xmlns:p14="http://schemas.microsoft.com/office/powerpoint/2010/main" val="4177775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3112"/>
            <a:ext cx="10515600" cy="1538883"/>
          </a:xfrm>
        </p:spPr>
        <p:txBody>
          <a:bodyPr/>
          <a:lstStyle/>
          <a:p>
            <a:r>
              <a:rPr lang="en-US" sz="2000" dirty="0"/>
              <a:t>Intimate Partner Violence is (IPV) is a pattern of coercive behaviors used by a current or former partner to establish power and control, and can encompass physical, sexual, emotional, economic, and psychological abuse, including stalking. It affects individuals regardless of age, gender, or background. IPV often involves fear, intimidation, and manipulation. </a:t>
            </a:r>
            <a:endParaRPr lang="en-US" sz="2000" b="1" dirty="0"/>
          </a:p>
        </p:txBody>
      </p:sp>
      <p:sp>
        <p:nvSpPr>
          <p:cNvPr id="2" name="Title 1"/>
          <p:cNvSpPr>
            <a:spLocks noGrp="1"/>
          </p:cNvSpPr>
          <p:nvPr>
            <p:ph type="title"/>
          </p:nvPr>
        </p:nvSpPr>
        <p:spPr>
          <a:xfrm>
            <a:off x="457200" y="573689"/>
            <a:ext cx="8206220" cy="631402"/>
          </a:xfrm>
        </p:spPr>
        <p:txBody>
          <a:bodyPr>
            <a:noAutofit/>
          </a:bodyPr>
          <a:lstStyle/>
          <a:p>
            <a:r>
              <a:rPr lang="en-US" b="1" dirty="0">
                <a:solidFill>
                  <a:srgbClr val="7030A0"/>
                </a:solidFill>
                <a:latin typeface="Arial Black" panose="020B0A04020102020204" pitchFamily="34" charset="0"/>
              </a:rPr>
              <a:t>What is Intimate Partner Violence</a:t>
            </a:r>
          </a:p>
        </p:txBody>
      </p:sp>
      <p:pic>
        <p:nvPicPr>
          <p:cNvPr id="2050" name="Picture 2" descr="Domestic Violence Awareness | Southwest Behavioral &amp; Health Serv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918056"/>
            <a:ext cx="5057775" cy="249454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569154" y="3074466"/>
            <a:ext cx="5526846" cy="2181727"/>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7030A0"/>
                </a:solidFill>
                <a:effectLst/>
                <a:uLnTx/>
                <a:uFillTx/>
                <a:latin typeface="Calibri"/>
                <a:ea typeface="+mn-ea"/>
                <a:cs typeface="+mn-cs"/>
              </a:rPr>
              <a:t>An intimate partner is a person with whom one has a close personal relationship that can be characterized by the following:</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7030A0"/>
                </a:solidFill>
                <a:effectLst/>
                <a:uLnTx/>
                <a:uFillTx/>
                <a:latin typeface="Calibri"/>
                <a:ea typeface="+mn-ea"/>
                <a:cs typeface="+mn-cs"/>
              </a:rPr>
              <a:t>	•Emotional connectedness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7030A0"/>
                </a:solidFill>
                <a:effectLst/>
                <a:uLnTx/>
                <a:uFillTx/>
                <a:latin typeface="Calibri"/>
                <a:ea typeface="+mn-ea"/>
                <a:cs typeface="+mn-cs"/>
              </a:rPr>
              <a:t>	•Regular contact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7030A0"/>
                </a:solidFill>
                <a:effectLst/>
                <a:uLnTx/>
                <a:uFillTx/>
                <a:latin typeface="Calibri"/>
                <a:ea typeface="+mn-ea"/>
                <a:cs typeface="+mn-cs"/>
              </a:rPr>
              <a:t>	•Ongoing physical contact and sexual behavior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7030A0"/>
                </a:solidFill>
                <a:effectLst/>
                <a:uLnTx/>
                <a:uFillTx/>
                <a:latin typeface="Calibri"/>
                <a:ea typeface="+mn-ea"/>
                <a:cs typeface="+mn-cs"/>
              </a:rPr>
              <a:t>	•Identity as a couple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7030A0"/>
                </a:solidFill>
                <a:effectLst/>
                <a:uLnTx/>
                <a:uFillTx/>
                <a:latin typeface="Calibri"/>
                <a:ea typeface="+mn-ea"/>
                <a:cs typeface="+mn-cs"/>
              </a:rPr>
              <a:t>	•Familiarity and knowledge about each other’s lives</a:t>
            </a:r>
          </a:p>
        </p:txBody>
      </p:sp>
    </p:spTree>
    <p:extLst>
      <p:ext uri="{BB962C8B-B14F-4D97-AF65-F5344CB8AC3E}">
        <p14:creationId xmlns:p14="http://schemas.microsoft.com/office/powerpoint/2010/main" val="1023093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1631"/>
            <a:ext cx="7467600" cy="1137964"/>
          </a:xfrm>
        </p:spPr>
        <p:txBody>
          <a:bodyPr>
            <a:noAutofit/>
          </a:bodyPr>
          <a:lstStyle/>
          <a:p>
            <a:pPr algn="ctr"/>
            <a:r>
              <a:rPr lang="en-US" sz="2800" b="1" dirty="0">
                <a:solidFill>
                  <a:srgbClr val="7030A0"/>
                </a:solidFill>
                <a:latin typeface="Arial Black" panose="020B0A04020102020204" pitchFamily="34" charset="0"/>
              </a:rPr>
              <a:t>Connecticut Statewide Domestic Violence Service </a:t>
            </a:r>
          </a:p>
        </p:txBody>
      </p:sp>
      <p:pic>
        <p:nvPicPr>
          <p:cNvPr id="4" name="Picture 3">
            <a:extLst>
              <a:ext uri="{FF2B5EF4-FFF2-40B4-BE49-F238E27FC236}">
                <a16:creationId xmlns:a16="http://schemas.microsoft.com/office/drawing/2014/main" id="{406A1C8A-FCE1-6D4F-4CD3-082F43F1D5DF}"/>
              </a:ext>
            </a:extLst>
          </p:cNvPr>
          <p:cNvPicPr>
            <a:picLocks noChangeAspect="1"/>
          </p:cNvPicPr>
          <p:nvPr/>
        </p:nvPicPr>
        <p:blipFill>
          <a:blip r:embed="rId3"/>
          <a:stretch>
            <a:fillRect/>
          </a:stretch>
        </p:blipFill>
        <p:spPr>
          <a:xfrm>
            <a:off x="1752600" y="1600200"/>
            <a:ext cx="4114800" cy="4029187"/>
          </a:xfrm>
          <a:prstGeom prst="rect">
            <a:avLst/>
          </a:prstGeom>
        </p:spPr>
      </p:pic>
      <p:sp>
        <p:nvSpPr>
          <p:cNvPr id="6" name="Arrow: Left 5">
            <a:extLst>
              <a:ext uri="{FF2B5EF4-FFF2-40B4-BE49-F238E27FC236}">
                <a16:creationId xmlns:a16="http://schemas.microsoft.com/office/drawing/2014/main" id="{431D70D7-23FE-857D-BCE9-53B1426CB41E}"/>
              </a:ext>
            </a:extLst>
          </p:cNvPr>
          <p:cNvSpPr/>
          <p:nvPr/>
        </p:nvSpPr>
        <p:spPr>
          <a:xfrm>
            <a:off x="6477000" y="1295400"/>
            <a:ext cx="5257800" cy="4148193"/>
          </a:xfrm>
          <a:prstGeom prst="lef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sng" strike="noStrike" kern="0" cap="none" spc="0" normalizeH="0" baseline="0" noProof="0" dirty="0">
                <a:ln>
                  <a:noFill/>
                </a:ln>
                <a:solidFill>
                  <a:prstClr val="white"/>
                </a:solidFill>
                <a:effectLst/>
                <a:uLnTx/>
                <a:uFillTx/>
                <a:latin typeface="Calibri"/>
                <a:ea typeface="+mn-ea"/>
                <a:cs typeface="+mn-cs"/>
              </a:rPr>
              <a:t>CTSafeConnect</a:t>
            </a:r>
            <a:r>
              <a:rPr kumimoji="0" lang="en-US" sz="1800" b="0" i="0" u="none" strike="noStrike" kern="0" cap="none" spc="0" normalizeH="0" baseline="0" noProof="0" dirty="0">
                <a:ln>
                  <a:noFill/>
                </a:ln>
                <a:solidFill>
                  <a:prstClr val="white"/>
                </a:solidFill>
                <a:effectLst/>
                <a:uLnTx/>
                <a:uFillTx/>
                <a:latin typeface="Calibri"/>
                <a:ea typeface="+mn-ea"/>
                <a:cs typeface="+mn-cs"/>
              </a:rPr>
              <a:t> is run by The CT Coalition Against Domestic Violence (CCADV) and will provide counseling while directing individuals to the appropriate member agency for services like shelter.  </a:t>
            </a:r>
          </a:p>
        </p:txBody>
      </p:sp>
    </p:spTree>
    <p:extLst>
      <p:ext uri="{BB962C8B-B14F-4D97-AF65-F5344CB8AC3E}">
        <p14:creationId xmlns:p14="http://schemas.microsoft.com/office/powerpoint/2010/main" val="2579351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62" y="100883"/>
            <a:ext cx="3499039" cy="1137964"/>
          </a:xfrm>
        </p:spPr>
        <p:txBody>
          <a:bodyPr>
            <a:noAutofit/>
          </a:bodyPr>
          <a:lstStyle/>
          <a:p>
            <a:pPr algn="ctr"/>
            <a:r>
              <a:rPr lang="en-US" sz="2800" b="1" dirty="0">
                <a:solidFill>
                  <a:srgbClr val="7030A0"/>
                </a:solidFill>
                <a:latin typeface="Arial Black" panose="020B0A04020102020204" pitchFamily="34" charset="0"/>
              </a:rPr>
              <a:t>Connecticut Statewide Domestic Violence Service Statistics</a:t>
            </a:r>
          </a:p>
        </p:txBody>
      </p:sp>
      <p:pic>
        <p:nvPicPr>
          <p:cNvPr id="9" name="Picture 8"/>
          <p:cNvPicPr>
            <a:picLocks noChangeAspect="1"/>
          </p:cNvPicPr>
          <p:nvPr/>
        </p:nvPicPr>
        <p:blipFill rotWithShape="1">
          <a:blip r:embed="rId3"/>
          <a:srcRect t="38889"/>
          <a:stretch/>
        </p:blipFill>
        <p:spPr>
          <a:xfrm>
            <a:off x="3755053" y="3107981"/>
            <a:ext cx="8362949" cy="2470839"/>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4"/>
          <a:srcRect r="3496" b="17006"/>
          <a:stretch/>
        </p:blipFill>
        <p:spPr>
          <a:xfrm>
            <a:off x="163173" y="2514600"/>
            <a:ext cx="3499039" cy="326707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5"/>
          <a:srcRect t="3373"/>
          <a:stretch/>
        </p:blipFill>
        <p:spPr>
          <a:xfrm>
            <a:off x="3841020" y="457200"/>
            <a:ext cx="8191013" cy="2238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4426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098" y="152400"/>
            <a:ext cx="6172200" cy="773185"/>
          </a:xfrm>
        </p:spPr>
        <p:txBody>
          <a:bodyPr>
            <a:noAutofit/>
          </a:bodyPr>
          <a:lstStyle/>
          <a:p>
            <a:r>
              <a:rPr lang="en-US" sz="3200" b="1" dirty="0">
                <a:solidFill>
                  <a:srgbClr val="7030A0"/>
                </a:solidFill>
                <a:latin typeface="Arial Black" panose="020B0A04020102020204" pitchFamily="34" charset="0"/>
              </a:rPr>
              <a:t>National Domestic Violence Service Statistics</a:t>
            </a:r>
          </a:p>
        </p:txBody>
      </p:sp>
      <p:sp>
        <p:nvSpPr>
          <p:cNvPr id="3" name="Content Placeholder 2"/>
          <p:cNvSpPr>
            <a:spLocks noGrp="1"/>
          </p:cNvSpPr>
          <p:nvPr>
            <p:ph idx="1"/>
          </p:nvPr>
        </p:nvSpPr>
        <p:spPr>
          <a:xfrm>
            <a:off x="752375" y="1371600"/>
            <a:ext cx="5867400" cy="4648200"/>
          </a:xfrm>
        </p:spPr>
        <p:txBody>
          <a:bodyPr>
            <a:normAutofit fontScale="92500" lnSpcReduction="10000"/>
          </a:bodyPr>
          <a:lstStyle/>
          <a:p>
            <a:r>
              <a:rPr lang="en-US" b="1" dirty="0">
                <a:solidFill>
                  <a:srgbClr val="7030A0"/>
                </a:solidFill>
              </a:rPr>
              <a:t>Intimate partner violence alone affects more than 12 million people in the US every year.</a:t>
            </a:r>
            <a:endParaRPr lang="en-US" dirty="0"/>
          </a:p>
          <a:p>
            <a:endParaRPr lang="en-US" dirty="0"/>
          </a:p>
          <a:p>
            <a:r>
              <a:rPr lang="en-US" dirty="0"/>
              <a:t>Over 1 in 3 women (35.6%) and 1 in 4 men (28.5%) in the US have experienced rape, physical violence, and/or stalking by an intimate partner in their lifetime.</a:t>
            </a:r>
          </a:p>
          <a:p>
            <a:endParaRPr lang="en-US" b="1" dirty="0">
              <a:solidFill>
                <a:srgbClr val="7030A0"/>
              </a:solidFill>
            </a:endParaRPr>
          </a:p>
          <a:p>
            <a:r>
              <a:rPr lang="en-US" dirty="0"/>
              <a:t>Women ages 18 to 24 and 25 to 34 generally experience the highest rates of intimate partner violence.</a:t>
            </a:r>
          </a:p>
          <a:p>
            <a:endParaRPr lang="en-US" dirty="0"/>
          </a:p>
          <a:p>
            <a:r>
              <a:rPr lang="en-US" dirty="0"/>
              <a:t>40% of victims of child abuse victims also reported experiencing DV in their homes and DV was the single leading predictor of lethal child abuse.  </a:t>
            </a:r>
          </a:p>
          <a:p>
            <a:endParaRPr lang="en-US" dirty="0"/>
          </a:p>
          <a:p>
            <a:r>
              <a:rPr lang="en-US" dirty="0"/>
              <a:t>43% of dating college women reported experiencing abusive dating behavior and Violence. </a:t>
            </a:r>
          </a:p>
          <a:p>
            <a:endParaRPr lang="en-US" dirty="0"/>
          </a:p>
          <a:p>
            <a:r>
              <a:rPr lang="en-US" dirty="0"/>
              <a:t>Children exposed to violence in their homes are 15 times more likely to be the victim of domestic violence themselves. </a:t>
            </a:r>
          </a:p>
          <a:p>
            <a:endParaRPr lang="en-US" dirty="0"/>
          </a:p>
          <a:p>
            <a:r>
              <a:rPr lang="en-US" dirty="0"/>
              <a:t>Female intimate partner victims are more likely to be killed with a firearm than by all other means combined. </a:t>
            </a:r>
          </a:p>
          <a:p>
            <a:endParaRPr lang="en-US" dirty="0"/>
          </a:p>
          <a:p>
            <a:r>
              <a:rPr lang="en-US" dirty="0"/>
              <a:t>The presence of a gun in DV situations increases the risk of death by over 500%. </a:t>
            </a:r>
          </a:p>
          <a:p>
            <a:endParaRPr lang="en-US" dirty="0"/>
          </a:p>
          <a:p>
            <a:r>
              <a:rPr lang="en-US" dirty="0"/>
              <a:t>DV victims are 6 times more likely to develop a substance use issue. </a:t>
            </a:r>
          </a:p>
        </p:txBody>
      </p:sp>
      <p:pic>
        <p:nvPicPr>
          <p:cNvPr id="1026" name="Picture 2" descr="Fast Facts: Preventing Intimate Partner Violence |Violence  Prevention|Injury Center|CD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1371600"/>
            <a:ext cx="4540250" cy="43503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38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omestic Violence | Life Crisis Center">
            <a:extLst>
              <a:ext uri="{FF2B5EF4-FFF2-40B4-BE49-F238E27FC236}">
                <a16:creationId xmlns:a16="http://schemas.microsoft.com/office/drawing/2014/main" id="{0D1C0CB5-8B2B-1A8C-B3E5-E9B1150C1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38200"/>
            <a:ext cx="5498210" cy="52863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omestic Violence | Maricopa, AZ">
            <a:extLst>
              <a:ext uri="{FF2B5EF4-FFF2-40B4-BE49-F238E27FC236}">
                <a16:creationId xmlns:a16="http://schemas.microsoft.com/office/drawing/2014/main" id="{3A65FFC5-CC98-11FB-59C6-87A28311E5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181100"/>
            <a:ext cx="4495800" cy="4495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9">
            <a:extLst>
              <a:ext uri="{FF2B5EF4-FFF2-40B4-BE49-F238E27FC236}">
                <a16:creationId xmlns:a16="http://schemas.microsoft.com/office/drawing/2014/main" id="{7EB7781B-C5D9-1723-51F1-DDBB1F36795F}"/>
              </a:ext>
            </a:extLst>
          </p:cNvPr>
          <p:cNvSpPr>
            <a:spLocks noGrp="1"/>
          </p:cNvSpPr>
          <p:nvPr>
            <p:ph type="title"/>
          </p:nvPr>
        </p:nvSpPr>
        <p:spPr>
          <a:xfrm>
            <a:off x="1219200" y="230096"/>
            <a:ext cx="6010145" cy="492443"/>
          </a:xfrm>
        </p:spPr>
        <p:txBody>
          <a:bodyPr/>
          <a:lstStyle/>
          <a:p>
            <a:r>
              <a:rPr lang="en-US" b="1" dirty="0">
                <a:solidFill>
                  <a:srgbClr val="7030A0"/>
                </a:solidFill>
              </a:rPr>
              <a:t>Power and Control Wheels</a:t>
            </a:r>
          </a:p>
        </p:txBody>
      </p:sp>
    </p:spTree>
    <p:extLst>
      <p:ext uri="{BB962C8B-B14F-4D97-AF65-F5344CB8AC3E}">
        <p14:creationId xmlns:p14="http://schemas.microsoft.com/office/powerpoint/2010/main" val="1271250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365125" y="263583"/>
            <a:ext cx="5745968" cy="590931"/>
          </a:xfrm>
        </p:spPr>
        <p:txBody>
          <a:bodyPr>
            <a:normAutofit fontScale="90000"/>
          </a:bodyPr>
          <a:lstStyle/>
          <a:p>
            <a:r>
              <a:rPr lang="en-US" b="1" dirty="0">
                <a:solidFill>
                  <a:srgbClr val="7030A0"/>
                </a:solidFill>
              </a:rPr>
              <a:t>Common Methods of Control</a:t>
            </a:r>
            <a:endParaRPr lang="en-GB" b="1" dirty="0">
              <a:solidFill>
                <a:srgbClr val="7030A0"/>
              </a:solidFill>
            </a:endParaRPr>
          </a:p>
        </p:txBody>
      </p:sp>
      <p:sp>
        <p:nvSpPr>
          <p:cNvPr id="2" name="AutoShape 3" descr="data:image/png;base64,%20iVBORw0KGgoAAAANSUhEUgAAAFMAAACFCAYAAAAn1cQyAAAAAXNSR0IArs4c6QAAAARnQU1BAACxjwv8YQUAAAAJcEhZcwAADsMAAA7DAcdvqGQAAFEbSURBVHhe7b1ZjGTXmef33dj3yD2zsiorayeLLIqLSEm9SL3abUxj7MG8GB4/+MnTb4bnwS9+8MMA9oPHgDGwDS/yDNDAuMc2etqtXtUtNcmWxH2tImtj7VmVe0ZGxr7H9e//3chqjpoSiyLVwgA6Wbci4i5n+Z9v+X/nnHtv8DuP/c43wzD8Tft5+lwpCILvBv/43D++809+7786Mb00Pdn98/RZU3Wrav/jP/pndx3Mf/rif3di5ujs5NDP02dN++sV+29+/b++G5v8/nn6AtLPwfwC08/B/ALTzxTMUBv/6VPp4e+P7ft3Kf3MJTOYbEqqTMCPGJv2/bsG6M8MTAHlIPKfvo/5r9MP7aA1skpjaDv7Hdva69h+rW+DYXSun/8j0uFxSfXPqhd+ZmB6w9mGI7P+wACvb1dv7tubb67Z916+Ya/+4I699eY9e//Spv3V927ZR3fr1uqGNh5HwCs9BJCtB+DNLse0j50u5Wx/l+lnxjMFyAAQm52R3bi1Yx+9/ZHt3rhv8SBBrRI2CoAjnTRLpiyRTlhxpmBHV+btmWeO2fxcKpJmOmK32re7N9atslOzTmdoqUTcpjh39eySzS8WLJsOHoL700qHPPPvHExJyxAkas2h3V+r29oHt+3Om+/YADAsTNkBQLYTKRuhr8FwaOlYDOCGFk/GLZ7N2alnH7Nf/vUnbdAf2e1rd+3Kq+9a7c5HFvbbZqmyJeMZy+XKll9YsMUvnbHHn161U6dmLXMI6k9BXP/OwJQEHdZf30dI0+ZWx956+X279cob1t/ZQnXj1ojnrQ0Y6TzSxDbqdq3fqlvIFus3LRz3LATYdKFo06snrNNs2+7aLetU7liP40kdS2YsnSpaNlsCvCnLlmYtOzNjK0+eti/96pO2eqJoCO4Xng7BjH959sv/5a/9Z78xlS3lJoe++HQIpoC88sG6ffdf/ZndfvG71tzesM4otFZyxsJ03mLZrAPebDTcDASoer/bskGn7oB1+y3rtg9sb+0j4uG71mjsW6PXsV6naa0+4A9wVuPAelw8xLj2kN5mEye227AHd3YtyGRsdqGEKfhixbPT6NhLv/tXBz91MA+r3R+E9tb3rth3vvmvbOuDV63eOHBnkcjOoNKGc+laC1CCIGlxpKwPgPW9+9asrluztWfdXstGXNEPh9ZHpTuDrrX7HWvWK9Yb9SyeyNARcQcRX2Td0ZgtsEEQ5/jABs2ebdyv2hAzsnRsylLJL86KHoL507TLnlRAo96zl7/1iv3R//Df272rb1gbCUqm0hxMIml16FDNxkhmduGkdWMZ63U77K9y3TbS2LEwnrJYOmPjWBz61HOQEqmsTRcKNjM1hWpnrDtEMkd9Og1J7TVtxO8xpqHTbSLpNdup7tjWg017/c/ese//5YfWag++cG//UwVTmddQsz//3W/ZX/xP/9wq+6haHA/Nkd6wb/u9ge2GWYvPrlh6ZsGGgBAOWg7iQXXPEsmcpdM5CxNpzIFZvdUgv5a1kbpxkMEmLtv04lmbnV+xXH7KBrGUq3jPAa1Zt4MkDpo4HfZhDqq1fdvar9m7f/yuvf2d6zix8RcK6E8FTNk92fmDesf+5F/8G3v9D/+1tbs1S+BK9demEXs9PHbxqBVWn7Rkpoga1mzYblqnvg8YePF01pLQIknjYDiwZruBlHUskUhYCkkcxRNW63SRyNBSuVkrzxzHSQEOwI9C1BveNRoNHawhzCCZLVsskbRaZdMq1V17+8X37caHG5B81faLST8VMGGKtlfr2Z/+iz+y1/7Nt6zd6CKRSFe/b5V6w1rDmCWnlqEvq5Yc4qW7DRuijvV6HQAwAfG4Bakc9i6FQwnhj6gtQCUwBRm2AII57Nat3cIU0AF9AM3RIbNzq5YpTGNGevDXBo6J/DATcfASkPEM19IJe3TMxtq6vfrn79ruXvsLA+ELBfNQIqsHPfuT/+X/sTf++A9xFi0LkK5Gu2X17tBGSTjf1KpNzy7bCCAGqG4HT1zv9i3AKUjyEvBE0ERCezgm+CO8MwtYOQBG/GyMpI5Q2zFAjbm22xV4PctkC1ZMxSxPJcJwZO3OPhRqw0adPUIknBudkMqVsMsJ22ju29WLN+0V2U9syBeh7l8YmAJSEnkAGf/Ov/mBvfXnf4QT2bMwGFsFCar3+hZPwf3KSGRpjvAlsBjSpkinPRhDytMudYkkHBP33mnX6IgOapsEyzxOJoeZgMBD5ENxLLotxiapG/UaNmrtW2bYtjymYWpm2Yp56BZnNNsV6rGDy60QBHRsSEek6ZgWee/ub9oHL71FBLWH5KsVny99YWAqoy5tfOf16/b6H/8BXrjmUcwBtnAQxiHSZSSHyKQ4xclxqE7P7WEPh5SgcdlUAUqELRRPhKiPwoHFUck8UprNFgFbHhvJptFxopwAZxPABgTYiJ1DnM4ATz8kisrkF6w4fdymphbhlBlo2I4NADWBaUiN+zi6thVK81ZHa+7duW2XfvAhzonY9nOmLwRMqUjI3517NXvrL1+0+tZtfo3xvG3rWQlHUrIwWUbFcAKAMqDxcSRoiNSFqDAWEqlN2zAVRzVpcEbSSDSTKbi0pgG81+ti99IcK1oMNY3BH8UtR2MBLP4ZWKM/pEMpmc7LF6YwJStcn4O7BgC6j52tWd76lhlBmzAfQboEo2jZW3/9iq3d3LEh134edf/cYB76wr360P76T//Kbr35Evxu6ED2LUWIBzDwxBxSmZ466qM+cgLytn344gh6lIRD9rBxjSqqSLyn6+Koe74wY2lA68JL5UAETBxAA0AUsH3IeB+PbVAfTCU2EbOBdI6Jlobw1xDA0uxXZ8RsgOnYN43nTWVylkVC8fs2pqN3Hty3D198xRrNz6frnxtMZSALduvmpt279J4NcSgNOYRB4HHykEglFs9aJjftw0TijJKUETZyzGcaiZTKNyHVKRqZZAswDzm8siKaDt5cKp5BipBndBwHJU+veJMOSJNHFqCTAKaODSHrRoQUH7WtnBzabKFM3E4e8bElg6H1sONJOrhUnsHGdgAUrosd/eDNd2z9xjoZHIrHZ09fiGTWcTpvfucHtvnBu3BI4uEePDEzhf2SgUtjJ+cg6UgNZ4+Qqn4szW8a6KEeqokDEaeMa0gHj5umoWOdy+VjzpU6xwA9BogxbCuRKR0UQxoTSH4WycN+kleMqxLQqgGS3MepJTETuXTS5kqEj7ERthWaRH0H0KYUnalOShElpbC9D9Zv2dVLH1iLzH9SUL4Qyby7XrH7r72Ceo0BcwgfxD5Sa1GYbB7PragH6QixmQN6XnH4ED6Ja7Vu6wAQIeJQFoEXw0bG8PAjDXZC3BMZIiSAlp0UzxwCh4RScZTCSKn9iFqMsJNhMk/HkC/naFyznBxbkesTKhu1Hsubi6rx2W01bSqP1CKtuaDrdbr59tt2sFOT1XAh+azpc4OpEe73X37HKpu3rIl6BUhSJpmwJvYqjtQU4X4jPG0sXXTnMIQwD3AEIxxNt1Vx6YoDSgjgaTUcCRuh9nJACdRxFCSsxxbD8cibjzEbWSRQw21kiqlI2hhAQ+ypOiAOP82mCzafS/kYZxrbe2T2uM1hNrIAPBy00Rg5MOBCC4rUK6ZAgXzuXPvIdh8QFf1EUH5OMHXx2v19u/YXf2atdtvVL5GMQ6BrrqZJGtJDUseoUR9VVcjYrG1bH04YIrWJXAE8UF3U1FD3EOcwImaXR5Vd5T8c1ggin7I+nyHcMAepz0piuU6be3hsc4hqZzApc+UFO5KL23xqZMemC7ZYztpcbmwrfJ/NZSwXx0G1t+lwsQhMhQcEGWxuaFXs9sbapoefP4lX/1xgyv7cvHjVdjfuQryxRzRsiCfvA1QSyUknAjQZGkJju3DHxsGmdeB8Y2hMACDDsUbRkVZ4Xx/vq1h6LB3GycgP9DttbGACARrCE+uWy+XJFymkY0J4ZoxOiiOFiuVTnL9EiHqiGLPT0zE7OpvB+aTt9JHATsyO7UgpbgvFlM3lMSNjvD3RVUydEseBqeOo94B6bN6+jQDQj1ETP1P6XGB2acDtd963g/o+7c8jjRqQxXsDVgGpGY+oMPFwR/QGaRy0q3K3rsKh5nhwOD1A6jf3ALTlDRwLRZxID0nT4DC6ayNMRobOSUrdyUsRURJpTlJGCrCzYc8WZo7ZAtJ4JNWy1aOztro6b2efPWPLJxdseXXJZmanbWU2B5hmM/kctGkXvjukrpgMpDMGIRsPR7Z17QPrrd3CfkU2/bOknxhMSWWl2oPs3vAR7mQyh1MZ+fc8ziRG38oxDFIla+Fk2vVNcGm5ZwYud05DwB00tt22jQFtTMPkkQfqEK7XKFAfsp4iUhJXDJCeDJ2T4ntKUxN498Jg36bKR2wJFV4ttG1ubtYWVhZt8cxpW7nwhM2cOGWzbEdPrNjKypItlGI2neO6OBwVLemqAwEyGYjgDa1y57L17l23WI1QuN10TVF9HyX9xGDqwrvXb9rmg5tI0AgPCDgAlMJpZNj6VDJMZPHuVBogQ5yOwspYCveBE+kPezao7aLekX2FybsUinMOmnULehoEwdMjpcmUbKoGlJFEVFPqqVCy3NskRJ2yxeK0Hc+1bGG+aHPHF236yJwtnDtlySJh6vScpabnbebYsh07f9aOnzpq0/iumVwRAAeEkVs+cq9OjNGO5sG+tbcewJ/w+jilAC//qCr/mcHUIMO4UbPhxm27/u3/DyqxZQWIdl+RB2pTII4WzwtxBhpCazcArImK08NJJFYSqVDTOlUbt7YR0b6PAIVQFs31dOvb3jGtOtEQpDyJPQsAWVRH9rFDA3vku9i/a2UR8QzApYd2dC5phflFmwe04tEVy/M9RifEs2lL5otWWDlp5ZMnbfn8GTt+fNZKkPmZQgltrlkbwFSPdDC2ZlsS2wAZOjAgwAgfHaLPBGZI6De+f89it69Y5ZUX7d7bbwIgDcYp9HE0aSgRymk9RWXYtB42p4cq6VgMIEDNxyFDpK7f2gNSeWsNqUGyW1VrAXyKvSPUPxYj3okhL7oWKQ7Ib4hNw6nbkeG+LQZ0gKZ2MQ3HcDDp4ozNHF22wpFFmzl5whBhS2SJpqjbsN+33PySZRaPWmn5mM0u520K5wSxwqnNEPoewHHx4JTXpT7tWpO6IpXYzc8yePzZJFNEuknj2h3bunEHWrQJcU6iynhs1DCTiNFg1BGDLrVtAaQ8tYAI4JMg65Z0qKlbvP8IZEaYg2G/4fM2bhu7O5Yb7DmoCZxVIHuKI+rgsbvYz8XRrp0ItqBHeav2Ejad7FopM7B0qWj5mZJNnz5mQUbREoQec6NO1cB0enrWEnDN1NSMlZfKNo3HLxEdLRaI1LDFsp2h6sP3Rrvrg8php+J07FHTZ5NMDXUBzhhQq/tNwsYuvDKFVwwtLymQXCIpYOqeWWHbcEwHyHkMoCNUbKCt23KHo5FwDZ2p4imkIm89S+OZ0W64p0aKWki37CgclnPnw5qdjO/bdAIqBWNIooonZxVlZQCyaNMnlwlFp7mY8rheQMqB5ObmAVfEHypUmLXczDzmSIMgQ8wIdc/P+ngCcRT1D6zRQjhEc6F2AdHTo6bPBObYY+e2O4MGYI2QNueMBgHHUYxEg+M5ck1ZFdXRqI4YWwCg3Q7SiKSJlA81VSGSjiTILsrA65ygu4faki959DstH/QdSjIlNaj+UuzA5tI9y+VT1gyxg+Mqdo+r6Yip40cst7KCrY4DAlpAXUPsba/estQMsb64JOcJ0CSxOqzKskh1MZ2yMlFaf0iHIRTIsTUxOWECWoTWKQx+1PSZwAwguLFsAtB6GG0kCiBBFkD4YJPkamVFB8ntYeuG2EipNWKFhETeXmZAxn5Ah2ifYmapVtCr2lyyQ8wND0XdNfY4Asi+oilMwAqqfJYwv1RK0nUxJGkEX6Q+FJ3Ckcw+doI+TEucnNBjjakS/0sroEKIGBVkD5qULs1ZrlygLMXhoWVFtehAkf84jWmiCaHqLjDJRRTtUdJnAjOUI4hpKQBA8SkCLSCTSKjs9EhUgkq3u9AazdEomuG3wBJbi/k4Jp2AVGriTOOektA4puFEyezEfM5aI+Wl1W4Aj0QGOLhC2LcnlwJbnC9gTka23UwDdNMWcn2EJ7CVp89YKpfFvuGVqV0gDQKgTqVqRZxOjBjew1OSPlP5khXn58gLkzRqOcfMYYMHOMwRXdVEK8Z4dkm3hEHzSY+SPhOYGDwyR5ooXCoKSmRAhajgGAqB+wEsaA1UYyQCLlUDGI2syyEp4pAjEvCeOEfSfQRV/cqZaav1QmwhPg5p1EkyISnOeWzK7PETc1ZEEjWgvNkgwgoagNCzqdMrNrW6TFbqmB6ZAibSTm8QFCDpOCYqra7kGBudG2AK8jMLNrVYJBiAOdCeFKZB9YpDyxYWpi0hw69L6JTYwwr/+PSZwIwBRizIEjTHrdNswMkII6mmiLXbS/7a4osD7CoVkICoGlK3GAR+RM/HAT4Q0DRKYE1nUvYbT84iMQm7u9cxXBEmAqqESYiNe3aKePrLZ2dsalpSGdhOnTJabSvH+javsPGZ86g1tQA8SaSoWYhUdyoV9/DwK6+BV0Rlu02N49VnIfdLVqaDEpgtnZDCYZ1ZnrHf+q3ftBSRW9iVemuJ46PB9KlnHfZJKJXFy8XaUJ9R1grQHzkNxIHGBHjtiFZomGyAhGigNyaDL+JNrw+IejT6I4eisFAzizIPXzlRtmPljF26V7FKh9he2kV5IuoLhHxfOzttZ86vWjqb9E7bbsQsE2vZ7HTWVr50FlCmMB+AxEWaDpFEagVtd2/PEqUS+HFAmEjNvTH8BvwEqp7B86fTcWwmdWRfnM59+tRJm106jZ2mgwbqGl1/iMKPT6r3j02RpSFJlQkNhx0N2hbt8ZXjqKcmx+ShkTTUQ6rdg+YorvZRc37L9uGOOY53BFit/5Fn1RrNo8W0fe30jN3brNudvYYN4tHiqwQdMwVAT6CGTz27CpUpWb6cs1ortP1qD245sMe/8rjNX/gSQQrOBWKuKWEfPCGNkNxULm9xPLeomkyAHJIbeKksnzGuSRdLXIpkwiDySGsaUKenoFGZGQde0Z6kXXb9UdKngnmYQkUfOALZxDFScuzMaTu1NAeQACwnMlG1gTupSN0cPBozQPXTeNEx6q/VGrKlybBrv/XcUaAb2ZX1A6sNRauI65FmTcc+Vk7Y1798xuZWjloG6UtlU7ZZgSbhaY+vTNnKM09YcnoGKkTURbwfarCYvCkVxzW01Oyc06CH6dAjeydzlobeRODx6hIEATkFF51dWrKgUCQf/kY4NID3ufpHsJufAUwNUWEL0zEL0yLCZVvCjmXocc1xC76BzgFwRTJanJrwARCkQuIt1UYCUjQmRuWeXynb6kza3rldsbs1pDWWtSxqT2Rvp8tm33j2mJ16+nFLTU9R1gw8tWdXb+/jdcf21NcuWPH4cVfXGI5CgIYQdTm5MYEEtUUqARcARH30KTAkmLLXgkWbpkpmFyHxBGxpDs5C+0pT0AooUUDc7xxYGqV2c92npc8ApugNnjxJNcYd+JrZAnYrl4bbyQ0B6HDIfn6p85MYfhF5qVcmkbb4sEnvqwkBNjJpX0G6Lt2s2K2tA2tg/3PUJIsjmIUs/8Jji3b+KxcsMzcLmLNue/e3q9atNezs6WlbOn/OEnBHxdKad1dnxURlUMuR5teRyHg6MwFSQYGAUb0jk6N9Alix+/TiETsyk4QZDG2qRIdO05MJ8oohIKKZUDgTu3gEVX90MLvE1arICJ5IZKKRn/npIpRCs4SQbIWJSGYcCdH4uQYvZGvSACp7VE72LUvDi8m4/dIpaBAh716lbhsNhZ9QoKBPmDi0C8cy9vzXnrLisRXL4m3T5TIEvmsb93Ztbiprz/7iU5ZbXHIP7j2Hc1CkI0cxFsGHa8aTOCLUWHV0dVX9J/+7tHK+b6mUZeGhR47MWA4AZ2EOqTzXamUxWhRowxFqYGZEkPJp6ZHA9IVSzV0LEHefl6bxQS5tWSQnTTgmSdSoiwYMEqIiUm2+azA4jydfzvft+JSmMbCDZ2bsSHmKSvZsvz2w6dSIEDFm85Dvs3NJ+7VffcqmTpy2whFs5Rz2i7y7B3tmzbqdv3Dclr90gSgMFVZCMnHDYApAGhr0xVxIYlqOB+AEdqTb/tXxnACqSsfoXMXy5eVjhJZEV7PTdNQRn5yzAuFWSpN2aJcuJhDx635MeiQwQ4VX7Ya+WUAcGy/OW5DJWYHQbiYv8BQlIJXYLi2uEskVqS/iYU+XYva1Y3hWrOvjMzk7vzxl+WKW2H5si/iH43DBRfjjl1fy9htff8IWzpyxHBKZmJlDcvDSSPIIaTt6dtEe/8ZXLDFL2TgqzRPJ4SigVBPHxO5jAE/hPAKpvpqmcFeDzoLyENiPAwKg8VTOZlbP2vRM2RLpJOaDjoBvhgnMCNzYEpgLTT8fasKPSY8EppxLgE2K0VOaTTRNweJxx9jRHCqlOR959SSVU+QuFdGymJVSwr56sugTYXOljP29X7lgjz/9Jeebjx8p2+mlaZxQ1n7r+WP27/2Df99OvPA1wMhbCmkJsMUK40Tms7OLtvz8V2z67DkaSJU1kAGgoj2yaQESOaxuO1C6yUCipNhM5zjp1gCvm4MI+EjUJptUff6IFfD+0qqkTMSExskGhxo+StJmnOOnpUcCU7eMaEo1SOYpH4+JfdTcdhJbKJozgg5pDDNNgVoDGacyMziqp/HYJ1cWbBTP2n/0D3/Nnv8P/4GVjyzauafPW3l2yRaPLNiv/OrT9txv/7YtP/eC5Y6tWmbpGA4E9YLkaxNI2YVlK5ylE0plH6iQ53anQlkhNk0DIWPsakKdQJ3kZELdUNCo2/hg38a6e6PN7xZmYCAtEp6YB7WL/JKFAiq+KHsWdQ7Xy5OLholRBQktsAUIbT8mPRqY5BjKtcXUSCqjpXsdzY1oTFEcDKlE5cZIa4pSS/Twc8dK9uyTEG688dd+5QU7fuFZ67YBKDVljWrfMtm8nXzqS1Y6cx77W7J+F4cFOPLEmtUcA8a42wLMDQsANV4iQBcpx6nJHhsOMeywtes2xKZKIvuYol79wLrb69Zeu2PNmzesce+utbc2rLO9bb29XRu2AFX3F5LkhGQ34/mCpWEH6Jha685NNlcj/k7Y0Q48LPX68QMejwSmBjQggp6p7NdogH1EDbUWXfPTKTRBo+xZhGKB/56cz9kvPb1qR88/bstPXrD5Eydt2OtbY6dizf2qZaZLNnP6FADkrCGPfvWWPbh4yXauXbHK9atWv33Lurtb1q/uEhZu2bB5QLfREHk6VHvc3KOhNZxizVr3b1lz877V1zds+8pV2774oe18eN1qa+vWayGxgNHHlmrW1ON0iSXtidQd6cRkaOguTzQ3t7RgsakFnwgMMQ1abRfZX5Kuw6z9uPRoYErW5WT4c0kHVC1Xycwv2MqRKZvKBZbBuM8TpXzpaNG+/uwJW70AvVk6AW+bx3RhIgAig5GfPn7UZk4dt6nVRZtdXbDiDM4Jgiypqm9tAeg127p00bbeftt2L71v7b0dAN1wCZSJCWm85oV6+1vWvH/X9q5etc3Ll+3eO5x/45bVNzexDpqvxxbOzlh++YiVTq5akc/UVNlvGZSpcCl3yYyW55QJWWeJ6JAQ5AZJTFGvPE5QwQBAullAc5S8Iz4hPRKYEnktU5HB1yq0eHaKzxx2uWgleOBsIQ7XJHKZT9tzqPYTL7xg5eNnLJEvutOK4yHTpRLgzlthecFKq0dt+tRJK6+etLnHztnKlx6zo+eOW76UsxgBQb+6Y3uXL1nl6ntoc90GBzvYvl3DFlAbjEumbB0kd/fSm1a7d9MaD9asf1A3+tKKUyk6bMFmT56w3NHjlpqZtyS2NIFdTGBaZCOd7KtholaodBxHlYeuFebnARObTBkKBgw24hGTzBxOVoM9us4l9RPSI4PpEcAIb4kjimWIZ9m0kD87N+/L9rLwxKfOr9jx809YceU0zgLAtdYSqdSggiISbTG8vBoToHIxOGqqPAunPA6452z+9GmbWeH78pJNHZklEGlhF6s+Uj/cvgegeGzdMMA2qNWwgRsWHzSsCNGewZktnn3M5vH45aO6r2gWicPuyDPL1gkISZYYAGhEDl1fAJb6pHIFS5YK0DGcjTRAtIoTNXuq81Rnv84R+eT0SGCqTO8VV3d+w/F8vSTeNXdk1ebySZuG+px58jyE+zEkYQp6lvMe9wv8fz6hT6HmqNnCTstMcbToDxKgmcPc4ir052mbefwZm338WSR5JQpG6MxRCwndumNj1HtY20Ub0zZ94gzbY7Zw/nlbeuxJy0NxUgUt9cYUaC5eTkqb1si3CAkHxK2iPOKbh0noAJTuGtYa0TAZUStJpAIB7whxTA2oyGb/mPSpYKrYj2fh0Yb+RNAhyNnZBVsqE9PSuKmlI9CMIuQ368dDjTPi3TUhZm1Cstq+jfa2AQVAcEaD2oGN8a7jgTqKqkjqtTgLJ5CaP2rp2WOYh3kkGEeAt44VpohOsL98zx89ZcXj5yh/2ZJ445hmEjXFgCkYNw5sVIcSUd74oAJFOgBQpLxHZ0rDJtIZJVok4GzgdwyHWsup3/IRipzU2UKBdhzazB+VHk3NJ59KGsVWZRSFxDRijU0698wFO1pOYWIw5jLuHPNhOO9JKocUDmsVG+5uWn8HirKzyyc0Zf8AT43HhaqEI6qMGQmHyltOIWvJ4rSl55YtiyNLzixaYu4IERDgTc1ZCl6YLOv2lMDz6Ff3rbe7Y72tTett4+1rDfZH3HLUoAy2EecNscHyyo7loRNiK0La0ytn+K15LdEvAGfTFIifC5CiZOqHH5UeCUzPVNXW2TLEA0itCLtsItIyf+E5e/zYHKDgoDDcWszvpkC0A3CH2LjO5pbV7zyw5gaU56BqAyRniGMZVpDS3XUbYv962xvWvHUdfnjZOWaajnLQ+IzPEKfnSy69gWw26pwoz7mDGwBQZ3vHOlvQoT06DRBDTIivQOng0GpVa9+/Z7Vrt+GtGrCJzFUEZgRBTE9d0M1cWrSgP4+CcDwaNZJpcLvLdaJYPyI90i3SI9Qx6LQBBsMMedU9OAmiFIV8il8TEPpEDY9LQ3PLxzzck4OJJJOepw61u+u2cf22VXfr1sLztit71q1pbRFcca9qtY1d2/rott1676Lt33+AI1rFuUFN4iEUBTtYnHUvrhsM0ENXOdGVRKZk+3DKux+8bwfQoj6cdAB43XrL6kjq/r07tn7litWQ1vKxFczDkhP8QKs93KkITCpI55luxCIOV51lLwOZJ7WX9vlovZyHNk0pfyw9+v3mZBru71Be39VBUinnE4eHyFP7qIrmqQEzwF6ljqwAMGBqk9fWn7wltKTdHthb17bt3Ts9u7s9sAcbDavstW1jrWr1Ay0dDG2B8HPl2a9admaacvD47IvRaQLU/N5HzIhHQYpioGyYiCR5Ty2vWqc7svWNbbt1655dunzHrn10x/a2KlyftaMXHrf5Jx+HZUDXFL/LqfgGOIqoiKasBJhQP1d9QIwYDFrIb3l4HxMVB1UnEPEdpkMwP/WxEuM2tOTeNYRBM5P81p21Wo5HFGM4BkQFoz+yzjvfwV6tWf65r0dDWJgB70miDTkg2a3GA6Tz2rrtVwgPNfgKIU4h7aXppM9jl+bKAKPBFLb8NA5UBdKJaEF8esnCgqYpkCqtWRoiScqbsHawtxl57zFupA8IAN1tAjKdkYQeaWmhVsPFsMExgNc0hyRSlMidC/ULd+6aHT1r4wJckxQnLqf3YQNNOpB6SDr1p+gIZxvAoQ/TIz9YL6SSEnXN+MlBuK1ROKbRFIWZJN2WHKZStFvD+9oRqY87KaQiTgM0U1haWbZTL5y1537ltD3xtTP21C+dtPPfOG+rX33aFpCa/OoJSy8tWxopS5ZL1J8OQQIkEBr8FT0JFRJKopAUSUcMT55axOsvHLUMJL0AXy2cfsJmLzxh5fMXLHf2CUvCY+M4rzgAaFjPpUrSJhvoTg8pp9OipP0TG+kaQFtxiqEA1wAxbYzu3fzb6dPBJOMxRldLlD0THJCvsVScqlYKPVQ6MbWITSUU8xFpbBohp1RSJD+ehHPiNFJ45MKJs1Y6d8FmzhNunnnCCifPWvYoIC4s4VBmkPhFD/kOnZhPMYtATwB0O+x2brKPcyQlMa4VsHEkOw69Skzxu0j4yLE4jiuWRX2pB73LtVyn5L2Ec1X+4pcayJmArNEoB1BmTpOItEvzS/o8nAX94fSpYMp7jrpkJvDIWAU5uBSgqEJYat48MXPUIyINQLjEyknoelWORsdR/XiuZPHiFCo7x7bgwCVKfIcRxHTnRRbVEbXyRMZqFGV5sCCFZJeSrEeUtIONHYrZFf5p2veh5Al4t3F0io96af8klBSA+qIytGErPYRU4rcckIIFcU6NFqlTNRUjQQpgEJ+UPhXMGPbBPZxHQMpcladCFKhpXBljH8oCSM1hh3h9B12ACgQBToqcEtKmURgAk1MJ5FCwX145n6ql4UpqhPLXMFy/J8WLjD+tj/7Xf+StRspJUAY1iMBS1KUOcRD5rjz5rg6lFrqSvPS/6ia6w4YE+vpRP0dJllQmRvvIVxdMsNeUsjOBT0ifCqYaHocky2apPaEKlRR4xdTLkhh6UoXAOzXWqQrKDkk93CN60sV8uIpQaeWjypKXT9OqIV5bGikwB6iUhtCUh65xSfMPSlTZnCy6gjrK4fhvSahOUl6epy7Qb52vY5PrVIY6WfXUJjCpvxySUqRTKmhSz8nvENMVYq5UzU9K0dU/JklVNHiqio0lmeTrzsALmHwqd3lv7JLCOQdUILptxUTI9gwObawuOayoOoPrVNGJ5Cm5ekH0R+K2kiqproDisG9+PY0UICLVTmPUcYDk9cJpuaQJUDbKUjmqvJfwUKojyVRUF2oAxq/lsNpFh+jcaDv8HvpNDp7HJ6RPBVPJ52O8MQLE93jGUaZUQXXgv0RxnpgYaYI4q3FuxKWmSJc7LKmUGuKXReAErnNyAtrPd+0cQqUUW3OdHEcg56Ak8HS6OgGQvJF0lmmhmABVGKh6STIxJ7qF0BcoqONIXk2XSm2YokMJFWPxK0n6zyXmEFp9951cMrbeAMh0/BPSI4EZ0woH2Qky9ZueVGFRiomjcUnSefkpl6YQ9bQe0qiQbrJKWJIqcxBVlv/YosZMAPYGsnHeqLHvIad2R3YvkuJIzzn9UN/1QyxDIZ7AFPkWOEp+nqQoMkXRgoRJeX6ePnE88s5+DeeoPK8feU7+dI20U6UNe0Pb39wl30kZP5QeCUwPDydhHDVgm3xSUERdtIu4PI+j4txRo0rJVBj11qdCMedtE4lwEzBpzMPfk8YKmGH9AKkcRU5NvNIbJemSs+NDievk+OSl3dtLzVXmsIsdFbh4XfKSTY3ibJVHPjrX85N64+Q0NCeHJbPh7YkOR+dEgqLvxGLWrjXso/ffj/brlB9KjwSmPLE7CvrHifukUt4I71U2CpCzyswfs+6De1SS8Gwy+WY+KsQmdZftFLATe/UQVG8sn33NIA4jzglPVBnKw5dF493DPqoMaIFLosqEFUjdRaHUeeoY/wRI8vTJN5XloByWpe+qNqAQ4ehGL3l73/1QOPy/SML50yrnve0du375uvV+xMOlHg1MCoomljxnGkj22iR16nXq5xKDfUotrNhwH3snVZd0oIYmMCaq+FAl1WBvdNRAz4v9I4WDlBHHoYVwVsX8Vt81a9XNunWLtfbNmlUL2nULNdEmQGRTBZJLphyRqBnfQ74LFAdzsjklYqMtvmxbKgxlk09QE3QvpXeIty0CTYZCIN+9vWY7Gv06aHwicI8GJjlqyYk8nMyV7+sSMwNY4KABgA5gV+NTs5i5tA33tiwQMDrmKgiQktIBNso/D4+xuQ1TI1VpRVx0QvvAhg+u2q1XXrTqh+/ZaAdp1/2M9T0bH2zZ5ntvWGftCpIF4Bo2g7Io9PSeiHrc8/KBCt/Hb+1ziZskzJEeBxTxy8iE6Fx3igl+a7+cF23THNjde9vWarSstU/HfjyfSXokMJU0KSaViusBJffvW+LSJYu/9ooFNNbeec3Ca5csqNDYdIHw8JTVb1yN5msO1doBlOeVdOKYJJUfU3FJgNMRKM2o07Pe5podXL9o3/vDb9mdN1+z/r0bNly/baPd+9a5e8O+/39+06qvf8fG9W0uJA9FTynCRZF2oaLGet5R/tEnp2q/S+vQxhoopsMDnF2wfd/szkcW3LpiwW22W1ctuHuT/Rs+zaIn1Fy/vWXdztDqFbRC9f2h9MiPfBTFiD1YtxQGOAmQwYM1s8quBVubZrc/MrtxOSoYsCUN+x9dssLiEULMyCnJ3kZdr029zidd+TDWRgJ8ybQwwCm0H9y1JnnPlUtWnkLqxi0fJpMZGNRblgm7VswkLH3stMVmj3n0pXLc60ddQzpssgAEzIfgImlaDHblQwsQjODeHQuvXDK79JYFl99h/0ULEIbg9g2Or1msdkBk17M/+dPXrR3m7LHnLtjpx48/NA2f+ZGPmo5IUXDs5o1IwrQSLQv/pEH+QA7ZGECNIampj25bvh4iWbci28UWTFTYIyNt7HO7q8wFsINKUIipSM4dsdwJjfh82Raf+QVfNqOHjA5kfwlt8+eftcf+4//cyr/89y0+v+rDaiFaE2poTQTf1TPKz1vr6i4t0Cdgaj7n/rrF3rposavXzW4ikQ8AdWvHwl2YyH7NwirSh/cO97DZVz+09KX37DdX5qzV7lq1yv6HHfU36ZHBDCr7FLaNbaLSgGhpuGdK0Unk6YMc4SSmQM8Ti9dqNt9JWvqDez5CLy7osfoExGgQYSIlSAu+clIKCenUSE/6xFmb/vLXrPTUM1Y4+6QVn3jBMmeetfTxs5ZaXLbEsZOWefKrFl9EQjTAIYn0qOdQOknK353PpCzfKBtuGdy+h83E3mupNoIS0hZTW+SQpCF0tHNTUTPsp250+MVzy5alQxoHbTqXU6NSHqYf/v2jEx5aI+kaTwyQRK1G0+yjD7AqFxlt/aZSktYEoOd22ta/88BispNyNgJV0igb5vvkcSUxXC+pFbACIpWyGOqdWqDygJY7+bjlTz9pGQBOTGupIQ7ncHBEgycT8+BgSRK1HdpMSaOrt377SWbVfRvduE0eURtMQkG5IWA6DZSWaIpGAp7UftqViVthOm8aQm8hmV2/dfnfTp8KpopXChqQW912QiE+1AV4PoiqTRXgt1dMgxcCu5RGo0bWvYZpIBJydT+0WROq4hKqLhb/JGJyc0CJmvXUHbl6DE+iULJkedYSpRkfZPa1ma6+1MNHwHUFtXRTQhnqoEn+XjeXRo7rU7+x58OdXevcWvMpYwmGt1FC4Z9sAlURnzqWvETvNEieSQ7s3FzWnx3Sxzf4+R9LnwqmXwAdsFvYFlVQ0YKu4rskSQ7Ew0p2RuAKNKqHZOriPnQi1M3wkHGnKWqoQOWaMQDqmWxjPT+zUbGRuKMolIMcAeyj3MoeYh4gKj6QK4yEj1CYSF0EJLyx18RZ4KW1JFGck3DW9+tTvJI8W9duWauCcMi2Hoaq6hLVXw12LSNPDrn2SIvw6Llh037h3KwF9S5Zsf+H0qeCqeTGeQMbg8SQOxsN1QFJxuGnGuNJNkcfoaVgCMOdqnXubVgMXqqGRBRJcTufok5draOEU2q6V9O+1Sr8csP6Fy9Z75VXbPDySzZ67Q0bX78JxxQYdF4FW3cdBvHhZZwe9argbX20ik3LpekcI1rSwwJcALTJzADwCBq0/YN3/GZXj3oURvqgMPWWeks4NJ2qu3mlffothNX52Nrz0wFb0iXTO/Nj6VOpUdgljHv1+2bb0B5JlioWGTlAUw/KZmJXZLCjbvWCAyQq0exbRZI5X4AmTdtYqqSKH3papEr3nQ+JclqX37bxgwc2/OiWdQCw9Qqk/L0PrH35GtJ9x0b37+IE1y3kc3j5QxuiKaMrl210/bqF63eRfjywg7VFR4nIy/5F2iHR9rFVzE0PG377m39gR2bzll6axZlynpyMzJDahWC4U3XHI8nlk3/KRhqXyQS+CCL75JOWm9LiX/XdI1KjYK8SqbhiYxWmKwDCBxm8Z/hPaiYvKoAOewvgYtkk4XlgtZvrNkbicIOQ7AMkhA6RbfV7uVFpG9rOzqZdevk1u/8Xr1rzVsVimQUbF1asNSrb9p26bbxx1Tb/5HtW+fb3rfrq21a/dMM693dtsFOxzvuXrf6tb9nW//t7Vnn1L62/t+k2TmvxnQopcNAIFtHa1ouvIcmEpar8JHTVf2GC9sBQtMkhuf3X7KiDC6hp+QLNf/VsJVG3mRTUTpd+LH2qZAZvvG7BGuSVP/fCbtTJBrWWYEb7kMTJAEgAH3S7RkVjvdAGew27DKWaPzZtmWIOtSJPkXhJMxUVLVKlMuUZK5XnrTi3atMXnrfi+aes/NR5m/nKV2zuay/Y1NPPWm71rGVWzlj+ma9Y9oVftcwzUKPSnGmd/Sg3b7FzZ23qy8/TEXh7bKF38GRswACye+u2Xf7f/sDyrZYtH58j9KXNuTSOSKwgckARMaADVE+1DcPpd8G5r5BTilusgyk5dspsaRmrEDwaaQ91n+QN4l8y9cX6AOkFuLp7f3phDjTHNKJj2jyERIWxNzP5jG1XW7Z97Q4EWLeg1Gy8v2uj6q6FbSSHDlAsn0F1CkdnLT2r6GTNRlrxhoQZsbgefJJaWrDsU09Y9hdfsNSFJyxZTFmcqCiZCy19pGyFxxdt+qmTlpouWbygNxWST7vli7dGtQp5bdutb/+1tTZ2wSMOAQHoJtoGCVfdZbL81m9v34Rp0PPqaEdY6MrDa60AP2PSVn+I39+kTwTTMyAF64SMEHBfmcHm8LlKI1UUrgo4sdViK20AI0BDPW1PXphjSTjndJCyD6FIvfsPbEz8roWrY9R6uLNh4ya9jFRrdbGmd8dh3bpBxZqVW9a4fclaV95GjX9gvXdfsf4737fBq9+14fe/baNLr2Jf37He1i3rVh/YKIFzGkmtVSdqihfWMOCoCpA727Zz6UN7/9WLmMbB5MYGVLeNl9aghdiGwuCJVjlvlZD4J22nHc5YnImQOZQt2CYgoe6HWCl9IpgSd50UYOD9Di2MsxYweQ8qY9GRyTlOYzTqTl3CMRWQumsBPmDqDC3wWgWkOztNu3Ntzcab2zbap4F41dFBZEN9RhPvrucQBZD18VTSeuWeNeO7Vm3fscreFdvbuGiV++/Y3t03rcK2v/GeVfeuWqNNJ+WoH5Kqmo/ahHod7GW7Y6MmlKuOJmys28vff9PeBlSppd+iKMS71HMHr79BHapw6DbmQLcbCzA1DjOhZTHuUGmzbsYVoD4g3qjjTwg1JUyT9IlgKsnxBPduu8pGKx/Uc2SGZ5QEeg/qcjkdL5xNn7rWf0/2IwE5qSmX/sXtHduAJtnuPiDifanQsLKDtKL2fNc0hy/vLsxYQit/j81b4vQRi51dtuAUDml1zsIT0zZagTjP4Qzm0hZfnrPE3LR7ZAGpmwYE4kjrPgkXRwf7toGt/PMrt+17UKc25xUKSJaa0gG8fTTjThW/UMUMtaiT6Bft9bZE9fdvUn3HgfbLgUKTbB3plHB5q38EmH7w2jWnG+iv4+LiztkuiWLRZCrRVwfrCn9kDT9CDLmMOT88H/E0rSfK0Ii/pKL/+9UHtrMBgHh33+rwyv096BGSqgWp4orirFQykcxbZmbFCsfOW/HEU1Y4cYHtGSud+6oVTxOnz+AAYsTVNG6M/R1D47SQS/dPihPqNpVOZd++c/Eje3N737ao0CYeOlfUfe38kAAoAqsgyQ8OAJT2rtPJe20kFaDxGT5ArMW2aFd0DY3yaA5wATOaE4vSJ4IZaGrgrqQS1Zat5ALnlAAjtRW2nqt6RZIJUH4e/wSqYlkn8pyv241jmaStIQr3ueYPdpv2v155gNpiN1H1MVI07gAi5N1tkob68kVflh1L6tmaGH3ZL1ROd0XoLQDxAo5qcdVSR1YnXpZ6qXxwcccHuEPdREW+l67csv/rfeyvOp+ar8UAQQuv9NYVDW4QcwdZBEU2Hsm0TSQVQIMtNEVS2wRoNVehrIeYEZ4eOW0TzGgtqH6TOPS3U7iD18UeKETzEFGnqwd0FRV2m3Eo8gIaMKNFVgJRnxQ04WiqcI8OuML5fQw8Odrvb9bsf/7gvu1v7WE/tRQbmykJ4ZgAS5amLT2/7J9SAl/jA73xZX2onYCLpfKWml22zInzlppf8ZnRGNfKnnuYigpv3npg//LVd20NYIW1pOC+GqB75vN0AqQ70DuKj5QsnMFL56m32EiF+uw0cDI4pj0cVJ1N0ZRWtmhgRcJDXgpd7c6tCBvS3wJTu4PtTQvUQEDQRc7FBapA1G+/KrpUauDz0pykBzT5SLc+Ba4/ZMns3rhv+FuA1O3QMX9CzB/u1O2fvX/PKus7NsBmjluymUgBHeQFIqGa0tX941LbAYC4tOFYBlqnrllFzotntbItUlutefJr0ai9tTX7ve+9YtcINZVk4fW3STv0rqBAdnM66yCGiwULjpbNVmbNlktmZYAWHax2XEIDgA3pdD0C0ofsNOQobaDM2OsvW+zb3/Yy/i0wI3wpGC/rY4++B7AkoQ6UGqgT6Bn+3BFJQg8XJ+i7NqEtCQqSOIOBvYkqVFQ58tL6JPHGEY3+i926/dO379j9tU1f56715j64gZeVhGmZd7ygxf9QGcr3GUjZKv7UsX7uJAyUVAoyccvtj67bt1582d7f2LbOhKIpqepV2rJTQzXlmSWusu/Qt3CK63FowVGkdRWNgLsa5ilsU29sqB1gAqBausXQH9fl8TxJ9yfduOZfH4J5CKS18FK7O15JJ+ne2SLlnCGd47fbSVVQn+ySuntNlYm+O3mnga2+XcXZvNVtGjBwifpSnzIPfEeiv7/fsf/2nbt27aO7cEZi8/1tpBT+5sCNkcia9SDdKkcPtO/X4Kk6BlWTxMphyZ5Kggdw17V33rI/+86L9sHmntWpRhvTEnW+qhhaOxjbexqb3aDj2rSRehwu0PLIjOjJpqBoR1DpoyUL5gBXbdXrGg4wNS3KVJiqkX0JjcJsjVCR/nY4iYQEb7zKRdgJFNMlUM4H4JykqzdlJyfoufpL5P04lRKtGHAcXe6sV+x3b9yyvxxgw1w61DC/yoH31XNs65Dny/s1mxkPrBz0/DGOfoJCPC2kFT1T2Tgb3Zg16uBxNQqEwxoR2vXpgNbdm3bjjVfsu6+/Y9crNdtGuvc6Q0MxvAwycCul5QQ58vsV2q+nR4iY+8JdYm/VJypTZopPSaw+ZcZcA6mWMtHwnFQ9C2ZIeqcXt5eud6M17b8KmBmByXmxixctdvl9lx5XX82XSBVUkE6QvVH0MKmgq7QnwJSvorcl3fFG316+e9/+eWXTsDRRQ5QX5wtYbW7i+EsAVLU/sg/xnp16y9Ly7AOu0hgkddCaz34D6ey3bcSxIVyyj93s7W5bfe2ubX14yS699Y69eWMNAPvWRLX3u0Pb78g+Ch91Wswfwq/7fMrU/+8HRFwt1ZVgQc5Pne0xOOZEjEWeWx2owWOnemoEtZVT5VRfJcJ3LYts90b20pUJmN/4T39jKl3IWVBpWPylP/VhfUEXreX2K10NfBN42sVxlzDfpakDlEjTEi3idhrSI/j/l3fu2StQnzSV1BtYPp4EZpy81EgdoXu8PVvEu9cx+FU4aHt3zxq7G9Ygjq8RvdS2NtjWbX9z3SobD2Ama3b37h27vLZuG1CY3jDAuY2hjQCqV9XqcWhojkJH1Tey2mZF7O9/kCtZCYkbca7pfWoaOReo8ta63x2PrbapbgH0yWmU4PCRLr5II5FWYdSJ5eylS83J3RZPL03lIbnx6+9acPUiUhGNW6oXLUHvuBpHQEqSInAn+1ScelC79aD2NrYSUNtQk2/eu2eb2DYNxPrCWM5xTF3KJxXVTr7pL5JUNurehCvqHWvVbtcq9bbt1ju2p9ce4swOyPuAYw3UtU3410fs9eqbDlqj/TJFFVRc20jaACopANTj0qJ6hHYW8/GlIpRINAdQQsyTxoQ1SRhNrlGzidM9HDQ2vY1ENHBSyagZ2GFMyUtXetGoUfyVlyzx8p9Y8P4r0UUuhRyQp5Q3dHvBJkKu/TqupA/lqOOTkSJ5e+1q8mVjKFYZSR5wO3o+cs35apS2CMZIYvSw+T6xfQdbqNfRNLB7ev2sP5hPVULd0jiIXC5ladQvreAAYPSwPcwukokKZ6MXkFSRSmSSUiXzwiAeaQJ/e5TxnV7LqpSfwGPHcxmLFbDNAlYZEUnJ7jvuEhjdey5gUzgnzveno2RRf5WvkzQtQnJUQjrC4nhFGV/xQ9kNdrkX0ye94LOQylyA+G5A4bg7Hn2PuikqlPOvwcuaFKT3VggyPZtIKB9CG50sdZcdjX7KrmqcQWSgR4NbSHgdSatpFIq6ZbMpAiqFdZzL/wK+zTktgNPv+VLWcjR2qzGCEk3qo40L1FBprpI69g0AeAve6Itp6aAYJD6mwRJhoEEaQJW58vst+RkNenCMTtH6eR+dR8V9tnaCk2cfwPx9ARa/9IgIR1prgBTcU1lNaqkFztdouS71wQwVwmf0m+P6rVEjDPgPKhBrQPUbsXScVqmwqEJRqw6l0p86oA5hn15wNERl9V1gJcgrI+lB3RIKAdFFSSrVsq7UvKscApsj3i5yXq2L80Ga/V2/oHjY0XpOnd6jIc3gf9uh3m8QbvYAJK5HbinA0HSF1Nx7FSABM4Di+UiRMFA6BFR5afUcJD50jjsBM1o9RgYaSc5yUM6IioUZ5Eg9IHWXHVUThZjOFwelA5w0Sw0dXDYa0EG0LhGpyLlIqvWqGt0S6ECqUD450SXGJWfyp28CwaWTvHR+Lp2y2WLB7xp2lWMTvxNMsiwIjhVwECWkVmq9Xuu6tHpXKf+J2KuKKkNRbjTYbfZhHztMG2KiP6JD8s7urFQ/tZuTdCH222dVhc/h43m0Mpl2UWg07BhdQeaabNJFKkG7NHhQnLagNGuB5kT4p7tbfTmgMlYFJXGqoG/8lmcb60GOCbtHPFsBET3JVdGOVEkg6JGNAlIhpeiKJ4p0Eu+N5hyODah4F0nIUvYIqdUTt/MC0+2f8iFf8uoM9BSDGAKFg0GiDjAHu9Ad71fBTZ4RlpJ2PbMO6dTSbHbKt14lyttAGNxECQk+fS6I/ISFJFvH/I423T8EzwonY7XSJi4AAwDwzouyMNuEw+3uE38S70IV3LJxks9d6/a6DPGqbjPh1KhXhUAEgL77Rn7RaPTQ3t3Zs6ZLluynGgQMNF4Sqrzl3fVMTUnKx5NMwqHnH+FUVE89+50rkagAQJOofIprk74hSkhlYBkIt67da/YATNKFMByWzZ9EROCq8dINeXbdm16nnJqG+9xHUBj73bAets3riCAgGNIEH3eQFIpCwU/1DLagiZBpDJQUgXn5vgXv3YMW3Te79oBYcx1wD9xeOIBCnsZZUnddkCEVcFIPcN77ygXwNOPXhca8tF+xlmwuScc52SVSzkgv+FDEoffv6NG0bj4RbzVGgMXiGgWXeUAQZK+oYh9nkkHy9ACnHBIq3jgKkwDPRvvTAFBDatq9GI6HK+KooR6so6LJIYq+9Kn89L41NIRvXSKuPY2FquO1B2HQmlIPdaXuQ4TKbw+kzdQlhJYFBBbh+p4Fd4nJb21beGPLgnt7nn8E5nrbBh/sWe/1deu+dtf6r9628I1bNr7I5+0NSHxLnUWPUBC9EkBSJRXeYirno9B8iwHSq8TiVylUNEdrGjnJgdRD93S6zvOrOJ6UygtkqiEgdTzuEqeTkMxIHnAyQwmPZXN6YAmOBhqTIaxMY+vkk6QBckod6Iwewqyo6dD5eAakCFTqQ7lSeT05UQ5/Sw+8kpbK0boKc4oEBiB9pR9gW51obGffbJswVm+yOmhHAYp6UoRegySkCMynFi3xi8ct9dxRS67O2Qj60bpXt/b7mzZ4Z83CD5Dcm5sW1hFtpMtHkfqyF5JS1RdJEsHEZr26t2c7sq0CWdLG+ZHbEV8c0KAREkoz+fQXvGP/9ExNquTXSCn1PxQaQLRpxAi7ixSnaFw6n/fnvWXyORwwEisqw5/eLVRHeoSLnn8c5ebVU7+4JkW/oWvkK2HNIXEP9BZCf24IYEp1ZQsFFNwz1IOwGghSk+MYWQ3Z2eqUhWenzc7O+hacnLZwqaziIjADAAzOLZk9fcwSv7Bq2d++YMV/9Lzl/97TNlqet/Z6wwbvblpw5YGF93YsaNJ9si/Yj1A3GWEC9Dy4daKUi/UDQjoKZusjjaq0ioHcuBr5DhqmlybpkJ7UJcD1YOck+4jcHQWRa1ixNdBbfw9FNmcKeZP5kun9lQmX4LHlUH/Zy8Ewbk1c+xAwZHf9SbMOokpRZ0oy9VsaQJexJYKEXe62raWJtL5MGWXKmcpTw0b8xgbKCOCvwSIgatGt5uS1UkTrQHXvO95dq/KUHMzQg3sKkQGT4Zb46iFBR4qW+6VVK/zDZ8z02Ij7GNwr2IrbWzirBqeK7Ut61LCkbbRatqG5GMCSw1FF9GRrf5Az+Qo0yV3USGSPxulGpbRLqODmPPb5a2Q5R89Xl12cnytaMockFqYsw5YtzvgYp1MnwMykAmsRtQxQX6mwyhfAEYSCUt8k85TLNYe2Uw8G2Ay03rIJrUbFJbE6WwPjSKRfV0QaibZMhzFxoWyDpJd6uy9xz6ucJ2Dqf9kYt9jgI2rgrzXgkJeLF01+44QF3zhpuFQLt5pugMPtKhyLE9TlANXC+7chf5pTl+fWKwj1gOeBCqRxegmcqxvnS9VTqK8o0ojjGXpZKi8gJaF614VuukoDVnl2xrLlWcAsWaZcsoTsZTptBcI6X0wABBrQ6MjTeqUjc+ESOPk7/K5zPWKhTHUcLUEAOjao6T5ydvBd7TK0LNTLmNvUvQWSOo66B3rRugZGsOPu1aVIApXkYGp6QY+4gXc4adeoiW7x8wFQeTKBJX65VLTw+WNmx2cIs8jsAZTqAJsS5WJVgGxqNIXT1Qfuyfmmt+KPcArieXp7n5/AP0lqFk6r84YcF2XRk2D1Ki85iBTaktJKZHnxWew60UamOIWaJQAzYaVC0ineeBzH5ClsRQDIV2J0aCNlz/Xp2kA5WjOqJyt6Bfz/wK5obFSa1AWkPSRym+0A4PZbOB6cjjy47KloEGwl1HN9CQ589tKl07OKwAxF0jWPIuBcdelDCnVHo0o5t+K3CtNC1lMzGN9FgKcTADPAiOsaJ8aqp+cuOqRnsdMYHI/eniKAReMkdTpXLxLROcV01hupS1V6VmBx4upszqazkZRpLj2pB6GmolfMpnMAC03Syz0GqN4B0iIV9vB1onYSAjXQpdQ/ow4WVZIGSCMkxesCH7Mhajfe6dq4iqDgbMO9hntw26k7o5G0BgAZNABUHEz2V5uEjRTJlFMeth5oa5FTjwv0iTcLyQAvYCFirkWe/rtHw8tI8Il5C6AFimHFPaegLmWkzRP5y6YpopHtkZ0aAJhAlLMRJRpSiSbURGpdTOdwWJRJA/WM4jxSeXppys4cm8XKYG9R7ZSeIqNYGoMvCqVH9Kogxeh6zZikUnZfoMlOR5oRpYfBhbd7Aq4kVepOeXGNqu93rV+ljTnakOZ6H3EBFy2a1YIFxa5cG6LJgWY2c3JCdBVtUnIwYbuIMIAR/TjiqHAI6w8UJFc1J4Rl2W1YuLGPGiDyVSRR8wG6vJCPhqUQ90U9NlHP46C3pGaStkPbqYL0u4+NVdwtgHySjGbVu1rinCQOz1A05oBzykRcCzNTNseW0nQFBi6G9vhzP/S7qJUcJyx/7Ly1EzPWGgMGZcbx0LKJLpF0mADTpzDUd33qqIRJXkGvI9uSIM1iPp5ctsTXj1nsPJq3QLtm2YoApoGQEuDNFM2WoUVH2TQ1LLmR49JGigaHj4+nskJfMToVkiSpAirRl4K0ZXixK/LgAlfgq5cUoRCnKiaPcZoGOP56fdM2+l0IAQ2YNAohiSQAW6WpA6lGCpCzMO7+SA8xjSR2Rg+Bwhj0AVQjPHPnftPmv/6fWOzE81Y887QlV85ZZuVxy52+YFMXXrDZL/+ypZ74Dbu6O22Xr1z213lHr9WRR1eZspu0he8CUf+LY9I4B1x1+Wq5bP/kl3/Rls8dseBIyWLzAFjCjgNeWOb7XMmCeYAWNZoRNaKzVISG53BWAXaz3R7aS+vJyZJCeW4ZZfEqDK3G8HxQUTqhlbXTOQvZbKZk4xbSexdvd5uQag0HtH2A9GJTUIcZKjqFdMkm6bWJD70njUsCnmyLF0MYp5cz0RZ/uqGGcQX2brMGE5m2LM5vSHx99coVu3GTyGz6nMUXT1hCT9+an7PMwoJl5+ettLDkj+ipY356mCQHyTeJDAVRDzk8RWDeULXHjwhIzAnf/4unn7HnVrD/WsyKdrjzLUPEZ6cBkG2OEFqmTL6CTjfZS9lPTJ8LFX7Em0mKwExPeKXu7RHscjaiOKqQJpb0QKgiYr1QsJgcj6IDJDTcBERt8DSnEZMxv0nefOF6/ycbqUfqRhGPaJGgrmGj5YwKeGmZgCEOqdauWzk/A+0p2fTcY3bnje/b2uuvojQaYCMvMidLT/ocwi97NbgvNtvfyO8HcSQAF9nrw09VJHI+grZLeedzRTuj4UYJjiYCJURqA1ri6zM1oqRYE7MXaApczKWFlmp9vqaY5cnVb7KdpIeS6RKoVbQ01CfSVAEkyQdKFW1o8FTUCbsRO0UYNUO/qqBG38bQBFVIb5CW157IBc1A5qi8GnDYyENpkUMSoHXdEgLHzKWy7NMIeYtOx0ZDlcZsR5/8dbv/wUd2+81r5EkjqXGUV5QkkZ1mXTmzAQT56s8roAT6+qqhOiWZHld+pNfHVUXxtGhVz0MWSBIifoeK8TWGC2Chlmvz2xeUCRuN9Wo2FwdpS/Ngp7GKCZheOQcU6ZxCpUWEBZTEWnZHxBwb5ivBINECNDgG1yxzroASecXDdzi/NVFv5SmHIInwdrHDQzwA06u1tCrO6RGXtnEAJbx5NpnzEZxGtwETqdnB1k1r3L9p09jLK699aNfeuhVJDdkdSv+QMLDZqnjn6FqlSCojLZMwuO0GOHWivL0f57y77ZZVq1raiENFZQOZMDYkwG2qaeRdUkc4i0c0m8d+ynbKhhb1eEiOqz5sSpPuYlNFhIBshy4WaDqHnnkY5XDY7+AS6EhmDBIfTHGuWgeIPTaNFikpY0U8eiOLwNVuGX/xO50u9RNJ18vidV0TKpZPwwQSOW+43r+mV4M19rasVzmwXH7Orv71R3b32vZD0FBKq1Wb1tTCKgqU3VUHqmyfWp6YGW3OY2mf3vujVy/Kwd6Dil3c3bUxTCZgE6PReK4EQxlKDFwzBb06wsNIMpMpkONl86U8Ejy/QknIqmDtU6+oAroVjoq5I5IN1QXa5EHErbSMRFSBuNm0ogy7uw0/3WXTQINLrNozAdIn1PiuxuiYipYdzWBDO5iGNqBq/icVx9RAf/hlrc6+9fs127/yvnUerNuoObaL375ma7f00k031Xbvxrq1apM3UAOmIPAxAJXvKh5phv4XoJ4cIPZQl98HzAM5FEmlwJTdlNqLO2sOV58Cr8c16j2xG9/Yfyhk3p5DMPUDoHw8T95JdkTiqwEPnXeYgUCn0kI7klAaLpWHj2na80azaRUKUbwdZR8VoAAqmt7lWo5kMBf080RStWvsgDZR97TIeCJDG5JWaexZo7EGX67Y3tYmzqZrB5sNe++vrll1v6/bwP0BJL3uAR0BGA4g7kUmCWAlwZJGH/RgU8f2qT+nRKAjQG+0G/bizhaSSWYCT1KKkxFJl9ShapEZkxQKIwCUpkrO1CGOxQRG/18NV2NlJzwD3L7CJgEYTd1ykQwxqDjbF1gy6LIpOKVYuWhVCnh1B6/KqcpUKqxIR9KiJM6nEXI1UMItdReV1qi3gFW+jX7b4/hcMmtFSHuHcx9UHgBajevGVt3btQQh7O76vl2+tIm9wwzsV02vVFQrpJKHoEkalSKjEpF2r5yO0k4B7KEnjuj/2N229QOCEo/0ALLGpzCQF/ehucO8yY16+5yRBoPkrDVqrd+kCFIvhO3wIBUPsRuakNcSZ6m1nyEqQPLKCkwy8bn2VNre3KvaG1W9KS8ixq5iDhgVFqCqOC0SkBoq04uMoxEiPUk7BagADzWqd1oeIRWzRWx+2brYqPW9O0S4e+5AGpsbLlnX375tF1/+0Bo4kK7uTKMcOSEBNZIEuZRSP9VlUmunSP5bdVHnSjNCuzzq2v9d3bZho2nDCiZDK4ZrUn2ARe0lRI6A0JJwsfkCXwHKbm1KDqZsm6swX3z4LY/6yhE5iFTwsCcEouyEVJ0rNTjALutB9P/o3oa1x3ohJ5SHfYpyJJnaRMrlQfU6RV0oB6OQUS8MkR2THRU9ypDfMOxbtV3FVI8tnykSxU1jAsa2uXvbup09Gzbb1t7exTHV7O7Fm7b34J6zAXcQZK+qivzoU+Oj1JD/I23wNlMP/UU7IpA0YPx7nQP7zkHFBpWatTf2bLxT9TFbH5OQh5cgaZWH2uZtUmHSKf6008tR/nIsSIOLMr9lKxXsB3rREJyKawCOI1BNV3Odi7SJjyqUvLFVtR/UKhGXo4JSaU5UNdknQMEf0BSX+6MgKVvvD4prUk29TAGZZBo/lvUXMPXgdXUtFeScDNI5O7UIyU7bnQcfWVPrNTFBvf0Dq22sWV1vW6FxAs8bo2Z629RMHYrUOZoZ9VO9/MlRzpbFC+wBWvH73brdI0TcAtD7dzatfX/HbBfqpCcfKDKU2ZMz0mj8JB1SL6WofIGobpUWc67v1m/ZhwQnaqTZ1Rkg8Nqu2oDjPJLv//o+jSIPLZ5SvgJaf5HKR1MIapRGjaTiPrID8BrQlSSrSSo4n8pZCfAkpT2krdGqAmyXDsm6GejTmK39LWLhmtU2N61T3bDhoIVSDb0hvtqN8jSA4iByTZR35OEFdATD3/zvAqr/+LVBHbYQLFm2Krxz60HVWne1vl+TaAohpfZRu+WYfFJNV0bZRWCqcSrT93HiQxrkSdXhoM6UxAKedEf7fJUDdbxPFCMPqnhX52tobSgpBFmpcBpw9KlSe0iAJE4PmKc2ysVNgHpBb1tJEZNPF2asnJtCvYe236gQWUH0AUj2TfNKFQDttivWam1bq73nwB3aQp9HEqj8uaPhTwBHcEUMws/3P313CHymdI367FHNKdhEOQaP1jjpdsOaa7rL7QA7Cp/VXc5Oi7RJAyWZnkU0avTsscSUBlbbXNzuh3jUUIPINEZsQb/5Pgh8KlX720NiW84Vv5Xzf2Vtzzbpzngs7aqbTfAJKDnZQaQqGc9hD/H6smKoeYJj2UQWkNPOKz064a/A9yyeXG8mTWrYjnP17vQkMXc+M0cQFoVt3psQ7gbUab+hR/Gor7VYgdifvAVSjOu1JCdDnpqj11JtgSoJVfkZ8kzq2OQ8vVC0R3kn0jk7l8xbPJmxQSxjPY5rkL2rm2qTSetQjnCSY2xj4jqEcHof3GsPwoPgdx77nW/Sg7/pNfp5+olTEATf/f8BLoIjv+9xWx4AAAAASUVORK5CYII="/>
          <p:cNvSpPr>
            <a:spLocks noChangeAspect="1" noChangeArrowheads="1"/>
          </p:cNvSpPr>
          <p:nvPr/>
        </p:nvSpPr>
        <p:spPr bwMode="auto">
          <a:xfrm>
            <a:off x="910252" y="334966"/>
            <a:ext cx="2927230" cy="29272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 name="AutoShape 4" descr="data:image/png;base64,%20iVBORw0KGgoAAAANSUhEUgAAAFMAAACFCAYAAAAn1cQyAAAAAXNSR0IArs4c6QAAAARnQU1BAACxjwv8YQUAAAAJcEhZcwAADsMAAA7DAcdvqGQAAFV5SURBVHhe7b1Xk2zZeab3la/KLJPl7SlzXJ/2je4GCRAcztDMcDBDKSSNqFCEIuZCiiBDEbrQT9D/mGvpRhciYyI0oEQzDQIgLEEAjT7dx5vyLquyKquyvN7n/faucxpE6EK6nZW1au/cZpn382utvbPtT9/40393dXX1B/Gf0v+v1NbW9pdtf3L3T55+/D+9uTg43h19vT1R7avGcHU0BnuHoq2rO7q7eqK9o0tXtytHnJ20YmNrOXY2d+NgZS8am9txdXURB4eH8WJtNZbX1+JKn/5KJfr6+lTNVew3DuLi7CymZybi3pu3YnZuKqqDg9HR0eHzl5eXyhdxenISFxeX0dXTp/Nj0V8bjXbVu725FqsvnkW9vht7+/vR2GtE8/gojlon0Txsxvn5mZrXFl2dXXF+cREdbW3R29Ol+isxMlqLyfGJmL0xF8Mjo24TdV3ouqtLWnqVYPh/pnbdf3mVx8vU5itpa7b3ijZfXUaj0YinX7yMZ3/RfNbx0ehH//Pdb96s9dRU+UCXOlCN6kAlBgerUekXuLXBqA71R2VI33W8qm0I21OBc3l6HqetpjpyGaeXZ7HXrMfuwW5c6ntXT6dzaP/otBkXcR61kf6YmZ+IsamRGBwZUH090dXXGb3V7ujq5fp219c3OBCVwb7o6GqL+t5mLC8/jo3N1dja2476wV4cqM695kE0W0ciuKro7oieSme0d175HsqhjRdxFgdHjdjYXouVteci6m5ctZ/HyKTqHx7QPV3R09cVvRXVr/3u17LPvZa7dB25V+3tob3advV2xMXVmdq4F7v3T/dUq2EXIF1xcdkRJ2fn0TxpxvHZcVycX+iUPh1qKFyk6yBYT1df9FWr0dXVBXuLXrpGW7gIqnJRe3tHdLS3c0u0X+X5Nn3nGOfatXXVvh/+vIruPoE4MKyyB3SkI5rNZuxubcX2dl2gHIuA4qhLro2oiPNHhmsxOCBCS6Jcjk7AUcfi2P39g9jZVSeV9xuH2jbiiwcP428/+Xb85V98Kx4/ekDlIgAEVztfyxx//TuZ9rrNfOd82Veye6lT/IN1+ZyLdRGdfVF9+3AvTnSsvVMN9cVZwJVY2yLV3R0d3QKTwnW2k8J1vPyOKF2p51cX6qFv537aUgCp6ymPbPC17e1FKmri4MkYrI1JMoZE/UoMSCVURbxuEa/S1yvwlLXt7hJ3SBV16nhvb5+4TMfUrh6dr1ZRM71uJ+Aft1rRFEFQOQ8fPo6/+au/ih987ztxLIJ1qx8dYhj6WQLFPok2wwDJBEV7uUZ99ZbvxbUGc2ZiOhZnFmOgfzDOzs+jcXgkkarHmUDugHK+Nm+m45cC6RwWUeEyXqZQR2e7OoeO7XTDOgFN3NzR4SpcBDqyrYNyfKjcmKOuKFt/ndJ7PT29Kg99KikQMBDoTBLD+aPmUTQOxGl7+7FTF9cdHDjv7R/qeDOOjqVHj1px0DyOQ4F3dNyK1smpORZQL7Tl+9bWbvzkxz+Jv/7L/ytWXr6wnnX7dI3bZaDYy/ZzbwKdmT7nedovLJR85dTwdEyPzMb82HwMVvt14QU4qQB96CnF64YLKfqWKHwo5S+bo46LmhSsi9nvEpBwSYcA6xSI3QKkk6xGwnk0thQX2pENo/hUEefSw63WcezubMbm+mqcnp5KR1VjqDZigFuSGojdpTL7xXXjo8MxPjwYE6MjMTUxGtOT4zI2Y8qjURsajAFzp/R+pVcGSYaUbrg/AlVSCPhw6d9++5N48ezJtQoqAUvJcUPNOHAj0uf2K3OcU1liAWZNIkUerU3HhIAdkqj1ynhcCryLi3PdoMvViJNjUVpKH+pSSac4Eb1pgAqwykawD5AJdIcAgGO5jsblthQRDtman53E7vamO7ay/DIOxYG9Eu/eSn9MTM3FwvxCjI4MW3RPxal7suqb0qdbO/VYk1fxckWGZn09Vtc2pCPrFmv0Psby9PzUzJEc2B49Eu2eQgWsr63H9777nXjx/KnbahHWGTeVXaXccCBFvWw7tCkJZDDb4R4Bg1EZHpiK8dpsVHoqPnlxemKOuVBjSF1ylbo7packjl1dHdY3rkj/DJQSjbb+1HeOIfJlJ8ydXKbv0qr5UWMuRbST42bs13dif283dnZ2BFZdHLqmujpjanpawEoNSQe3Ts7iUOK+L7eovt+IXYl7Q7rwpHVqsT4R955KDR3L2zg8PpNRvdJ1TakFGSWpg8NmK45VxhmMoqZ0yPU7klr4+x/9yBJRcueX0q985yv9eP06g8kZsG2XrhuQ0h+vzcSoQO3p6vXxCzUOXw6Y6FhPtwDFAAlQ9CKAmFqwv8sSOAIIUbIPqX10YqfKN/caaBqs62kC1h7uVidQJfiLI8MjVhtIw8baSnz/+9+NR48eye3pVZ3d1o1Y7TNxHvobEA+PjuJY3IhBRawH+vtT3AcwYP3RqXaf6vpD3bsnC19viBgS9bos/7YIsrG5Ffc//VRG6cDtKVPJFNcqinNqO16MTKzqy+vyDnUWfMndbsRQjEnk+6s1c2wCxgWQAhHFsChbjAUKd7oMABOXt0tFqIM4xmdkiSScaq7UNg0T9yEjaknebhAgFgBV5HCfSWceHjSivr0dl2en0SdH/Eiif3x0GP0CqlfAAjztwehghHYl+jsScVyjprjXPVPhEJVrK7L6AHJ+fmkOPxY3H59KVytz76effRH379+XipPBo0cQnH47sS32dYzj/kbjlV7BT9JJRI7cIzeltzJganY595ki3M6ttr4CEm7mPihnF8JACXAyFCzKbccoyeKXImTXKSmk71zXaR8SX7JXEdCgOHNsTJHL7FzckK68e/dejMnQTMrQ3Fycj8W5mbi9tKA8L106G7d0bGpSUVNV7VT5JyIEbh4qoK6oydykCs8l2rSrt0dM4kNXMnRSBQIWYh6Juz/9xS+lYvZM2ASsAJE/79LmPEQfLtQXkntbIp/iLIrAPSoIEAklAaxTupFtGwAakAIwcSeFWgzIEtlrv6w4ZnA5pvstJqZ2dk6FSHQlgn2IoaIe1Tc2MSULPhy1YVlrhYLz8/MCEQM5FDVZ6FGJ7qgipVkBOzs1EUsC9s07N+O9e2/EV955Oz54+82Ym56Sbu+ULmzaKziT/hRWAkghp43SqQ0QkoQUAWhLtgGUmocH8QXcqRsgAoxjUAsupU8GWOVZ3xdy7nDyt/74a7Xz9os4ln5CFDpxhrXVPUUhrwpDPBBfGmQx3NmOpnw+jhGf1xv7bhz+Zq8sPfoSdwYrOSHOGRMAg0O1BFW5OjSmyEfumEDtFJA9ip1Hx8blsA/KHYKY8gZQCVBfXEXux4Hvpo0d0StAcM6rygM6Pi7uHR0RVys6YnyAejCgVxBZ11/IgJXGEVeLstHNxPSAAkh4KOcnJzE+MS6Cjhg0aA8eFsv853sOm4exvrIVh48u9wzm1G+O1Jqnhz45IL8On47KfjWZu0Rt60JR8lyisb+1HYc4+AIMI4ADfX4pX1BcCOUxQlhNGjwxNSZOGxFQAg9926Zr5PbAnQZT+nlwYMhA9goIfFaiKNIVnVU5V8oMmgByh0BxoKCy7OOqbdSJ8Rkc7JfhQa/2SP/m4EZLAAEe0ke7cI9wseAuQtKSSRgAoTyc8bkbc+5zCaA3MJk+GOVDcfHay61oPrnM2Hx15WU8f/IwDhp1+ZDJjb826TjcYHcI0YVr8DMFHLqS81hqxAM9AnFoNJoWaiN2WHSXrg7Q+CNZziM1iJSqAGCzXPzJTjL3qV7cqx4ZEEZ+OgR+j/QeYWOvoiRABBBHYKgpXTskMOdmpmN+bjbu3bkTk6OjNiwqXnWfG1y4FANJ7E9oeqG2N2Xt92Xo1tfW5EmsqVv0oPio8fjU5TE01QURDO3n37n8MLgsruR3tRfQ/7rEnUp0Dj0IoMTnXb0CFJC1LR31rEjXKwMQRPDAiO6BvBzDrTiUWsAVOT1pmfMYgusWOOjrDl2PlMAhx1IhJ3AWdSsTBHR3K+wUcQABV43y+wR2VWBjtbkG92hcjv7E2Ei89eYbMTk2Js/gIrpEjHP8UIFIX+A4jE+v+gN3Hso7IGxdW11RuwQWKDqnDuUG+pc68zUwswFVgXoqtm/piEr2Db8+QZWSg8w9uCf6Dsei5xxXu27+IcXoq+SuPFZ4DWrE6akcaHWopXwmgvZUxHmVqmpRIwUuKoIo5syBg5xxtRGOviaoymIfHQ+g3XgeIgAE6QVU5WEZshHlibHReOftewo9JzweCWdDbAMqDsWNQlVh6fFdUVm7uzsi4jHd8LXUl/6MUbIUYkdIBrNfBmBAbtD56YWosR8tGSIq+/UpC6JwADSY4g7cnuTA7CRcd1EMALjDOlc6+baQ+qCX6DAeQlOKHI9hQMaJwtFrGA53gg4ow6l0RbuZRFSMpdUAEqLozPtwq7YMbJccizroVyZ2f+fNe9qOGxwGkSmOgRH6BoiEn4DbPD6Nre1d+7owkCsuAXUjMjCBuKQCzD5FOz1xdXoVB4zCHO7bndB9/yhhFdGHpePN1sfVCEJ49ImtryrjfpehzLVuiyhp8adqHehUaGpXS3lQ7hBcjj47Ozk1UTE2bbq+U+3jHutK7dvrsK7G3UJKcNtSlyEFKT1JYNrDtQzhYZDQo+/LhYJT8Zd6dJzrDuTkgyzG1EONaua24v4dBQ2Sk3SJyGpHShbSI9tQMJ7BJLS7lOU5JrTa3I66YmPcHDr1q4lC0GtwhXWm9BVgnUsPlZa3DCEZ1uckDVC9dkUYdUJXXcniw/3Aig6qDgxEv7hStJKRkOE6lzgLSMrqVSjYJ90HZWzsVGcbxMGSwKlsaY8BTaJ1qW0QtkwAAQFQQ3Dp/I3ZePftt2J6atI6EuMG2AzPub3qC6NNjAGsrKwq7pf6o2CyEv/pHX0EVJJrQxfRyYNGI1YeP43VFy9FpaaO5eBGmdQXjxhxq6TAHIG1pWMAb5B1HtqZfrqoNBYA1Dw4cojHMNu5LCggmKN0f6V/wCqDTtPgDGN1L2IqAAyw6qDjqABQt1VVF8yFagvcxdbcDseqnJKbbBQpt2hPVa7XwtxcvPvmm9ahiHaX7gdQ3CXEHe7sk/7c22+YqNzv5A3/Usq+NJ7Zwj+UVd2t78b2+npsLq/42IkqwFXIVBSkQssOUxiAwF90EGpSIToqo4v0+7rFEXBtQ7Fzo97w6DbXmzgSkw6BwUAEHSahOtCldJyxAnQn8Tj1ZQeoHo5M7gTMEizt0CpnFeR2ctxqSec8VKgt3gW+6NzsdNy9dVP+7YCND4DCBLh1uEh4BjBNUbVKzQ8SZDFXTrV1DWbTLgqKltm+A8WziK2p6ssSODLiyxZqIKaM8sDZDGhIuE31PgFYEQhEQL0AIuOAJT+Wkt+r73u4Cy42AVQGHAUHUjQgdOl6QBBpYlcR1he//EU8ffo4GsxEwjHqrF0styVtKxJDx7D6hyIWknUkaWPILkHHAIor1SaIRN/wewHxxtx0LMo5Rw0wYAITUPTB4ZG9iUqfJEMHrjmzSEZCONAHksG8lJ44l8G5FHvjM3X1yfINDiiCGHBH8zb6l+IEByZFRAj5ZgyTGQZ1EOB65TxjJWksYkMmIoIroKa5StrdYknHOEc9ZqYO6aeTWHn+Mr79138V//v/9r/Gn//5n8f3f/DjePjwkaSnnnW7xuKjL7Tp+PgoVjfW4/6DB/HdH/wo/uN3vxc//oefxf2HT+LFynps7zU8dJf1YaQyCBmV2zSv+J4JOgiMtBg4/QEo3I8RK1OKtir1Nr+TUq50U4c6167MTTPzizGs+LZL7k6pDzIBgERFDbCRUb5S5eqJj8N9cCaZcix6iFaxrVT7YqimmFuKvcNWPIfq8De5B67a3dqJz37+afyf//7P4t//2Z/Fz3/2MxMMIuNpHCha8vw6agJQkQ51/kz+J3PYmxtbse68GS+XV+MXv/w8vvfDH8X3f/Tj+PT+5/HFoyexLiMLJ9MPiMnUxszURNyYnTEj0A54sFNtZgCEcVP3FdA4oVyCmDi8BiagdeJY6yJ01fjUtBR0X95BMpUys7Hr4xPyFdGJygZQlZeAJmXLq3SP/MHhsVqMKBLpx9jIwFA8utll6p76zm68fPI4Hn76D9Gs78Ts5JjEbzZuLczFraV5D2JgdVviQKzrmVQMHSHYOJFRY7JNylmcNhi3Fm/EzfnZmBqTw14bUtvkkCP+IsZ9cfijpy/sWyIJhK5Duuam6sBdAiCG6ugDIfOBVOCRHHsPapdoZtd8bfawABOLDCAYC0ZtbElVUAHlP0quhCzwumXtMBL29VRD6Y4AlAc50KeMnivUhCurQwPRJ9cEjkCkcNa9L+460f7Z0UF0t13G5MhQ3BIYC/IJh6RyetQmfEQGOgj7UEtiSUsFXAs36YB0YCXGh4diYqQmaz0T7yni+er778bXP/4wvvrB+4rRb8fM9KTsw4E4V4ZWXEf9DHrcmJmSMVpyrI9OT25UX9yPdJkSk4SUfXOmriW55x6wMMunITgV1ankde4qSUEBDAzkGJ/u1T0QA0fSFekf7gsgAhbhH6ICB3VLhCr9VYHf63JP5W8irkiDXRtRniU6hICILm1oCrgDxcg48DQct+VYxyAQnJJ1StwKPQdRkTo6COC55CbF1kZHEjKlKIgB5j4R51D+NIVwH6P7C3OzDq89HaK2oeZgGs5jHFNtFZioXhgm/ekCzO6evugdGIzK0HAMjoyaS/b2ZN2Jl9X4M1l2AAIUZvwYcLDDrcLoUGcR4yYF4cRzu1Wt05M4lnE70vV8pzGoALsaqvpSIumpWIm9bhZjMcF15ZUcR4rT6wKtLtFlcoy2MPAAUagfvxjVYR2uviEQ1mG6Fi7dk/7ckG5cXd+KlXXpz7XV2NjeMnFO1SbcowmByvQHfEab4NDhWi1qEnkGOqjrSFsIb58ZILVvJlOCfZCKLxmgodFxGZ1bcfut92LpzhsxLKvG5SeqNFdCHHkQtGyIb9Yf4RY7dMpGhu9Zrql1KqIALNzJ2J8764rTkqMn++UxVCpVLwhrCUSijaO2rljZP46/+bsfxyc/+En8/MGTqEssmaehPacqE11X6auqc6V3gL8r/1AEBWwIz+zlTz/7PP7i29+Lb/3tD+M7P/lZ/FjG7bE8BYbYWngwAsyThWoXtqAi48gkHIQ/Ul/h7EYjiehUAEmiP3BmcSbBpFOV/oqV8KAKYhhKBI82XXiBuwQYojYZcSISgQvhLF1lihJTeyWHxB5g7QKpshJ4GpO+abGvrtP4PuaZZAAYgtvfq8eDx8/ib/7jt+Pl82c2MoS1z6XbVrfqcdXRlWKpuyemZuzowy0qMON3PASFxifHiutPpD76h1RL5PikjMijJ8/j+wL0k7/7YXz24GHU5U83j5pxIuBpJ9yHvcB2sM+6K7BhDn6bST3qAUxld0v/0htJOA0m7jH+Vo99Qyx1xsYMPeHQYynPWlL66jD7p9o/O8EIyGUQuKrDHGduU4ZDoR+RjTtLiarUes0EyH0aypgkjbPOGhyKD7/6cfznf/RH8Zsffxy3lxZjWtZ1bnI05hWptIkSDLLUasNx595bDjMhFMSjjk7m8Xu7rV6ol7ibQY2hgb4YrPbGvbu3Y1E6sSK1hKI5O8MuaEfJksVW/+gDvnG/dOiwmAsPYm1lxXocAJ0hk5kktyRPW3z0r+/VevrkzvgCdRbExfrnqsyLELwQAe6UWEiZX16KWyVqzJOcyzAc7O7FkXQUVELEiDy8ZlKoUhe1MUY4PjEWQ7K0GDmLpvxMNUHHhvW9PQaGR2Lx1u0YlJQc7e3Kqoc6Py3XaD6GqlVLC6Pp73301Vi8ey/qm+vyQSWCAhlXxtZXJaKX++Q9XKkNhIOz09NxY3pGHsJI3JSrdffWglyg4RgSUMTorAOAmVAdSM0LAbextR0LIuD89JRKlHcxORFLt2+bYUhIKWqP1SAbazvRtd2f0xYnatDJ0b7Eo6G8H8cHO3G0vylfbyOa+2QpbuWjxrbyTrQO98SdB+bOs5ZCvNOWRb2jOwct4FKo6IEPdc9iL1KVIg87YBWJuM5EKFKX3BEGdglrL9XQIbk4c1PS5eoEo+WEmBBkYXEp7r77vr0J7k3xVKwtFUNcTcY7wF3rlXEbl4u0JILcWZyLxflpxeKT4tiJGJfxGVS5OOmMqzoaUzlkiDEsd2xSUjE1MR5Tk+MxNzcnyUjXD4PFB7WFYc5OFWKORUyHlIN0GEvNxBIcyFBYSxx6LNAQ7cwXrDlC3CX2XM/gsMUWERKV6SyDJOBnAcIfFPd4WM8AdMhIyMpLjfDdk2eqHfFn8owYGn+PbcbQ/QLyZrz/8ddiZHwyTuW4o8+dqEN9gLtYqJDLCTP3iPMAtypu77dbxgppRuArzgzCACC9R99SGDOdN2anTEgs/u1bt2J+acmcSxthBrdVksDkYZkMZqf0VndPRToIiqoCuIT9XvbVIFXeTcPkHzIeSPRSxrZkN0UNKqMfthDHlUIYPgLWIaC/K2lLCGg3S2CW+opOnYnT0Y/UOzBYi+nZubh97+1464OPYmpx0Zb/VN4FTjo6lAwIRGBwZr/05sBA1aCVo+3MYnrSjb4KwC4ZMxtMZXS7DQvtVOOYSp4cHvVADeWNSD2AA9LhPuvKvDYNUJkKzlSh3KgKnVWhxxH9vZhT4Zi2AM+oN1yIww7rs6AVUSPb+YfT3UDX4YToW1mrKYDPH07xsaxpxtniSInMhRz1c7kkgMD8+YR03czCzZicW4ih8QkPFKOvGa2Cu+ka9diAiBoYDwhaATiBWu1T5CQx7tbxbgH4aoReOrIAxgaFrM+5bAKrkmuDw6hKqypUBqlouZmEZDDdJ7NHgokbkAYhQTAwUE6NKt0eVni00xCOqSG6WECqGFhdHHaBe3GOeoDLKIPRdV2gcjmGDmVAGEp6No97JfKexBN3eumfxB5upZPXhFWmTWdS9nacVTeqgtlKFkHkYLDapmsoMyUkQTMH6ngn5QlAckZadBtAGMhJIOg/+zj8SODU5JTVREcnUduA6064VY2uw1ABZIKZyWC+npLdC3CdARh9UmQ1hq1KdEE5nok+ZB8dWwBVfLC0JVd6lByPwGLpaqxLEVs4E18RHZncI/0E2NLJjc212F597stPjluxs7oa9Z0t6WURDcAMOO6XyhIY+pKMoDKQEgNY9KMkrCWBtlmviwEoXImIr0v+Knqf+/oqLO/OdVa/mpjqoawy/eMrXksloK+DS0paigsNZmG11SBTmS0gqpGvJ76mr2mklTI8UyHqgEI2d0jcrE7iVuGOOSo6bMTe1gande9FrD/+IlaUidXPzi4dvxOVwZlY5pwWxigk4cvReF2gYyrEG7VQbS8B5bj7puMmuuomIOmvDcbo1FRUB4asGny//2dfYRSDmYdfgVmCVu6X39lcqwG+lA0pCqOc9s4UATiTuN4WWee52fepM9ya13Nc33UMC0xnShfHnC7OYoCCeSLEnyiIfTitvroSm8vLOnbiVcV79V1HRCx0BVA4yoPLuq+cXe2QL2t96r7R/mJT1Ed24zhGFrHh5tGxkRgdH4ma3CPPcyHm3EvSju+nr7o/sboGM7/kMe4osr+X53LLV+8qdxBxVHuif3Qg+oYkCl3tsq9qnEolGiGi6qv2xfDIQIxPjUYNh12uSYLL5JbEWdedCiyD7wYysJKrlR0oiECI7vbaavziO9+Jb/0ffx7bWzs2QhivJ0+fxbf+70/ix//wC6/JLMM79KnDXjWV6WnaSx32Jqjq+kNfdLIAq0fczUAH7eqXU8+iiLyKTr9KlGM7gForksEsccoEl1HZr95epuQ0GyZZuR6FalWBNTQ5EiOzYzEyNRITc3JyF6ZiYWkubt6ej5t3FuLW3cWYnJn0WGZGQCzpli8pJX+qsNUd5aMtANonhVOV8VlZWXEpCbihaIgoLGcqz2NsdCzee/tNr3jb3dn16BRt4zzGjHKy4xJf7ZubyAWoxhG9KjGGgzuY9qZenRyCK1VWGR6XyVxJO1WO9W9x/FfEPLdlzu/eOOVxtoiorKPAZD67MjQQlZHBGBwfjvG5iZhbuiEAlxR+zSs8nBewszElJ3hotObrWUBLchkC1OuMpL9Q+BZ/ZRsGNRSy4kszDjq1dCe+9offjJmbNz2Bh07EEbdIyhfEUGCJ4SrKASyA8aCMyi/FsgQShMr6yKDSh48tt6yDkTBJTklkEvukLDOND/s2yErXYJaJGzlFzltJ5ZG8ieSIQ0DQAZYIVpX7BeqgwrdRxeBjCtlGtK2NMkY6EoMSHRYawInpmtARRJ15oOQi9ajoVHKnKS8QUAcDteEYHh+P8dnZmJQTD3d3SK10SZUw+VcToLXhmsDMVXM8YEUb6WzG7XAQHCcgqFtdIVOfGUd/6GEGSQbV5l5FTAl8AaT/fxlQ2kcucbkG88u3kFJle8875bmsOLf4ffLj5Jp4oVR1QB2rZR7IbbV/UO5FRlJEVQCTeuuVOwJlEXUHASrP3KDq7BDomh4RgDFXCIFU0BQvyBUxc2k337XVvsNityv9T3Qh3Kd/riv5LMXUbFNcqy8h8sX00kKMiWCumIMFeF9KHAZM6UtALZNryMZnLm92h9kW53NPyQCkzwkYNIptjmUSSRFBJbg9BhCxywVbcIrvEZeQKJeOAsCJYm3cG0RXiqsAhb62uSwvn6kxaK12COX+Sn8MDQxG+yUFIsLoWAxOGgZzlE7RH/fNhal8EyOlz+Kt42x5vqkhz4B6cc0wYCZckcylAKd7URPO5njamNf46tSPCRb7rtzf/l+SC0guIHG9AVAGOFas4UwzYMvqN8BmTRNiyz0mhj5JlHa5O0cuxToM4HGaFQszHcxazaHhsTjaq8f97/9dPP75z6PBw6m7jThiocDJeRJC5dF2iEUwkdyXPaEe2sv3bCeE0zH+RGQexNra2vKih5a8hDKhZ8vRL5dNmTCaOTPVR5leQV8kqi7zq5SAkQDC7dIF2T5ak8euryo4IEEhhOvSIYkwF3GfLkmuzHo4zjAeFtiEsMuUoSudJwxdf/o0fvrJJ/GLn/59PH3+PNa2t+L5ynI8f/EyXr5Yjq21LXG3fEv6TXnoM6IzuJYRsKLi0mfmGjXBRg8n/+Gjx7Epl6sp7mQ1M+2gddfgcTFH+C4gKZcpGbi17LfBdIc4pD+7ZMol5+SHYymibgEbjvli/yXlrzMnc9/hHADRuOI0/xAThrxsANTBM4/qHxlABloAE+6B+ivPX8QPv/O9+O7f/TAeLa9FQyBdyR9sSR20dG9dIeaDZy/is/sPY311Q/5nK42XskFUObbgfKibRqgfgEq7eF784eOncXDY9GQeDr89CxpMf4tMxCQXwwBCeIfPgEmflK7F3OBYVHQIluEKd5yr2FfR7jgclsBeyQFDtFwnBSn5cq7TBQmwQNR3Gg21vUaouA4Qy30cc8Y2uYaht1z5JpOg48zB9CikY1B4aXEphqQv2yR67epbD1wsFbJ/0IzPvngUn33+MF48X4m19U0/C1S2lfa4n2ooYwDWqbRa5x4/eeZHp5lAbOw3HHXBBCnWCZ5dKxGkHODwwIzaZoIVnfe0xdu/t1jr7E59I/7VFkVLXfrHvrvLV77n8TKkzEkzGktOEK2T2Ofjfe+5DK6zmKgRHKdRcAy6qbt4kAsOYFToSHE5oeHs/GL81u//Qbz93gcxMTwcVVlt+TDRJ+D7xcW1SjXmmFaYn/M4JlaWwWCmkcuRJjgNpnAr9I/j6GUeEvjrT/7Wa4qY6mBaZFwuGAtvcf7dZyf6Tl8ZWTp1GLu8rPB2ezskS9Gx1Z+Prsy+0187aR3EMdO5jYay/K2jQ4V5OdhwzNy1DARrfg4kEo3dXW+bomLzoOHHN1h6wmpfO8awvymmBhSg8zGkAtmHdR69mpRNS8l4aaU66Htoy9HBge9jTJN17nvr67H86GE0ZIjgdsYtGWtkcQNONuEtIeywfF1Wj1g/CgaIVoLBAb5yjMHe9Y2N+MFPfmZ1UhX4TPVOT09FbWTUYPs+3WROVqadBBkH6vfyympsK+rqbpORLcG8+eF4rbG/Hfu7e3Go+FY9jKszOctq8BmDCvvMy5zHYX0/XigWPtC2XRx8wBToxmasvHwZW+sbcSrQecDqoC5LyzTq/p4BITMnjsVmRIYVI2XsnCEfxuJcnWO4i7nwdhMOq8qqOta5A8C+jM6WOu9BEERMHIxDDne11EEeg24XoExT4HMyq2gAlQyGgEgw8ThS9bxcXo6f/uJzE3RIXM08E7H5+MSkzrO0kSKSIw2stoy7NoTJ8sqan9PsbRcxBaYVWP/wRDSPTmJdeoaVvZW+AXWoQ2AcxC7LspWP9pvREIjLL1fi+PhEHCFOkZ5ZXV2Llzq2I0sIAc51rllvxK7KWn36Ijafv4wNGYfnnz+IJ7/8PF5Ir22pEQ3Wiq9vxeEeEnEiwFs6vhIbL55ZT/K4dlV+5EBtxH4rBoonQTp4mYli9Ms26ayL02idy9hcnUWb/POePl4p0SPVIgwKEPlvnSeCoVDK5SxwPFLBmnVUidWOmIcRqVW170iSkX5kIVncw5aP9SZRmpS2I4tMBrNH8W36XeTOVMQS9RV0wsZW1MWxy6LgioBjISl5VSLHgoHjU/wsWWNxFr4kUQoNYD0Q+lB1a/84trd3Yk/lnJ+ehUyRPQGe0OVJtyMvsN03wE8+/TR+8fc/tn6rDhKCDtqyAzBz9nSGV1O0wXnd+LMKFAQ2gNsDoEPqNODA7QbSgGAHtNV+eQ4O21GdtJ3EvXDwhqSNB/lbkqS0DSWQSvrHfrpeKl/7ZTKYzPIR6nEctl1fT8qwLpGnWzd3duLl6kqsSsRYWreh7f37n0VDXHz3vY8Ui8+o4lY0j+EexO5U3Nsy6FssExQReLqW6IbHmgkpuX6bZ2wk5rgjNBB/78HjJ/Gt//Af7DsyKMubELDuRFY5ep6Pu/AClH6FqkPDI9KPNenafk+awRAlALbAgKmydUT7CTKeg70HcWRdNgJguI5jbFk68/CBdHN918OAJoSSvQDKUyYowIXycVOwAHNb4PntAvLP9vZ5VnvPgPCkwbb036a4igWkuzI8uBDrm5uxLHBrY+Px7m98LUanpkWlS0UQ29GQfqTDrAva0H0vpKRZHzQ2Ohrjo2MC8VR+XdbBoHtnZ08MD4/aUf/0/v34nE6oM4dH8vUU+QAiQ30VATs2Oe2ZyhFZ26qkqbev16M8lWrF2c+fizvtmiWPJqgGVsQSANat6GkBzWg9yxNRAUwTg0oJ+IvlVUnjS4GWa6te+dEu1iIOZ+pkHlAymM8VXbAGHAoSOjXMUTvOu7LYPKnVkMVmZRnnAAxugufxBxmIoAFwGqt7sbDMmbOSF/UxI7D7ZY03RIRnMlb7BTewYIvnIJm8Y5D3pYBnxRsWfXhkXOKcz/6gBInPB+QW9eoe/EpHWCqbZYj0j205dw8H03FAsHONoRMXsYIPwqaYn7lfx4qaMEQeFEGE1W6mhnH8H3zx0Os4qes6cY2I4zJUbgkuyVftNfaT7aX/mhJtXq4EN1LZofQZ1jIbgBNN4yjsUjpwN9akS1n4z7JDjBeNhP2PFM0wKTXGOKPApbwnCgOJNiiLjjJphkv14MGD+OLRIy+g4tjY5FSMjLG08Twqg/I7aSjBwpU4R+Uzr+7oQ+dpEyLnrcSPcsks4cHis84SG4DKORInUhbchxpiyeGx+oaDrqPuJxxnBlR9G5LGh2ob660gCKENHGoiqS7tOJd42jWqLnTUZBvVOPTGuS0ai+1ZM3QiJe3OW1ckIZLj/c8DuPWtTYsMK3vJRBE8BlMVxzLYwRwN6gORgjOYyuDFT9S1Lxfj4cOH5lpUgPoZv/vPvxnTM4xZdsSwQGW5DFMbrOLA3WqKyOhc2oV7xLbUj3A8jMF5wDuRWMORqC38UtrDPagwRPnpixWDw6t9eIsCA8tJGMLNsE85oOPtAAjDqQ0HasOebMChjHS3rh/o7Y+zle70MzumTmutM14WwjpMWWuW2aljUJaUzq98M3QRNShBTTqwL53KxBeWFJHnxVLHIgAjPVhjyXCciEg8V95JmCiAJ+QUj09N6fqK1cC21AmLSllTOb90K77xz34v+oequmbSK+825S41drZtDFhf3nTox+IwuFJgFvqL9hIKooJYKogXcaR+wEVIB849ffDaTRGcpYqbMpBwL33kPUgwAwQ5lLShW2Ef/GI8j821jdiUP727KXW2JxUmwg9I7VS6euPgaez5LYVd7x8sXrTJ1xMlYX8XAgcXbO0VYuinQnfgjqAXGWOckD6cVB6RgeENB0xAsQDLc0RkgWyR1j7A8QIpSuEYXAJHb26sx44c8hN1fnJmNu689Y505pBX2W2jY3e3XR7EY907/iiv6oHDaCPcjJFhFB1vAmliQSyjNqgaL87y0pZkAHskW1vxy88fxXP5lIz8s/JuZKg/RhQ50U7eLoN3wtsVRmoDMTU2JqIRmbWAxkzlkBT1c9YVzZ8OPDOYl29sL55cSax1s2cFRSlgtytTqSgamJAVnY3xyckYG5+IMUUHLKrqk0UdxBcURbHGaUll6TDTJAEGaJlfPdnGVC4cxFQH07y7G2vWeyO8TkLl8TQbIn0gbkTlpOsiRXTMaj3pPowhYa24C1VhUUfECzHHkJpwjMaLCBgYWCNf2yPVIqBeSNfff/DYMXltsN8izSLfsdGar+fdR3A65cEAtxfm/YKqzXWMLG9mFJAAqtxxqWDh6XyCuTP5cPGiHd0onSmKMqezeOtmvPXuB/H2++/FFLGxxJOpAhpJglOhDECRMExYTI5RDpTjY+4h6xgEcmzODQKXdZFPPv2pdNCu/NUPY1hEOpYO3X72zGMC9n/7ZYCkUnKxP5LTtP6E6A2JPGvvIb6ND8VSNh3E4jMgogNwrPUo/q+IyPuLGHLjBVMsaq1WJNoqA+4eGR5y3/hO31AJvMjvzu3FGJaef/5sOXYVtVGuR5YkFl3RHUOrd/L9mY2ejRohWWd3Z7zz4YfxR//mj+O//G/+23j/44/NiawesxiJqgCGs8tgBtxGhXANkQxWHP1JPlMmhkZh86YD9jEUyTFdXoq48fJprD17GDM35mPyxpLFrXV4KA7MB1U9rigCqhKLPPUAFqqjB10liYA0cCdqgOE9jxBZveg+ERMfkvMsTOWB0q3t7Vhbk1pRxEWq9rJCLqdV8EPxJuBgGIKRJozP6EjNz0XhtNtA89YIJRNPx9ou26OvOZYGqN65VmMhwb/+r/5N/PF/92/jnffec4jGMBNGCeqoXeY2dhh8wD9EN6ILUQfoJigKpdx56V1GmuAor9jQnX6/hjiNUgCzvimHXlZ+eHwqBkbGrCrI/RL3QRmoQVa98RYZ1eWJNt0nuUoHfmrW08aoGyIi6vAF1uvoUWJnRWOqHzvAwC+PCqIrEXPO0R0GPHgJILcCINGZXTT16dVrJdUu1ct1lA+H000nfe+46oi+w9EEc/IrI7V/+z/+iVySP/RMIpaONyJAVQrnVTesrvXULotFAVIGqJyyhUNpHB3C8nklBqsyRGl0IaKN092HRRf4Hq/0auVm7G1vGIyhsYnoFre103AZJsQU4CBgl4hQG5+MmtTAsGcpFfqqDLj4+LARPXJPcLQtMRJ3UEJMGRzmGGDiMRCh4RLZBStUESCBiwMWlUkkB8gwDGJMn5EmD74wiNLGNEf6ou67slz+6D0YSTD/+//lf6i99/GHrpiQER8NfYcFpJG5VJl9KsiR9gTwwrqIAYNjUZ65E7+8RBxpvSYgISHXOixUZp07DjfiT1n7O1tiifMYVEh5cXru4TqI4TjZyl9EVJgI8SBsU5y88uiz2FlbkYtU91QH6gAVhfinOkl/Gf2Pm4QPy/iCn2FSW2k3iXd+ksxlAhNnXv/tRgETxgupQ0IBFlEfksfCW8H8sgIhaqN6IUN9MJxDcFPTs45EcLTRfRiR1DnpuNJpRJqCqRAfDwecR/WOAc4cIMdY35l6QF/i5ENNzqFnebGJHzQodCs6qjo0HD0SewZVuG/n+ePYfPRF1BUT15dfxIGCAe7x8kKVdyygAZ/xVQaleamVAwogEICAwMtLOYbVpo2MVvG8JG1AehiyOLfuBby0/vanEXn1mwSxy338bpgLAqAyJqcn4rd/5xsyzm95NN4LgI2V7ucfHEnFzP84VhbnOaoQxTwHLo4EVMA5VFy9KyXO+34OpA7Oz2SE1KgyfoWbaKjZX1yFC2G3RnV4Dbsa5rFCXYCiZ2SIaCMJpZu05eUlWP9jOeesK0LMiESOGdEXoOg01gLRRqw4Igr3o9IG5K6xz2Pbu+JGOJGVcHbPVLw9DT5qlw6p/AxrefQQbkbqvPpZdWK0WLKIdHI/gUVdhqt/oD+++rXfiD/6z74Z//wPfz/e/8q7dD3BZCQF42GrXVCN7+XLlyAbFTHAsSVu2d5UFKAtLw5ljDHJioOcgwzQtJy5AyF3RJzCtehKzhEhMRUxNnVDxmciKrWRuPnRV+Od3/ndmLn3dsy/+27clmdRm5i22jiSG+Ql2wKXiTyoS7lwIJYfrgNcjAYZbkQ0pyfljfR00U0ndGS6dEwHp35ksRevgoTALNnmGlwo61ZTmG7oWhGatxruyZDxABj3TipKu3Pnjq8xmMS+UNPOrxqUehGOSiAQd0STmLjpV/XI1xMBeAEd+g3jwsqNSzUwn1hQLbq/LAPwKJd7ytCzzy8xGYghGZab737o9eqEm4gT7ZD51l862zjvWy+fxc669KTqdJkCgpZ5yEzfU3cjynL+5crwuMut27fj7t1bCir6zBj5Nq50nygDAvjVO7yARf33S1IA8vhEjjmLIlClKQEkXmbA492MsKGLqRNphQgkg0nAQvSAiMKZ7rwyHGZ3h/PqpEdrEAV9OO4FV+oAFtohpBqTXVTShvtwddCPLtugnhtMdBs6DveGh19bin2PFNVgnS/R2yIEHTmR8t+XBOyRdzY9L5TTBlkT11C2ieAtr4HoFYi3472vfBiDA4N+uo2HqLrFoQ5rVTbuHlskDr1JyMzL+hg141VmYsNrcQcLCOA1VLWaDXMqDcZjMVKp4vwfqrADR3iRvjjIkQto6CYaznG4SvU7o6dIdMRhpIAEKEaR6CwOB+4L94JqdlQd4J4CCDpDQj8yWbb2+EHsvHweB/UdExUfFUkwR+veMlT0/dpSj8FU+8vIyqNbuo6HSQkPGQUaVORi8bdr0ya1lpIIQOhtOLZ8yR5PD5Ow9AygMCxHb6z25Baqcm37PMrvd7xjK7IbCSbo00izrApwY4sGs0/Gh0zHOGkC55QuEmWhDzEuXAtwZM7BuRyjRgwJAJfJkKs8xPNY1nn9yeOory7Hwca6OnJmojL1jPeAKANE1pk6XVpFSf+KdritRZvPz0+iUd922+gXQQVE55Ft/E9G6BFxuI8oh/b6GXtBYjWg754bUnkMOpvu2keaGD70OlAZWHDiOCk5U9lAFifgwhR1URCdRME6n5YzKQ8XAiD3UCCTYuZonaOjXr0B1VR6dj5FpoztS1Ao3yPWUgfU3Wg0Y1DOuSqKhrwGpogBneeR/EIq3QdHEBF5cuK6PBFG4JiQajs2Ct3OiuMNWXVUE2+GYV7LTy0LRBAaYpBDn3TWMxrifhL6E2AzKfKSp8B8U6q0jPgwiGYyJbcEJW4rLlAMGFsViFinOKNbiGbwvwCBfgPyuR+rxlFuyMIBssGl+2qo41ucbpx11URZ5ljUAcv/RBjzuf545c3I/Hx89C/+MEZmZjzgDMd2KyLj1eIYLL+5UECih+Eg3LFkGNoIznRHRk/faQdPuTGa7hehyN9kapo4HEPC4zHjI0PRI1BRH7QDTsSKZ8JlwiCpv8KHKZaJyZkoXzTgwALfWVtzp5LB9FCSOIfGENyzf+5HpDM8SwoV8ysCJyu4lFszE8MKA3cU7x4d7BWcmzExGQC5lmRCidNzqoGXPrVMIJ7rgWi8+GRoekYKftjHcF36eDuDdBO5j20138pFJIQRo72UD5eY5OoHGUAhGu3lza8Mma1t8Lz4VczOTFmfDtcGkwsFDMB5YFlGCZ8aHdqtfqZxQSq6POBDWH0kA4g6oy9wVV9f1YaJ5J5CWVwH36wKaDCAkiw24lpzlK5LjpQoq7LFm3cExKnfrW5/TwD6Gt1XcjQAcz2p1Hk2cjzY6ut1vqAuU7V+/keN9cCJQIITGeggHvfLVcSdJqoAJeNQ8x3usVS4ftrpGsWFlajvSe8KKF5TNiAO5zHADmEOE2HVEX1UEO9+Y4kMz9z3co0w4PlLnp2cmJTqUTpUOIs6g4gAyW9v+Cd+lAxmq8XMJCKn6kWJtMTJyjYq8p0QcYs/4Orahdt3DPqarC/zy1gDi5yugdIkqGe9S9k6zv2c89ikVAOgoW8wMMTYNjYepWJURuBQl7LVkDlIElQAjOrAvSoHRTieAHIV/i0ScuEHB+BEDIeng3vp+JXLoPsQId9XXLG1x6rDgRXH4YMxPj4aExPjVg14Fia66u2X1HQLTJiFoTuSwcSQMHptqtIIuQh0AvFjLZCBlP7jPP7o+OSU2H7Ss5Oc7xb1mO71A6rqXL7GUQ1V2SWHsIETARSVwbM+6BzWMDFRRdpYXZFjvmqw7YSr/nIUCjeFGUeAsjFTGaXxgVhe4i1GoI3WxBb3MLe/9cZtv00Lp5xFZviWWPO+7g7/JsZAfwLZXxHg4kg/1as+zsxM5wtQhkeES0oeU9DM3/PiAbyB8plSkkeN7vz2fK2t88rKOTkhV/DCGbgANJrRcAwK78VYvHXH4NBhP88tA8GoDqsvcMIxFogmq0Q4DwfbcBT61npNBSQvJzERnYac9n1ZX57mNXdaveA1iIN13mt/oI7AM9eqcx7mg+MBUZnTlEod6Du2/WpPjmPuS38euj1woxuhBCh9ApHRsX7p5YWlpVhcXDLBUCEYWbyd0bExz5qi4lhkQU2omtbhaTz89rMcNTqV/mLwgZizdIvUDhUmvanWwQA0Hr21cPOWB0NQyrgJDEnZKZaVY11QP3NCQ0N+RURV5zAeA8OjMSxOHhmbVLQzLsCHxM0VdwV9TIdTVBl4PYmtzTXrM0DyiLuOGXABh8tDJ7ivDAJIiHWBjcvjOMfg1Gq1NyZGhmNtfUsgpHQgK1yD2FYBUX0aFxE/+OjjePvd92JAfYCReLsNGDA/tbB026tLcO5Lm8BquC+JOaKNEWgymNAk3k7/0ue0gSOhBtMLgEVjGGmxc6sLSgPFxe4IZlzJllaUxfLyUzT+OS9xbkWgE5czWUdMz4o3niNHVVDrxuqay0Mf4rYAGiKGL8jwGdzq4EL1cb2tu+qhbsCDCBz3SJZ22M7NTdt4UQ7qhfkjyjFTqF0TU1PxvoC8deeur0MykEjajjTevnPPzMJ73q37ZSNYW4ABs2WnPv8HMZLIzrstGb4q52zSGl/G8Ci/HNXvV0J6cEBWvLG3H/Wd7dgmbla0wUgKLzRlxS862GOOMiiog2yAqpC+szUWIdA16DmeqkA9mBuky87kCG9srHgAhvvMoQLBhMLLEDiIV/mKXYNZeCClGqFHQM2WMqZljd+8s4SIXU9pcxxXaER9e+Ptd2J2bt5QACJ6k8Fgyl6QWmOokDC0nLGEEIDp4MTvoil05t3fma919yZlzQG6mFFmCqbjOMv8NALTGYDDiPqawr51ZZ6sZVDYoii9xvm8puknFxhYRfflspbCoAGsUhq8DBaQuZwa4bnHHI9MEc43bBGWopcRPTjHEVRxn904MwSZVEiI9rIM9UOdhgs//eKh1RgGB2M5NT0Vt994KyblMxNlIWWoNL+fRNI5L9FmYQSc6rYbyPy1has2XCgRv3UeT7/7Mqct7v7TxRq/VAfKVADF4CasJK9mnF9Y8EDp2vJLi8eqtrvbWwWbn1ivIYo5oq6OC1QqxvcELNQGQNMgA8M5HfNWHUtwEwAbK7XDLzPRd6aYGfqDx2gbvh2Lt7i+dLsAMh9OJZIh6b/+4DAIlkeu/NKUzQ1JkSIhyoYT775xL27ML1rqIBBl5HLKYy+0vfPGOwaVttJ2mAOm4OdywMt+8dFJPP/Behogv7NCHJhi0iZfi1fTMunFMmhGRsI/IwNYWNbkXn5+4ciuxoEq96vNdL503iGGs46VS/fIqA+infI7FPYyal1nIwKAEjEepcY7qKpDrL3ET0T3dcsK24kXoMx2spgLqYCgMAHgQhtUkQklcDhOxqh99MG7IsKlgBqNd95/P2bnF1w299F2QMOgsGiXoAQ1RBn4wXA01/EkG64igzMHLI/c2zHBDCZimJyYoSCKHd1zpkon5FOhGxv7e74BatMwXIyVlbV4/PhZPH3yVPsrXnfJQwUeKqNjytZ3+k65Gfkk97Iy7TrrntYxy3NYRZGDDEywkfEGhkbzxzztLqkTtA0AEHuLszLJUZDO0w8eOSHWVvWZRCfaxHuKPvrow3hXFpt16xgXCGjpUTvwaGAYXsbKOXA5kLMOseBxVBDBwKHsAjOwjDrxmDbJYv6GxPyqI53pfH0C1JDSnr0h32pC4v3CT19g0UmMMjORf/+LB3H/8wdyOdZ9DMqwphylTQPLlG7Eq0SnytNENrbSBpuwMnUSrhIeAOoBYhw7OmJZSi7ZsdumQuxL6mOpUvtJFm17Iwx64AZRWYKOLSA8ZCEZa6NSrfAuzws/6ldXaMwPjIxIIlRZ6nzqF2fCHKi5uoIV2unrRkajs703Hnz7eYo5VEe0zXXgrz/mz3GF+GlXLDUU8rXoIX2YqGLt95OnTwXqw/j00/vx7PlLL1cxB6niX5dLsaPxpUqwvlX5xMisB2VhFYtM69LLGyvL/lWXcUUjrBRu7EhXC1TA4cmMwRF5GagFtb9c4l0C5yhJW9cLkbQFYpYPslALgmCYaBOjRSwG41ocdyIofFtEG8aiTIzqzvaO1EqxElqcTb0wA8lgUlHGthmDMy1bE/VoCL9fhouDK2R3Rg3EKjLAQAyLtUe0dhW97OzsGgjrKjUqfVDEPX0z9mk42SDacKX19DFlxB5uQJfCBXgO6DGW1BzsbcXO1locsYRb11I3UVaHrDAMAefQFvgQglNvirzqVT0WUd3ndyubo0kZlrIIjB/A87vhZKEZvKDNzJnztDADIayKRt2NKRLid9lKkCFalqSElURk3IiiAUNDORSGU8pY3qB8QBxYXipCvEvUc2NuNhYX5v2KL2LYVOQJnMUVUE3ZNATOOmeuFDdeZx3nHt1kAnAe7ubBKiwo1+xvrcT2DmvpX8aTR59b7QACYkr4yuIGD8qoPvqiYtyWEjJShqfF6JcIBBMBOhdvSwoABxeQNyFAbFZ/cC1tYb3nxvqGf4asJiyY0WVMlBlWGJFkMOkIXJcuwImDdywmE0c3FKOOTd+wm4DjDkcy/ctLkRfm5+L9d96KDz94L77y/ruxsKDr+llzDpcUXKGyv5QL4EouhZPKc9kv7stzBAA8SDA4UJWo71oNsNj1k08+iYf3PzO30O6cRs6FAl5WCLe7bvpmrIq2ZHsQy/a2PAk341Ugvrw7lIiM92aeKOxE9JnapS88YTI0xI81dVklsZSSBQhI0LUK9H9TiAp503TLjjGuAdQhxGNd5syNG47J7Z4IZHy2GYVgt28txZv37jgvClyGu5Lt4YrM5jg1ugTSo/raN5jat5Osa8oEEDQQ48OP0HV1tMk/3PACiM1tBQni1s/u/1IdzTXqcG7JcXCXub8QaT8eDZoFhwIodQEQq5JJ6fueRU3SRb8ZYkO15HuXr+T67Bmocq7MjwK2d9otxDNBtZEMJmxsfYPXr0ZYf+o7i1EZIDUXcV7nyh/u5OXHg+JChrb4waIJ5WFZR4575N4gJne6M+6QUrGfx1UmHePjw94z4BzAYecH6RgzQH+isyAUL3iGU3j0D4gAKFUGQQLl6Xa40OUBY4JQAupd/eMNjHgD+uI5JcJTTkFgngihbUR4K/JmkGR0ZU3uGty4sbkhouJXS0cLZJL/M9AKd8BF6Dd+kZlCETM6wGhRqfvQiwxpcQ1v8ONVujopTiPgJ7KRJde11w+jFsAIX5df9N7ZTnqxrwsTCI75D2KyMnnA9UJIIpfLqxy37O3ucPxPsOFXV8i9gQgQxFsXwnd8wwvVoZ08WuhKJhFP/YAC3IwtQP+iYzGCLAHa2lj3Q6/8oChEZQzT645UHoSmLjjYelrJYKIjqbAM4nt7K+ZWLCBLrAkPGRlnSR1AMtXJTxnyuxA8780bVE+JblgFpw4SqxOfEzVwrwd3VXYJrvVZ0VnvKxsEH6ObGc76l6S0zwAxuvNEURkeBOvOcVNYqoPoeUUJ0RAUU7K+hj75zeXn2iTVQBtctThKOwQRJHRvulOd1qGrq6tq73lMeun5mMrAZ2VWgpCSdVMscGPOjCDmNTChuitVBXAOcy3UyNC9f0FU+/wAkcVX4gAnw639svjD8vNYNcEs35UAOJPVw8Em1GJJdVOZ1Ws43ExTeHhP5bnDBXb+XnzhQ+fx/3CqiZdxmFnpS0dr0tUQ+tnyqh8h5FqYAX+vHDHyM/AiAol6fCy/GRCIymIxYvsOXcvIO/oXw8Wjz0RzqLIJ+ZEEA8y1cz1LdvBoytdapipjAB2il2AKWTpDpZW+fjvBcCFWm0VMDMjyu4+s9gUUuJTxRKiJsfKTZtryekW1NPz27NZRnIhTT+BUgNXWvxAgfQOgFkUD+io7UZc+zLmMSrS4DqMoGfMjzIjV8tqGOQ8/kw64HRBdHacUAPaOECxKdWIsMkU8HXmDWqg1W+euYumMDNLMzIw9F9Y7eeBahEK9EkFROUs78VogNu0gGUwSVMFv4qdceciTGwES8WQF2r5Eqr6xFjtrq1GX8mUJC9zHCjWusdiomfw4IDN/vPZBLRW3St9BWXElQLJenQgCY+EOAWoJprdwFI/8MXjcb65E2YMM8zbMfxNS8ispxNk514PE5Fgm95sTARJi6eN6XC4wUk0yDsYHV5AQmFc7+mkMcBCISB8zmpSNCoSIngfSFtEmcAFEbIippmQwsUiMETLHwU9fI2JQDd13oPBte/l5rD9/GusvnsWG9q/zy+exKSd6Z3PdL15G/9g6A0zRcFQDFO8UBeHuC13Dgtd0i7KDJVcaVH8iamMT3uKWAAoqBzeEa/jJhJtyw9ISZyJiASBdUFhXmztvQZZz2aqsx2fUJiSovruTr8IViACarmGunOOuHrUfnmdgg4UNXEe5br7KKMcsDCYx7eT0jEeIoBJjdADJo3V1WbStdZ47X1VeU6y+7szvjhNqYvEYICDsKp89tK9nYJTcF4lK0UE6SwYgrkm/77WsFjJIOyCxg9NQNehIcILouGG8O92rliX+WS6jXDIe4tisg16ySdDKskmoEAPrrzqu9mKN7fzriIcEUWNws1QAehVJMmdyi+rzSBcjXwVxsw0FmCzD5lkf5oKphakL3rsOt0E1VuDy/KN/j6fITCQ1JOaAyNAZD3TiDTDsRafRTzkalKEhi6VwryxuIKMGmJOKVIo8Gf8WMWM5N+OFiBMWFE7BJUHx85sUvB78WswFJL+xURohJ20oL8HUd2UDYsAhXEEEoiElfgIH9cM74QhlGXqzShKQlIlI+802IjAheKoVBn1ei4CIuxkbRN/wbgx0JJ3Y3dyMbenKPYHHyHJToB0q85OCrGHk+UL2y3OsbeRZRZxZZ1XiLe4EYAtkhvrRea9gVFKD/N09lm6UrrQTrk4wqk3jIUp3d1/ceeNevPnOu/HBx78ZszcWrrkP0UZsMyf3GbQiZdGv1ap9DgEmUyrMKfGcEMOJEMAqRFuMkccWVL/fw+l7mHfKhRCoQyI1H+cfdfiJWQHIy0r2PPT10nM8O7u716vHWLtI5ju/HX4s43IqDjyTIw1I5EtVdK4CL9SpKyiH/nWWayW93CGVgqNdRg3mlsTDfacTHpGSh0CnJucUrr7/cXzjn/1+/NN/8c34+u//y7j51gdRG2dIrvI6XtZddJSDBlR712WrohJ4EmVfJ+ly2jE6Nmrflflz1A03U057ez5Ok1JGmFs86awP5Xxp1AiLzFOzrDzbleXclMVGP/JyJhbFczO/PdYUJzYPmWaQAVHlRAQAxNv/O9UxllF3ap8nd8k819MjJ79HItmr3C0vgWkHnjqzz6reOk62joM7EwQAAYjKYC2mb96N937jt+Mbf/Cv4o33PvQxv7ujX3pTbWOsIBMOd1p0XKN0slMnp142nLnVP2ClWr7rAgcXzCiwj8tTLvdm1RuzpgwB+i2KqAWd5xzqi5QD6gWY+ICsF1/HQss6bwlQXjnLlGjOz+RPx7AGE1cFJxdHqE0cVr5whMrQWWQc6C5Rl+WAPQKQuZxehYbdspA515Q+G4CVmeStOofeYgwx534U2gpgHg9hmrkpfeZHpGUkcJ4NC1wof8zcrn2Dhb9bcCJkYpdvqT/zS0IqEORIHzX2Ym1tzREWhgff0q+rVBt49Bvjljo2R6pgBoe5rqMoh38sKIUjt9ZXpSO3HK9i1ZgTwWLZmqHzlP0jxQIWquCqnEpHwrkMgWHlGEQmFCQsta5h8ARH2R1Mf4/vZgmyUopkQso+y3TQszQUfcmUMT9pgzjyMOq6PAiMHe5LCQ5RHJ1117SFc9LCo0MpOesi+ZqibjYAc9ZqShrXDRr6EG+CiT3m9hnEdhtVDpo2o7hLO/s9fT3S668ZIArMIa+c+7b11db7OsZCKk/NSlEDcmnNeQ6I6QVGqQ/ELSwqxepDDH/HcImTuJ4t7gwxNUaOsjEwGa/nIEvZWBJSAIfwqIsf2Nf3Q6yrQGbIy4MXutR6sAAUehg4dxx1UVp2la39vDSvLTOJ6xjmSxep3REdVpvTtJc1mTAAoFMfZcHtvl+qAsZxOfxDTL08RQXkA6XwCdTNjkJlMu2iQADAynqxgTqLG4Gq4EmJFlt/z8wyQQDnVQy88uxQ2Vt95xzvYT/lqTaJLRnCMfrEaBEdgShe7Vut+AeIIcj01JRDWqaXE73cpK4suNOdZeuz/k/nfZ4TAFOcQneyKIFw1W+hlVgDMBJhAoqhKMwfyhAWbJ31KZ9Q8+zkb/4XH9b4oXfiVtwWK3VaRxt0Q1JZcan0SFc3IRTTF9KVoqJ/r1IF0jQogy5kfqXLIpaZgQd+VIkRG69kgyPF6YCGW+LfriyOi109tEeDmUvHWc5VciexKVVEqEtIuvJy2e8g5rfLkSjeV8diBfZPFakghgBSdtjbAgQYgsR/xh2A3C4SbZf75SNcr0z0xsAP7AVHUqbVmNrmwQ5h1TpsxYsfrOeKjt/6r79a664wqNtRrLVUKCXqEBkREblAZeJRFouytJlnauAYnp+hUH67khW3fp5G1xK5MNLk+zim7FflqDH81gS9YDQKoCWA2or7AVnAegRcOhCdRNnMZdOx0dHR1MkCjJB3bmHROtVroyyOhwm8OlsgIpiUQA0ZZ1d1+6MtR9wUjinjWrV19doAQgxGgwizGUHyeiadh8iUDzMxF8Z15ycX8fz7a8VUr3xAZuRYIkIUNOT5nnG/PoK13KyXZKKpHzGQy4PFY0TdPxOminh6oVcFs++flFUuCcAxA2vicE8Sx7G6ugOYaqGXw/iXorVFPfDU7vKD+7EtX3f55Qs51PvuMM+N8zbXchILkF8fxMBpT18zk7lQVQArx7HERlCJ8kjpQslfFFEvz0+kMxHzPGc9WdyfZbAAIn1lj/8a+CSUwfQPchRWG8oy1YslpnXoUFNIIOTCqXwXB5Rx41S4sxrJA+9Yw1QViAW+ZFLdWde5A2SaJgzUB9VF2MnSFDwAdUz6HAuKr4fojisehyAYPx4C5f2WgEvn3P7CevONohOIVxlRLP1Rd1yHDZBB4AvPj2acPTk+EnduLfnXpe16qZH0gb6S4U6OMaiDYdqXb5rjwQWYR1Kyu5trHgHalr/JKNDejlykOr8d8eodQk6EgwIux/moQEXoWLY7dQog2ufTQTdae+TSgabjvBTF8bvKJZZntIb4HZeI6IogoXTBEDXAY14+l7G04tmzF+oYc9vJka6rqCc7nm0B3ev61Rjv6x9tZMtDqDwGfam2zy7dlupYsvQxi+CH9VWWOZd2Sp+3eFuigKfvjBXw0n3AJRnMjeUXsfLssZfBlK/FyaUiu3Zz/PYA6SoDQcE0X5XTIMmbt0QcnnSjwWqkrysz4CHCDHzgCYjr7IopIyoMFOCjOjAQ9/HmLj+efCo/VWVxDSoDTsG3pfMDsvYFigaMSuGQjKEBmDZC1MzMEMCx5lKBrEvsQzPyVB0ei1v33vHaJtQE/WNyjSctysRIEqvjuI8fXwJMMv1AYkgGkyWCBPhMWPHEqgcvxBnE4cTkGQXJqvIGAMSwBFUFQ2s6zHeG1Ji3xiuAk8tYFkIkUAIJoBgUITx9bXDkBLAhCE2SCrmUwm8TR/JDoBt2pnNA9sWLZY9M8WSZOY/ekRBFi2NyXKkPAQ/VU6okjuPywfWdPZV46yu/ofxxDMpOcA3qhmE39DAuD/fQN6YrcoEtDwYwMkYwkmObX5q2wOnmDYVMvhM6mlME3jXXIH4CBFDhJq7j1QqsWCu3Pg5wykzcEzfz4+68XIRX3uzuNWJnT2Grcn3/MPYV51PncUvcic5RR7DM/Gx3tTYobhmJrkqfoxCmL+iMG4+uFk7oWYAplT/JHKlj6ZLlIjQ6X6ojuBNxpbrJGzfj43/yuzGzeNOEoI+ABmdS4nVdRkj0Vf0YT9wrVA1eRUZCqL+CcPzjwfVci5PxrEVR3+EsxI/xSt5vwRsKWUqY0Q7jmoeKcohwyE0fy/e+NaIuxcwirh056LvaAuau4n3eZMWbqxFjj3GKwrhFvNLW7lWXdJEyTz+4cwIGXbW1tWOgePKBGNraD1S1peP6n+Ks3hNX+4ErdR4wUQ8lx/LszlsffT2+8vV/4vX5iG7+UNOZnXTjIgmxV6AyEOmsAymTBEk1AD5SQvI4BRZTyWDaWOgCSqLB7LKSAcVaPmjJdCsPPHmZtcSVTCPK9e+EhzjY6DQaBtVstNTR9CWv7HqIOeTQ80rwdrlXndFHEKADne34nboWL0L3qkLPyZcxN2CwbJFOsrIEP9PDZG411SSH2uKiX5XpMIBatNWW4bHJ+Nrv/cu48/Y7ItSFB76ZQgZEExZGKvS6cVCdeBG6WKDnwLElQRkCUib1cS3JTvvcB7XaVbu4Up1B75BcGNQnU4AOwwi8ygtHmgzF8RmJWHg+m4go3ziTIuFnvHlQqa/HALCUj7dN8yulPFbnB5t0jKfCypk+qtd/18dIFMYAUecREpYbEgBQLtfxO5T4m3bpRGQP5IpL6LA50oDruy6eW7oT73716w4Xd5gc3Nryag2Yw2tLAU5tNmcLoNIjIOEG7UuywCK9mpQWx+uq47x1His/2ckI6O435mvyMsyFUBsYocq17lEHiHZQtKzjZMsAakYIr/zO0kF39KTzuA5EUHwHOL6n4144+ICITiuoy09u8WghYHj8UBnDAABqkC09E3I5U3gVC0s3rQ+9Ghl9TuSkDqdvK1lou4z+oZG49c5XYuGNe+am+s6Ox2t36zuFNJ3bl2bU3KoDhoIIBQOVq/kk+QYRME1wOEuJmdnTo9NY/9l+RkBVOcI8IEX4CICl1CP+NJYOmwPVOd4GQHYUAxBFBvDUT3BEcoXvVTbYzmU5aRTcWmUcGX4sCZ1Ueg14CPx6H+Ol6GwAwz1iKR/OMpJBh9OrEAwCig4CJOfow9SNpXj3a7+t7Q07/7h9PCXCKFT5cIH7pkx/jaUy4ktbUFWINoRmdpQLwJB6UCuIPh4KngHJYFqBUwr72qA7+J7HUNypvDl3Jh12rh32Oab2FNey1XU+p4xOcblcU5aXZeSYpkRG59GvBhEPADdM35nmwC1i0goDaIdZ3MjaJ8rGHfGKDJfvBqiDpZqAGTpiauFmLL35jnUT64YAclVhKXoSgpS/dGWm0T8+gEQZtKkEFDcMvZtv20J6GaxJfZkSmhNsJIv52L2+WvMUa9ywC4QCLsGwUtZ3ohS2uSIOsBIwT+uSud73oVf03eAlmCVw109iyEvgjS2l/3mobFcKH1T7jOAjLbgjul3dDIeWPFsJ+eE+OJVfdbYjr857YZncMkCduXknZm/etl7jWfit9bVYXVmOPQFJm/37GmoYVl+ttJRQB0CS0IXZf+lHNQBA4cB6veHrUtSBP9OJxHz708PUmZWl9trR8aEii0P7jHTYANJpZbtJACnZI372vo+/Ari8Jq8rQFeDSyBpHGJ7xrXoRhohEJomngAScBdq4J7crLXNTXHkiZcOkokweC0t4KAvU2/3xPzikkRU98mDQCQJ/aZv3orxmVmFnCcGclPByO7utlUDbUsORoIQ8dTV/g7R3f5i1FxIoa7Qn1j6M6IxnWeAnD6hvvBbOXalW7Z+cVCAudhe4038iBQVwg10vuRGh39UBMiAVoJdZAOpzuBWJHCFWBdbC5Fax3w4cyocYZiPhgLABA/VK6JhrBKXhijMvqTu5Vf7aBfGwu8SUse8AFbgz91YsM4DYEa+xgQik21MrWxtrFk/EhLjwiEteBqAyT1wpAdelOkrIs8xG2DVSx/5OQYiQOpP76Xd4wNpR3JkCj+ZIbjtXzYTzOpSR+3sKiMeCoa3+aRuS71kblPmex4ruS6P8R2+T3FJAWCD6NBxLDIWmvf+6rYc8tMxnuse5UfreDJY3/0SP3WWYGBlZVX3SuR1nBKZBgEIFlWxQJ9X9JbTu8MT436nJtZ6fXUlNiTarGgr56b8y1cCzpxJ49ReexH6GECOq8GMnsFMcCJAQgSu5T50KjO2+NIODGwEhc3pZeyUYPbOdNQA8ryVLHt1oeqU29iea0u+VGX6zrsi26/UAWUV5+/54buP6FpdQ9Y5OUxyyisx0M/rZ3nB/WTcXHoj5mdvibOWYmJsWj7nYHS1dYvC4gbd09MhoLv74uiwFVur24qIFKMfn0dtcCzu3ryrazvj5FBqoJefuyFMlKE6OouNl+vx+P7D2FxZi73t/Wg1T+LyTEQnBjiWqKoMOt7SvS3eHUx8cKx+i7MudN2FtuenstIHkoLGkc6Bh47rntC1XFdXuXu7h+qfgOR+1XtYl95/erbX9qdv/Om/E1f9AcT6T+n/e2pra/vL/weoH4DTgUzEgQAAAABJRU5ErkJgg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AutoShape 5" descr="data:image/png;base64,%20iVBORw0KGgoAAAANSUhEUgAAAFMAAACFCAYAAAAn1cQyAAAAAXNSR0IArs4c6QAAAARnQU1BAACxjwv8YQUAAAAJcEhZcwAADsMAAA7DAcdvqGQAAED+SURBVHhe7b1psGXXdd+37vTu+MZ+r+duNGZwAGkSmqwySdmWZDu0Ig9VqbJLkh0nZdpllyqxK+WKmNj55CQVV+mDoqQqsjxPGiJKNBXKBGiKBkkBBDiAmOfuBtCNnt787vTukP/vv8+5776HbgxEUwVWeb3e95yzzx7WWntNe599Thc+dfenfmU8Hv94/Gd4V1AoFB4o/PW7/vrL/8O/+BtnFo/OZ9k3Ccbj7GQa8rxCdrwOvFmRLG88olApxoNBfOfRr8cD938hnnnm2dhY34zBcBiNejVqMzPR7/WjrzLNWtV1KjOVOHT4cJw8cSLmDx2OxaWl+KEf/aOxfORIFIpFGt7fb+EgEly/EcG11zfi//i5/+usmfkPv/D3zhw6vpjduknwvWSm2n7t7Mvx8IMPxuc/97vx0tnz0d7pRL+/GyMxrV6rxEy5FD1dRxSjWhGjADGnWCzFTGUmBqOBmDsT7//wvfFf/7efinvuvdfM3of3G5g5DXv3rl1Yi1/4yf/1bOm+Q/f9d3/yZ//YQmO2nt26SXBdPMh8MwQFeRGIOkgMdBaK8eJTT8Q//j9/KR74/P1xdW0j2u1OdJBCSeVgOIrhSGl3GLuDkZg7ioLaouqupLSn/O5uX8dBdFXn0utX4/lnnxXLI06dPhUz9VrGUPWtvvZBlp1gD7fOVje++C+/sn6g9E0EOr7ZIFW89uqr8Tv/6l/Fw199KK5cW42uGDkUk4Zi5BjGFcQ4SefuYChyx2JuujfY3TXzON8VI5Fa0ubWdjzxxFPxz3/1/4nf+nf/NtavXhOfSuoMAt4ZEd87ZiJVDN7eAE5BfuN6KQNL5XReIbaursYDv/vZeOTRR6Ld7UW3K+nqdmMkaUT1oR1GjqZU1WdicF9Sujsq6N7I0ksibzDcjd1+Ly5duBK/85u/EZ/99V+LrbW1rH8BDbhtnzjrRvC9Y+bNBKnbaLAbX//y/fHF//D52NjcMl2FgtRZEohEFkW7Ez8iXN5V7B9HiaMYiHqX0i3ljm0KBmoTSSX1B/24cFEM/e3fjv/0Hx+IfrefCr8FA6fhe8xMRleJw3cFGTFyGutr1+LRhx6K1bXN2O70RKeYE8keyjCKkXIuSmZeVg++lvQztPcfR1nUwlCILirLgyDTMRiJmWI2dvf8qxfjt379/43Hvv5QjMXkxNAM1Pabwc1lZt6vj3Q8lUAkTwfvHUx5OfNArOkP4/FHH40nnn0h1rbakrKxnIjUVmpK8bEkD6YWLXZIY9GMRfWR0KHIrIiTSG1ZzKvrvD5Tioa8OgMxlsrvyqZiV3f7/Xj+uefjc5/5bKzLJieUMnymcbsO3Dxm7mPkQcgQmaQ3A90XAyftCPHXX3kpvvh7n49Ll69Gu9ORjZRTER+HYpa9tYrDTKQyMZJWUhg0knQlpqaeq+VCNKuVmFUs2phRWeVxHztLGg/Hsb3dice/82Q8+cSTkl4jMZVuDO+SmVOdGNup9G5ADkM/+if0lB568Pfj6Wefj+2dndi14yDskRRJfbt4Zl3PlIpW6Yr0eKZS9jlSWc6OYw1QWWbBXl8moi6mSjiVNABiOkG7eOkBGkrtt3e24xt/8DU7OAM3GWGOPn8j3Fw1vykAstmpiDz3/NPxta88GGsbWyI0MWOgUAjhzT0zJhEmoLqtWlkSV7IEIqHYRI+tfjr9QWxuy0woJCI8YmAYLLoj2LeU068yur1evCB1f+6ZZ9SXc98SMma6t+8ifS8A0rIkb/3c44/FK+cvKJ5si4lIJIxUiCN1hAHFkt2Qg/CdnryzpKqEZIu5feX1xTALugah3RuIpzBPjJXNHeHCaENnRUnrWHV3VY42erKdl69cjgtnz9qu7pF7Y9rfg5KZAdKw24vXzr0cHQJzMYUwiLn3UDYTpwMgTdhF28hSWYyuxE53N7YUh7a7w1jb7MT6TlemYKw5ey2q1arbwSG1NO1caGger6mn21dC6vsyIZ1ONzbbij8vXoi++r8RA6fh5tnMN6TvFrL6kiwIE6divl6JenXGUljW7KQi9ccrl8Vw5AwiMGO1ssKfGERb6tyXxx9LJEtimj212qE+piPK1eiI4UX5ecIlJLNVlWmo0K5sqZgrE6xp4ka8dv58bK5dzfBCxG8M713JFOzKbvWUUE+8NCtBJRGK1Jrl+qmIQSUxdq5ZjZY89MZOzxKGxPYUN3rqKKnsqA0WQjzVJARSGWXJzhbj2FLT7bieJJ7wCJvZUTz7/IsvxVNPPe2BeSvImJlJwztObwbXK5+l62RNEoCYiXlbivOI/UaSJtZ/8OCERcQrFZUlXkRF6/Le81LZojS/rHoIEB6/hCTqeiRv5abVbqWITZUd1QCwPNftjzRI1Tg8Pxs1x52E/MgsVQvR3t6Oi2fPaQamHGynzcv1GfvelUwR0lFM2VFoAhOZrUBPT46HgL2tGUtvyFxbIU+5bK9drlSi2WxIiqSyM5WYkVfHczM2hEsssVVrNZclE7uLBA7V/kKjEivztUzFk/lAkrGvfZUZdGU3UYU3gfceM0GYmEb/OsSVUlOYUZSEYccqumc7J0YUxOCmbN1srZSYUK5IGhUa1WZirlUTM3BWI4VJ2NNCzDXqsbCwELOtuWg163JCFUknU8yynFE1lpq1aM3IZmquWRXDCcMI5D0l3dVcHcl8E3iPSqY4Kdt26eKrcfH1SymuVOgCAwm8qwq0GyK+ySxG6l2TBBKDIml49KXF+Wg0miEfZAldkLTiuStiOFPQipxZSwyt1eqS5pnojcQ4STizorJGTF1rTCWbYh6zIzSj11PwPpHM7xc1RwwBEbJ67Uqsb2yakUhoX3Ek65QQidOpSeSYwbAE1+7ByJJTTeHPyF6/4DKLiwtKi87fafdjfXMnVjUJYCUJdd5odxVGDaKlMGlmpuxFD/oBup1+rK2vaYrZFrewwcLPOL6Roe9NNZdksuS2trbhLJjVl4dl2giURdCMdB1Jakl1u5K2vjw265U4jR3FiD3FmXh3JHi21YrFpUNRlFoTmHfFvG6nHX3ZwXJJIZi8/la3rxlSX+aENkrRHw10PXReZ6cd21saVMyPJPhGtvO9qeYOQxQzMseGuDxJxSuSSILvuhg131CoJAKZDUH4xlbPz3dYUa/IKc3Pt6Kia8IpPHRB0ooXn51txaljh+Pw8qJCqprCpEFsd8UweW4NncMgMJiRneUaHo6GiifeKIz7IGNmxm2ndLkHeQs3Ot5sSAgw5VteWoyG1LQih5AcT8Ezl4Y8cl2euy57CAF4aBiNeygpv6pQZ1F2c2ZGnlvNDSRdO3JmPKJgUFZWlsXoxZifm9PUsejFkarq9hUldHqaTUkTSoRTKktbZbWztHLYfRgg/Trkv03J/MNiJCDq5QFKnvGUY7bZcvy4qzDFIY2ka1c2bR5nUVZcKEdRVrmSHEdNXpygewYmS1V7srE4EEKmbc3tt7a3HBXgXLY1RdzZSQ/i5lt1z7DUrEKhsZwRUllO7arPtso0hIeFDdJvQP7bYGaSlOun7wGMU1CObdrc7sTFS5fispxQX7YOJjBzKRMGydaxIDFWHuDHFaKS6KUkRqyvrTlOZS6P2UiKV4gtSeily5el0lv2Iwtz85LSBXn3RuxoSqQWY0bawDRUvig2Vq/G6rmXYvPiyyxN0cheOgBvUzL/EEHSMLr6Wlz4zP8dF/7g/mhf2wiFfiJSao5qyyPPylbyRHJTU8eCpBMPXJF99SqRJLgr55Mv1XFNqskU8JwcBrMuurm1YwGbk/1s1BsKs7CdEatbcl5S94G0o6L25nqdOLn5Sgy/+m+j+8oTwk8e/Qbw5szMmX+j400HWSUY8uoTUXj18binNoiPLFZiTjatMFDgLKkcjsUYzSXx8HhtNh8grTNiFLZvV8E1MxaCd56jEzO2s1lUXZ4fB+THvCrDwvJQZoN5PBNI5ulI3Ej3y/1e3NUqxSdONuJ9x2ejvtuJ8dplmSCJ/g3of3Nm5rbhRsebDUKyEANYGjVJy+nFavzJe47GD67Mx0ItzUjoG4ljwaIrZm4obNnpMGdXyFSq6DiUms54igkniTu3trZidW1dkrvraSW8IMLZkR2FFGLYjkKjZq3slaOBzMJhefl7l2fjo3eejpPHVqJQb4nxFeyJUb0evLWa0/ON0k0HkSaGlKqzUZlrKvypxdGlWtx3ZiFOLdQ1JRS6zHTEsB2pK+uabQJuzQl5hNGWtFWl8nUH3pJE1fdjXuVvS4Kvra57QJgp8agXCe1qZrOugHwghtYVNRyercaC6t2ufu9cacQtR+diaakVpcXDUTp0bILm9eCtmfmHCfIIBTFz3FiKSutQ1Odmo7mwFKcUyrz/8Jzn4cSKacfGIKknJoCq+mF1/NpGsof59iKYWlVowxIbD+O2xFSkltkQzmkXEyBj2VXAL1Op+Xk1Ti424/RcPU6eOBKzclBFFknmD0ft0EnjeCO4DjMzsbuBx9oHWdFJmsCNO0xwsGKehE5BDDp6OkZzK1EVMxsnzsTR08tx78m5uG1xNnsoJkaqD9Fux8Jjis3NLdvFvmwdoQzLdh05omZDDqbRSBhJRbuaRW3rvrujDQ0ItnZUkIo31H4RhzYTF2SjzyoGvVrRDGtG8/zW4YhKLQaaOU0WPSbTykRvtnHrYwsNjcS7ggn/8hNj+85BCBarczHaWY/RtfNS02IUx73orG/GVc2TL21JssQ8nvt0JVEwk2c/AxFXEEOARQX7LJ21ZROXdM4sqScG4MAwEz1JK2jWZFvr1bQAQnRQ09SzphiV/Cu9cTz12ma8cOFavHRpM168vBPfeuw78cSjD2vS0IhDh4/amQGd7Zu9cWvCu++SiTmgr+zWOH53FOeXot9ZtfQszjbj7kNN2bFZqa08t5fb5K4GYpLUm7CIAB2G2Pko/qyKKSMxifCQVSQedaSAvhirimHXNDDrYgQDsy0HdO61y/H66qafYDZtPobx9PnX4/5Hno2vPvjVeOabX48rr7+uGZViYcDam06Bm8fMmwUgKOkpS81Ls8tRhiFciwHzmiufWZbt1EynJqOIcxnJjXfkSIbiGMz0MpuucTJmkhc9WMAoRrNZ91wfZrIUB9MuXl2Nc5euxaX1nbgoRr78+rV4bW1b15sOs5YXWvHB998Vn/jTfyZ+/hc+HT//P/3Pce8P/2AU1U9S8z24ecx8g5p/l0B1kIToEx+KsRxS+8q1uHZ5Q+Z07McTh1qam0s9pe0Of7wTg7pSZ+xpp71jiQRYSuNRB/P6Ko8lxOK2mMvj4pLCIGLR1Y3t6MrWMq9HMTry/luabl7daGti0I/Tt90W7//wR2L+yPGoLx6y7Z3QmR2A956a59hJ4mZOvy9GRz5oL33sxEqcvuV0rCzMxVyjFjMKyitiNCQk71wxwzAJO7KtpUo1Be5Sf6SQZ+48nkhbCxWTspKkrjQWUVIo1dR0sioTgR0kb1Qsx7Zs8guS1K889Ei8/MIzURDjfdOQ0TlF7ntPMqeAdcXZH/yJWP6JvxTzJ0/HvMKUhqQHRkjPdK2ZicIl4k8WJKCLhWMvJCvhcJhKMlenDuuhG+2hn53XxMB8lzEcqdfrluJtTQC62SJ0WprrxePPno3f+He/Hv/kF/9RvMj+o2w9wDBF7ttgJijeKE3B5PJA/ncNakeElupzsfAjn4zGn/mrUfyBT0RvfkH4F0PTc4U5Pa9bLs83xVAxTFVYyxyNdqW6aw7KobYmhiNQA0llq1qOWV2z8w0vzyBgdy3BymNO3pcA8nRzNCzELcePyeGV4srqRvze7z0Qv/yP/vd47cWXhV7GOmx8RvN7WjIN6GJZHvrIrbFw74/GcP5IXF3bNA2bO11JUt+r7vWyJEnmAKnEcXQ7PT8mJjhnxsRKfUPSNz/XMuk12UucGM4OQ9mVHaU8j0HGo0EsLSzGn/7xP2YnB7OQ8g984J7YvHY1zr/8gtASx4F3JplvE9LgCCYn7xKEJRyTBBRAXNJTkIo3Fo5YJfHOSAzTyqIkkaePAJ4fyfX2GUndnGwhz3QIxGc13/Z0UxGCStqW8iANyWSPkTcmEBmohX6vHafO3BI/9dP/hZmrrjxod95zl82L7IP7myb3vS+ZOYix2L+BvHS9WnPgfnhWQTfzdUH+KBhHkwN2EofEktvW9o6kVFGAgnxmSXlUg5qzs5g5Po8/yOeR8NKhpfiB+z7qmdWsHB5PQc/Iq//ZP/8X4ra77tK0N00Qpsl970qmkaQtJc3HQ7Mb5tBjTTfnl+djRlI6rzn3icWWH/2yWaE1I1taRSrTYkZZMra5uWG7OtfCwQzE1LYkVXN7MY6HZ17OEwfbSKQYn++Jb2oK+vyzz8UzTz4dR1YOxcqxY/FDH/943K0QqTY3J3wyLk6R+/0jmVLFsph06va7YvnYKUvKbLMq51OPYwuNKDMbUtc8jSQkYlUd9SaYZ7vhlWvr8cLZV+MK7w1pBkPgzrSR1XvO5zQRSEtwmk6yDNdJz4s++cmfjNtvvSU+JCZ+4L4fiXJz1lHGhMwpct+7kulmwFRJUsajXxZ9l5aP+xn4nNT18EIzTh5ajNMrS3Hb8WXFnVJtSRY7OlBfNm6xAEyAvriwEIcW52JF5RfnmlLdanpzTfdmVBH7ywaEqqR7U87r3MUrMScntLa2Hq3WfPzFn/mZqC0tgZQAtmV0ft9JpghmHbKrmU1Zdq9aFzOktofElPlmxbOYrlS3UqnLGtSiqGAeqWux3aVelQ2sxqLCpxXZwcOH5lWHZ5E8OJOqi+nsh2e6irdvKi2r3UXVe/wbjxKdxc/97b8Vd3zko1HQgE6MbQ5TlzdXMp3yk5sL3vqiZtMap4J3EUtoUyRGRG3VZ0GBPN6Z9U6e6bQUjC7N1b09m1cChwTySp6vaxrE2ij4Npg9yUzg5ecl1T/ykffHX/zzn4z/UtL48//g78f7fvhHoyCTYTBp4mBO6xSp75KZUy19L0FI01Pf8WPHz8nZhDBbZwWIp5TMw6WmksyKbB6xYpUNDCX2Fg29i/jq6lrsSLKv6Li53ZVJSDvnekw91TgbaNmpvCIbfPvdd8ZP/5W/FnfccVfMVOvOTyKogkzeb0D3zZPMHL4HWm7VEuFVeViY1ZhbjNnZuVjGZh5eiKVGRRInJheH0ShKgsVcTAJPKbfY2tLuKSBI+95ZiW80pfLLh7yMp4p+ltRXWebeLOcNZZsfe+Sb8bnf/DVvuD2o2TeCd8nM6/Ry/UF7B0CbStMUSDJxKHOLK2ZkQ3P05mzTHv3k0YX4ox++Jf7UvcfinsWIVmlgm4gNZFbDzIUwikD+0rUNN31ontX3mrdis09ptd2PTZXtq8/t3iC+9djT8Zv/8l9Ea37eu+RsuSaEZfhdB74/JFPgUEZ2sKiYscH+ylZLKlixpC7Judx2dE5BPHuT2EYoWymPz2oSc3IeX2xIItmExYIx0nbl8uXY2NqMbebhI0mtmLq23YmNnY6mlf24W4H5x37yp/x0cz9Nf5jMfNeSeR1gakg8KMax+7c+t6DAOZMavJLsXVW2je3YhEYgAUMPL806BOI1QLZe836Q9FiB+3ZcUNzZUWDKtm32MRGs8xoLG2g/ct+H42f/+78bCysrbivxTz/T6ToM/T6xmdlRhLHeyJIae4vI9lYZMYRjU9K6INVkBYjtMdJxEViw9PIWGgzDXLASvytppYWFyjiqmimVNCE4otnU3/n0/xh/+x/8wzh+5la1ns2/3yYkZn7X0kT1JAkTyC893cpTdnCx7HpSLStDeV+jVmrXYcf+VEDl8LrMw1W8rHNFRl4h4rFDsTgTteEgdnY2Y317Ky6vsr9zHDNiItLH8gazKBZFFuvlaGpevz0oxkB9HlFM+olblmN262L0VlclfGwtVAWTmOFmieREidNcSrElgncpmamRt4S8mJF5C3izItwzAwcx6MsDa4azs73jRYoV2c3bj7Ti1GI15mVbS1J5Xh5gSslSXbvHLrr0nk9d8WlDc3L2es5VRnFmsRz3Hqtrbj+Olx99ML7wi38vvv1b/yTWXzsnq9DNeJgN8EGYwvddMjNvXC3mkpgf83iMYy5dhiwPDbIWgYKHX4n62Me8jQNJZUb9TuyceywGaxdi0Ot6FWhxXoG8PPjiUis+eNuROD5XkyoPoyN1ryoeHalv7CFrnQM5GxZOZsozcXKxHh853oy7lxVmNRsaJEKj3Risr8b5L302vvHLn47Hf+2X48pTD0dv7aoH0HhNaMlwzS7fJTOnAFoPwvXybgjXKZxnWSpKMdhei41v3h/dJ39fMeUo5jUTwjuzO47wp1ypyu7NRot9SZr6sZo0lmdGGpu1UsxXZTNFeFnmok6sOV8TEzUIUnl20hFq+W3fMptrR1FW3Z3nH41XP/ercfYzvxRXHv58bJ19OvprlxWLthN+mnV5VUuQNiH83Me+y6/HMMrZqU+4pmEd6SjLyn7S0ZKaTifZAPmuk0lpLtGaqYwkEd3XX4qNb30hei9+wy9U4VBwJqgzWwURENYu2XP8xLkrcfbyRlQlfewh4rlQQ0w6PltRXvL8S2L6ofIgjinePCmvf/rIXJw6rPBqZT4WNRkgzc42FHbNRZ3t3sNO7F47H1svfSe6r74cu5vXYlezsdGgF93NXnzp1x9Zf/fMnICowZ5JDYHCDIsJAquojiLcisCRVVyrPtdpkZWHtQV5abll3cfJlCxV/avnovP0w7H9+AMR65fEODaipl3FLIWx6Z928fJs3WYPOw/BnhRDec2PdUs2K7CGfEJq7SigXI/TszNxQhJ567G5uPPM0Th1fDmOHF2MxWU2v7ZkNloprkWU1S5/xLoOowZtMfZCtF95NtqvPR9bF16Phx68tp4+EnX/L7y7j0TBEDFs99JzMbjyshcbiosno7pyKkq1WRcZtjdi1OMtL0gX6yQtSNxY6jLqpefcBdUrrfWitHQ4hou16L7yTHQvPh0FSQHMK4nBxJWcMxiY3CISzCDJrbPFZaC0vrkV//R3Hoz7Hz8f6315ZQ3oSrMcx1qNKCtOnde09G7Z1cPz1Th1+lAcP35E8/0ZDxThE0zz4KoHVqt4Xg99E8aqb43R5Li2MY5f+seRfXHr/k+fOXQiY6YN/QGY5NFYfqA1dUrMduWFGG2LWRefiti+Kg+7FcPqXDSO3h4hZtrPdDZF8jDG8sQ8pCrKvskjqGmdq63hdjva6+tRvLYZ5fmlGMyXY7h52YsVqHMiMr0tkTOTVGTPpE5ZKeJrB6yW857jt7717finn/tKXJQK7g4L9t7LtWqclhqfXJIKV4txZGUhTt9+OmY9beRxcFpUJuU0jgZ9SQJbw7nWwfk6Ko/nTazREYH94q8Usy9u/dzH3+bGrawlH/Qjiey+8Ehsf+dLMbj4nBi27hVqBrAqekdbV6N98flovyqJlYoWu4oF+1sa6V2pHUwhpC7HoN2O7voV4dyP8WxJLG9HobuVmKihwA7yjMeMVLJ6O3EO8UiNGK3EthVWz2clhUsKLOfHg1ipleMu2cMP3bISd7LfsinpnG/EqVPHY2H5kDx+TVNTzecJ7mmDAbQZUcOKS63iWR6vweDAMBfg4/2fnVF87ZvFXM3fRDK5BtuDoIb7l6VGD30mhhuXxbyhV8MhviibVpqp+S0xVH4o4opifKnKvnKl+pzK1GLj4mux/vKzXi4riPtJ8sQYeRMd1LdGXv27PdlGbKrf1KWc2va8GVJF1MiMhkjiUL5kMIitK5fi4vlzfpY+25qP5uKC5uUyNXIa9XozmvVWFBWssx/eg0GfAj/Z5CjTMR6ovNqDDQxe0VtsZAB4zqR2oHl1bRT/2y+PzhrndwxCeiQp23nm6zHYvBIVTUcIpFHFsQgvlKuSEoUsckL11oLmuCdjdvlENBZWolxtqe5uXH3hmVh74dtRHG2rOZ59S0bFG3yTvTSjLuqscryBIWlmaQ1J2BtaF3AZHBF7hWAKiyE82l04fDxu+8C9cfcHPxSn7ro7Vo6diKOnTseR02di4Yjs5OJczPD+pPBE6lw3P8I42iYutXxhRdWd6CoqGiiWNOeXgLCMx3QVeGtmQkwOblSjsrsdG4//p9hU8FxQyDDa3VEx2SokQx2VZOR5C4JOK3OzUZpbikJzQZ3XIvrjuPDkY3Ht6UeiJRyas620zU+TurJiuwpMFTNgSFmDUirKEUj9Rziq3bTmWHQIlFCzdMJMFimEH24DM+DYU06lMTsX1UZTjNbgqGiFhWXymnPSkKbDKiGme8z5hXfGUP0kpUTVpW1sZChIUkdDvsSloIP4VqaBxRe0FHhnkimkMchrj305tp76SpTE1OKIxVMIwBs2hK2Qk3OpaMRnpFqFxoJ6wUkU5AgGsXHhnMzDuVhaaJgQL1Jk0pCcTWaTNOpIhwGqlPxBEnlrHj0QDTg/h6lTdeb+8lO8NAPGipNfIcTRYGv1hw206cjKGofpJHxoCbnkvSNNg1yXZ1GYLQYgx/PtMRNESYVhbD/7B7H51FdtSyrjtJzvt8nQURHAw/nqrLyjPOSoPh9jMZINUwPeBpON3L74chxanvUSWhGJVL2igsCKBiAtqYkAJFOEwA8QhBh/iZBVb7/DKHWX2pOfvDyDqSsxF3tpoD44Kb+kQXNolTEIsCd247QiEEOwlLxqzSNjpqDY6DFxqf4KIzFRUkm/ReGAihcrNZk1RSXvSDLBU/Zq+/knYl1SWRTCM2Isdg0G2HGo0UpTUzmFNeXaXMTMnMIIvnsh1djVDGZzLa6dfSbqM7tRabQS0zLiGP2smwmxHpiMTuwljxcQAKTpuiBG0ibmZYQXI0t/SA04+NseU0A+fV2/vX1ibiBW9dw9S+MCjM4HKfWX9arRtOdUggInbnAUMr3tWNecePMbn3OFMjGdDPOgVJOnlrOZacaMmFjFNspDjqqNGDFirquRXt0SI5+LQn8tarzYJFtWYAqIw5B0liyRIktI4bmJQVEj1J/dav5Gm7zmQPixo8M+AWmQkdRQEb3GSPEYu4zYl1RSOWyrxhtz57k5cSGmweZB9S3IBPrEkDCPfGyx6nIP58OgEIkUpMqc8wUahIp3lQaDrnCV+UKiM95nLNUB6TCCEmsC0l7XCwu7116NrW99MQbnvu2V6vlWLZpzi2JCQ+pTj5q89Ux9VoyQMbbNnFUnilnVAft++u3NuPLCs7H+4hOxsDDveC731ikl2+iAmc2rSkW1WxBDkWyAuNHeXW3iuamTpo943GRzzaEMkCIS0goi2DrUei8Yvz5Qh2dGrDABE7yIUDLtoR0PgNQeXpl3GfhsKMbtrl+N7utno33uydh6+g9i41sPxMZDvxGrX/zVGL7yzWhI0Op1eUedNOdhaCt4fbhUk0eUV9SQeS/QSGIzHGsUd3W9sx1XX34hXnzsIdnJltUK+iDKkihkSPhmj7KQJhIo1RkobBEEQKBETHXy2QcDX7BTU13N53CASFMuXY4PYSDmQXhR14SrLc+UKCNEWBjJ75nRAg5JgtUGdcFNeQ6TuKd6/CWQFDOQGaPNzK3HvxLXvvbbceVL/1rpn8XWN34ndl94MIqrZ6NZGXvSX82+Z5HUUJ4auyebgWOAQcMB6ogqCUkdCWU2Xj0fT37lq7HQLPmrLsx40DxQsQGHWdBiguTFcTwK6gvemaEwhVH3PYggie3Kw/7Z6bguDapVmAShFIRcMwJg9qSBEHNs66SmdlIux+3EWNfL8qiLdPJ+JiER2bmUJu+u9lxefXiESRkz+y8/FHH5qagPN6JVK/l14cZsM2pNSZ1sFx4X1JhY8TiUXbXdnuwGIRHSYbw1QurYuyYU0K+ffTG+fv+XYrizGcdPrTjmS0OcSYH+GXWdW2VR8Yw72EO2OpuZSLPyRJbvQZTL+DojnH5lU5mNkJJUClvdt1qCINemgmp7zLNKI4UmIuXRBziCLmXNNOqJkclOJg0zo1UuNwFmZlUMY59NvaYZC/GhnAMBM9tNUKH0jd70nZ9epxs7Wzuernlvt8ogVWzgG3Q6sbt2Na4+92Q88Nnfi9fPvhS333YkGi2kODGFDywDVvXpZHaBvRibSU96n5w81VFyuATjRYkZpkGFP9g5mOFNsQqb+ASE28uYRLCdvIQ5YAa5WSUGly2FCXQHpsJQ7lFfeLCild7oUKZwSOsCKmsm0xaFM2YyWyCSt8E310sKsNnnrUm8gi5wZptJ+qSXHJNmIvSv7LTJXowc9yQVV6/FtWeeiC985nfj/PMvxD23HYuVo4tiAJ2lDmGbIcffKCZVhJEuYeKQnoQs8+G0bpnVpY7K2PPCTTGfYHosqcTsWOXFFAfZLpskdSxTlNRoDx8rC5rgq1QP9cYkMKCJuUi5HJ/KWQoz5lkrOJlmJqqq0FtJjoMFVds/JeE15ps/MFOS2O+Kkf5UA3lDf6Gl3+7GlmY17Veeideefyo+9/99Kc6dvxh333E4brn1sHyK1FudwTIIQKogbKQQx+or5EbYTjBReAM/kagkQaqjMmkBBCJyqczCHHGAIL7ga96uMMJqSpSY2WpDySqtPEutbSF5SK6LW63TJIH+MS8UBwf6SMuEbiMb7JweU0Q/tC0wM+kA55EnG2qptzmvxHNm7/W2tx5Fuy2b+PqFWD1/Ns4/9WQ88bWvx+///iPx77/8zbh8bTXuOLEQ77v9WMzONY0oCGTkGBH2/ZCfbHeOnO4LsYlzUL+oEnsm0yxHRIpgpMaFYbjCE0uOIH+MYT6AtyWKdtyyu8k6SWzIFjAoZ/tKnnERU5Sywm4LvLiP0CUVh/FmHcUn4BxUmLVEXifGqYCvt+bpNq/SdXms2tmJ9vZmvHb2bDzx8Dfj4a88El8WA7/wH78eX/v2s/H8uYt+zHDbymzccWZFM6E5S6Wlno6VEgJJC5IJQ4p0YKakawfaXCt5ic0SKdVSJkx1rEkFS26SQgbbqqkjlUV+OpdkJceklA0Q7fpIvUyKfZ2ZBZBKfMzykHrwFh5jBl/enFjcztEFoUva5YYzZvL8mf2KI1atBWpWHpuvA+xEV0H39vpqdIbFuHj+cjz/9Evx0tnX4vXLq7GxuSOa+lEvjRT+lOPUylzccetyLMtO1uTQJE9uD+T2A5KCDcqnlCnkSI8F3gjMiFgfdYBvbk5BToiIzfvZ14ryPJvJGTWBVDY5EjHOVweB3FSfZba0KJySJfkAGLMho4jNVKN8GaDTaUdnZ0NMXI9+sRbH/sRfi4V7PhYb8uJ8zotvslUlKbwZxh7JxdmaGNmK22Ujj5w4opiyqVhR0qb+sIuQkZDVr7yyc9QGtKNmNiswibIsKGCnhNHIHhxVTzHp2BLCjIRAmfL6h50VLmpNbdCEGIdqWc31T50wKUCk6YOlvRTKwGDK4O3VV+a8mL4y8XDQYZzUF7E102Md0aIRPoP7psGdQFxiJm9u8eE43kzY3lGwvdWOfmk+Dn/8L8fdf+nTsXjXfXHx2UdiZ2PDU0QAIeLT3EuaXp4+vBAnTy3Fshha0yzJe3tEvD20IHW1HyZMzK4NKo9aOfbzpZiniQFoIgmWimTQ3gC2azBMHKVtvnJA9wTadGLnAqN1DzVHIlmgYAaV3zPogA3NTUMCGsAu56ZKwAwM3PJ6At9hQ2i704veqBLVUx+MM5/8m/H+v/L349CHftQLvNuXXlAQfs5b8QiI+IASX50+NFeNE0dacVhpdm7Wz1LKVSQH2UNWQCNzNrpAQsjL4zoTgGRQVgTYTlEDTwpYIsUMhUaK+uGMEkGzjkgZ6ma7KjJ0Th7SSX7qE+bRkFq1d6ZtDsIuG0z6x7aS78HX0a9Rm2nqRxrLRwFgol/DxlxokBMPEx05mJm1I3fGkU/8V3HvX/1f4vaf/psxf/sHPBLGRKN36ZlHYvPaJXfOg7DaTCHmWtU4cmgulpfn/YkbXppnvySLpa48GdVpuF5e6uq6kI06jPGiCLaVhKqqH0utiZaUwUgGxv0e7Id2HJGK2ekeg2bI+ngjiKFoAgOmPzUtSLWs2jlMnZqZt/+5/yaOfPSPR7HRcPCrofJNI9HrxOpzz0Znc9Mfa6pJv/lI06HFRiwfklo3q1HT9UxTDmKGWVNm25AKJCBPe+gLf93LiEh5YsKEKCRZ6It5eHNR5LL4eeyvv0OkoyVSDMxTMg2oK+0joZwk8lPsSHtJgrmfg/sQG9Agg3Dl3BpBO9yTJvjjkOzOow32Q+VxqG1soiK1Cu9kgGloApyq4/bV12PjykUZaL78F9FsVGJhrhaLC1JrMZ+9PrzLyFNHe10eC0AIxBsxmk3t5gxzPrZLyQG8JD5/sTMvg4Sh+okRe04j3U7tp8Rh75ypZZr5JHJoL2HhHP+DmWxocI5wSG1mZbI6TinHQJlULgM1bgc2aTtnJjI8Kc3NLImAtVeej/aVS1HRPZ6lzDZnvA+nOdvwF1IrPEBjIZcpaSYBtGMisIEwBapoMTu3zXSWfmCYjn5YpXyTjh1DZXNGSkr8rqKYkBNqXOlDOHoa7OvUt36yRNZUHWlLHpMSwaABHkwnGKP7tJnhaGl13SxYt1TD5NSee6FIIiZjJmACMyLTPV+vv/Jy7G6t+w0uVpQWxMRmi1dEJIEKf/yYFPVWRzb8eGB1niQf1chHEBOM0ZdEZsyyN4fhSJLK4XiYEnoWJCQ8OJlaJoYI3Qw/D4z+csKgyk5EdVzP5dPAuAxRQEa9i4MQ9ApgpjVFZfNibpnz9KMcaKF0dg2+YKA6JGCPmQeBUetux47UnLivpZBnXtNDGMn2O9YUecEThqaFXjxoGrkkoSkfwgF7QY4wwVjtJQjxChFMTHi57ORoYugjzxWYGB+c+PGfzlPpDESopczlUgAOpLpqQyfk4b0RgDSzz2pbK1hXRfJVPuUaEg2cCOHsPGPmdLEM1HhPM5/B+rWoYyt5dW6+6c2jZXXCbrOyPDhfo0IF09QvqRyM9QMsIZkkJDWZehGq6jwxNeV5f5AfBZBYPqOM8si3iKuBiXRyBblUhpAs+UbG8Mk5dVI9d5SBrty/NUZHS7OiFmsMeXk9MzEdJ2ruPLegbpNmpQjiTSWzHNvXLkd/44q/69vgU9w8UkAas/BksvKsDlMHqpapu1HOiJoGjygETGWbMEklDGUtksWWkRgrGhOhGTF7kHHGROQpMS/N31P/ifkZg6e5KSDPbU/w440MhVhwhKxJfga6ngyMC9B9Eoq87T1mTsroh8hX93url6LQ3YiGposVv/XKbotilJFO5t7Ee1BM4EMV1F2EaGw1YihMmrWYuULCnevobdFqX1dWKmZTJD9BlKZ7C4zCEKZ1alD/qKs+9GeVpS2S2iffDEOy1AhPEx12gRecIXEO40A1s6M5C1jAEILJkUlICINSn9xTUlMTlvicWpk2kCwA0igBze8Hyqol7Nfu1lXNwfmKVc07Ijydk/rmkpkvUDifczONPoQw2gKRZDiBs8qZotQNYFVWX1YVktQcpto55YUEU6c3AFirnjTYTBMPPiefQNYQUml8DSnTGpbhapju9IYIcCPd3GPmJA8uiMB+J0Y7m/5SQEVOBuR4zo1B9v4aAVKYQhfykVIFt2Ikb3iR3GBysXJU1EnG3QlbA+KTfhkAFqRhpmJeHqV6vZJRl/SKQWn3hyQHKdJAeUnSUohGJPX2NBBhUK2klpDoDibAFXaaV6Qnqoq0ygaCnYG6HHRtSfZ9Ul4e05TMkUM9wR4z90EhBjsbksxrmcSlUeSz3bndtA1TG6jg3ghDV8k2jxc76RiYGusJgAAenDVU3tYd8JxFyAIgniQzI+w6kEtWsmFvAddphvq0v7+dG/R3YzT2QWKmC2dI0agYuNvejMHGZQfqabvejBPTLIc8qpTspc7EBKqRRqVR7HbTf19AYAw/KDfBhxNlMuIpnkzfF0rMIyakgAikMZVz28oxsWxJkeHKzRZJ8qr8JPU6cW0XVZ8kS43aJcE822Nvt2HfUNq2zX9pkwaSngDVsRRmdbK8FI8SvmmwpUFpgdk9usSUZJKZge4N2lsx7KzL4WQe3ClTM1dWmqoC0K58pAhAXSEguzEN7nwPEhoHYa/M9e8LMhTMuRvAPsnmVClJvczY5Fbe0B5Qj8mDJxBidj6RsACImWmvAMyfal8wxcy8URVQ5d7WmverowJ2HKgyqo0tkW3kjQckODWXfhnd4bAYQ+X7cQGd+i8RAQWMNiNrh+OR5x49p/6tejghbKXqeMpHA9hBXVtglTxRIMkEsTc0l0RsJOWJT7HfSQf4S8TTl1WcJlWWc+ws14AHAPyUo56VgSQS/0oqkUQkE40Dd5L+aAM4IJlKwtarzlurmo8r1pPzmcSOumcEcgZn17rhqg50YABt6JpdHm5SCKKaIKpDSiBNNfK4z1+6kTEDRic1A/JjgqTO+4D7B8oYX5XU2eS+IwwYSJaL6S6DouP+PgRZnRRxSEIlIFZ1BCNvz4dULzEzN0IUUhabtvqXL3rEUGs+IKKfpPKSOmGzxxAjDRM5lT3VCZLDpgW+4D/YVecD5enaMWJWb8+T5gzjXrqPJTWRWTnOXcblsnsZQ/ME7nkZD4zKOCm/SLYHJ913v3mb7hNJVItiqk8MruSU4l7KqA0xE8bms5/0FJd2cma6Ex0TjjHs7UT78lk5nGQrmWrlkklCGi2RZiqNKRk5s0EOhU8tjrIPMqUv/uW7LujLxECckLFjEdguWYXyMgxsQsnluZ70n1JCO2svQ96sNH6y3q5HGRFqdaYOVwBH3Ve/vOdDdJLvIyLf2qRTl5/gNJWMPwOU8AQSM2mYNnw6kr1cV1h0xStDOeIg4+V6281ElBNV/OuexRRGrBDt3jiuXNuIDv9fpJ/FJxtmUDkeeiVV5hzVSff4hSXg4ft4fAaJ+1l1gPLufipvAgdwox2ULw1A6g88SaCE2huo4mrUyhvOz7NkPBJDE47Qmxg61QqFOYyjv3o5Cor9vF9SRSbb5sTMlJJkMtKJuZJQno8oYS1AfledvHhxKy5f2XCYRDBOH4mYJJVGgqMRc+/pKElnOpmQhqFJMnxT/0wzfR9I3FCN7E95hHHgKhyT5qR69OcAXcdJXWrokM/VkzqzmwNtS33DLBs44YTau0Ezk/sTZmagdvhsdvvKee+2hYmo92TkJoDsyLZGYqSv6UM/9qIYa436emccG8Nm9PpDMTT9fxNmJIWN4B7YyMPc/dkGIzuVv3cqhKE90f9GyBljHPN6aBkLGkQoYjT5ZqrYpH6sDXSnHw82NBlvJRiXblpjnIxbajn1gg6oHokXhTrnn5GzkcfORhWGWcXFWIqBZO5M6C8JDmqs0Egd9npsYBj4xaVbPvHnYsx/ZUCEINtplZeXt5orwWD7P1qjTUbdiDD64EW5jBiQt0SAhSvpFxIyB6iU8xV8vNSCdHITxlr0oEm+gOmtjghL6gZtoS9iyiyId5v6yZLvm6E68jfO4k3jc1AyBQPNx3trF4MXNnE8qcUMpk4PAkyBUQO202gq2W33Yv7wShz/8H1RO/Vh75bjHuWMQA5v0uYeUAhGo7z74eA1AO1JdRMD7UARiimAV5TJY8T9iLwtpAwwl5kekFqirvsuRJeQqNu2RBLiSBc8mlbnDEGQ1TgiPzbg+SDy4J/PeLM7jq9gHb7tTn+H6PjHPxmjSlPMJhingmSPkImkxnh1bqLm7kH96NzOx4seCpYtMWkmkkxJmslYKpT8ionwtK1EZUFeda10KsJgYjdtI1XOJLGgk23V9jSR2qoGg11dOUlPUoJGcMOuYiCKsutJe7hzUDLV6Oarz3nayIwnT2mU9yApeA6cZyouQi2hUuPdUTGO33qXmLkQzYXjUTlyu+bAKuMwKTFkuhWAXiCKNytSW8n2OmWMzgET5FnZDWAaYy/UEJhn10AaEOEhfBwzwpQDkJ7VJx7kEjz97OogpBLKpzGWvjqvPKvYW0iqAQw3Nknm2pIqfXFyXIl0abRBJk/+dPeupLLD/73TjFmpOW2NS+M4/NEfC2WLUdhMSRj9iUEQhRikAc4dQEogBl6ePGhAIWCSsrLYP2yfQx+VT/LDBeqtvnXlljinzrCv/vumdYSmuK/E0BS6iV78g5JxygYRebJUCxcvnujaGxoI9EmCKcksRV/z8dH2FT+2ZceXR+OAVALTlgubMUCCxKCBEh8V4f+OmJlbiuaimEl93W8dvS1KjTmdSnlASniAE0Gz9y/5Qg06n5NpOHhN/ymJrRk2B8vkoHzPrZVchtIwNTmP/X1xnqfrAYOuAbQZ0eWBYomZap8Fg87lCzIuPW+BgeD82YttkUdEOCn5AZhO2PTkmY0Qsy0TU/rdYWz1+rFw8lQsHj2uwvLWaqs2Pxvz9/yA98Xnc9xkJ3MpQ+LUFnlTzHVEAfISEHTE6qVrpJGYN1kvEaBs0p4yp3JmWHaZ1Dn1Yea6X50zuNCse/bWykPY0mIK2iktxIjCE9rUX8KddnTXHUxLpnI2X3ladkKZaiTdz0pdB3I1M/GiPX1AfmyPTR/zx2+N+sKyOssYI+KX7/moPB8rSpRJTOQWkFQoIewjyJsxJIGI8rN5LwGm/gEGERt2EGhi0ngOzszay46pWMIlvwOzDlLuqgYZPTEUHlHBuGYwYeZYKtq98FJqXAWwkYyKiQSpDDEOiWgRko0OsxsWNEj8h2+FWjNax06G99NQDcYo1fnfnmYXXM5SOCGCEYeJWX/Z6FPHeWoCGyaEMpxSHsjk5VMfZPmHmzpMLQHqj7KeFrs2dSBDd+xQkFrqSEiQULeRIPWhlN3nlq8tucnUAImZurGLvVSCKDwfXyOYIK48CEHVXE9SlQLu5G0H2EpJJF++2mj3o7p4JA6fuSN1Tt0MyrVW1I/dFnwP3Q6IZnXfCGYIJULhB/cTYclOcZOyiTGUzkMda1JWjgJJW7IBwyy4sP7l19SzsOCgaDgVoE/o5YUvMHFfznPnqb9MyDB7lHV9358wU/byiuzlbte2M+e6YytaTIWyo4AsIQWzkEwYyn9e5PhSHnv2+OlYPHHaIz4BlStUq9E6cUfS/CzbkLWT7FVilXFQl7qj29g1lfP1/roOVWgw+WwnF/Wpfvhnuw6TE8MMYohTBi7KT8awaXpzKbUGGK/ESNjHMd8EljGzEO3XzqrDbEO8G0yV0v0UVuQJ4NfoiwlIJqvybNEeletxSFJZFON00yXzekztaktHVWbGdS2dNKSEwHAtliqDtnMmCp/STOpXfdFmkoeU3If7yYARyFIaEM5VRGXoivbc5r77SWhys5aK6Txjai4wxsEI60BKDbo+kLilzPals1Hg27pZ4+l2qugKgtQWAToxWTL8PIza7fOyVS82t3sx0oznzIfu88Oqg8CTy6rul6TuSQ1pUDfybjJIKIiYdJUkyOXywtPprSFnmNcrJSRZB3tJfaTfJNXAhNFT52ZmDjo9iIGZOexsx3DzqoiFYCqmFSECdgfuyqeSjS3MFCNghv93PMWVvITF/w/e1nHxllti4fhJO7QEqgxObmMYM/MLUTt2q2dDaKdaihHtqoj7kMf2s/lyRQE/ryarf93gaKbmBJopPtmXPAiUE0yHW67l+8lWuh8dcUiEf+4nbyPL43yycqZ+4Q1gPHUKCmiFNUjgXnvrV2LQ3U4lMqrysZoGOx1UjXNR6IUNpo6KKzflfAaFapz5wA+o1WRDDgKdVhS4zx4741DKLZmAbOoGURnC4ALBns6mnH2A6iUcE+T1D+JsmJYo31dCQnwOg3XM+zVMXe/Lvz7kEmtmdq9e9pu4wiZJhVKpqKR7lPMquYifFnfCIT9kkuPZ3unH1s5uFButOPnh++C6cBUSHhj/OPHnT91K1dnoz6spWDLKshas6by/T8RXB6wR9C3poimcnZNaoi1haolLN3PJ1i/XLpVKpv4FeCTKubwoE42UMAbyFUw80uQjnSNx+XSUtib+YwK0QxKeWV8uwWIwn45IiCSAYftshCC3k06apfg1QNlKYks+2718+q5ozc29od4EYIYQrCqY5z9NmhA6DdfJYgDtPvbQ05XaEuOvWyGHya38RHXUlheFp9q6MWT13qQLIFd/M3O4fs3ftWA+zqKwfnQHeyJ7YYMJKUwXNXJyOAM5HK9bynvzf4S322KqmrrrY58Qs7LnRmrXCwFK8IzEh/N4pa917HTUT90RPQkAQQ3lvMhAGV2j2FRF8nk8YOlVA7Z/ugZs2zkaT2xeWUzKtoLTkJ8bYZezqa4Gm3fhPQ3WbXryUfdo2++pD9jlAUZUVV90RRnol0MlIblDFnN20+cex8O+6qc6ZubuzvobRwoeppZSyqSIjlmYYPWH9clObzc2xNSF47fELR/4I5NywMEmAWxdqbkQ9WXNkGTBGaC00JEVSKzYD1NtTm7SuPNTol0c4kRzYFKyym8KxKkwnl5piTZSSIZqu5N0T32xRss9rvNwySkbADOzzwYtHunaTjHJVza2S9Uc1TGaDnxVUcT78YOYyP+61+3w/z6O485P/PGo1BRbAsIK1KB1mg8GtYUGtI6f4T+qcGhF23ZEki4vqBhdUAA9tYOEJvk0EcZHx73FkkyEkCB1SF0zwsF0YkaaIsK4jFG0Db0k2vAjCLLok1kVCzzJ22NnHd+4b0I6mJ/AjAd/ATWj0G9Ls1GTzHPmSIHf1JFRIECHmfyfZNvbnVjf6UZVgfg9933cjsuUuI3seB3gJfvZI7cpgD8hRqY8M05Ig1ye8kUMSwEFM6b5Pjo6kc78ON1pRq6lK0lZok1lMvooT3iTznWSVZk6UQnyhRdJ5zxjd/lUXTgmQQPMTPFf5RMx7pJRYhRUyaOvzvHmSbXTdsGeQqFORyquufj7fuwnouX/K0cdYSMxeOkq/aqdSSJPCFVbsw6TUmilNmWDMRvpYZZskwYMRqpSIibDBZVEMrCFtANjIJOjy+aQMc+zGJ3blrqdNBBMMQui01NFyop+swvy0Q5OwNaSSRs6KsezNtVPGpL6zHtNzGQzqzvLOrcLoJwK0pkQSCvpyYCzQ4PHt9vb3ZhZOhx3/uCPRKmqUEeNm49U0R/nVN8HztM9hUjFWiP8H8Ih8QqxvNGLe1TKKieElXTM1TrhNTXFo7fsaAmEMT6mlEuVLtJ1KmkmuaxwSNpAtyk4R7HzoJ4yvCPv7T86B8DF/AAHcBQkZpb2Ok52JlWAIf5jJFQJ5L3dhW9TKiRa3erHXT/8Y7F49IRHmhpqwHU55er6ANYawPqsupKtVh3+oCaXyKQRmTOASqWs5anzJCGoWWLRFECLS+UlU5q0ofDIsxxAmcaAOon0xA/PzMRWmS/2WeXf8WRyQDFwA194A7gq4Uz62h4jJeaZqYlERjyfizu84KMnbdnKjU4UWpqH/5GPxky9pU4Tunt/ezAJuPNEptqrS6r5shZfLwShlJKtRJ0sRWoIbciBurlk0obEwwMpgYIDogXiE2N4YQFMzJh0O6mvpM3LdjoSApLy4UjYZYLhDK51wrKcy6pOWbyRj0lTUJUGF4GZ6f3iOB+rBzlSPQgAaZ3nj1Uhkq0uW5rx8F//L995RyydPJXQgGrBfjbuBzSX5t2FGNFYOWFVT6qb2SB6VIGk5RmBedvgg2dn1y/SoGtvU8l7dcXEyL2OEnsMqTHHkryw7ztZeUtbpsIJsgd5eCgaYACIwWEmumRepZbzsXZty6A6IQwiGSAAAoW0P/wk+7CrcIidGm05oM6gECfuel/MryxbJVN5EZUOiXE6IeXAmRPl1F5jfiUqkm6kwmOnoxcbQFiIwmDQBWerVCbB1E/SIGxFrJMKpfPcUWC/lbK2SPniSO4kacfhoBiZJ5dX4ug3ZyRk6Q3fhJ/vSfj8mg4C6NmU8gUZ5/bAFTKgM5jorwQSU3Y7sSMvzlJbdXYplk/epsYqJvSdg+LNai1qC0f9nH4/7OEAILnJs2cZ00DRrDj4sugyEM5vDvvbf+P1NEx1IGCw0ksTU9vTxVTAH3D+2Z/aOrO4IEcg+8UCAJ4dk5riSR5JdKO9s6N5+G5cXd2O19baUs9W/Nhf/pm49Yc+JmmxLLhBgy6R9kz53gjOllTITl94+IHYfPbL/m9k+PJXkc/PZlPStD0HaZME6Iz1UEcMkgrbeEUE3nxLkk2zDctsnCXZTNV5pjkwO0lpapfk6SpTScq4T6RNvMillPqYOKRc54RtY/GFL+UMCeNUd3V9EL/6b4pnC5+6+1O/ok5+XLX+M7wLKBQKD/z/SiRd/M31eDQAAAAASUVORK5CYII="/>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 name="AutoShape 6" descr="data:image/png;base64,%20iVBORw0KGgoAAAANSUhEUgAAAFMAAACFCAYAAAAn1cQyAAAAAXNSR0IArs4c6QAAAARnQU1BAACxjwv8YQUAAAAJcEhZcwAADsMAAA7DAcdvqGQAAGF2SURBVHhe7b3Hs2xZdp+30ntz7fNlXpmurkahGm0AEEQThkYEBIgMhgYKhgYKDjQl9Q9opJEGkqYUBxAVClAMSmKQUoOUCG/bd6NduVfu1bPXu/R5M/V969xXgCI0kqY8952XmSfP2Wft3/Jr77Oz9A/f/I1/UiqV/kb8++3/17Zer3+79I8+/z98WPs7t144mY+iUilHp9OMj+69F5t3bke/14/F5TIAO8rryzjaO44HT+/H4x98K44/uRe9nZtR6XZjeX4R08lRLEfTiEop1stlNKr1WDUaUS6tYzY+jbiMaLR6tDeN1eUiKutqrEqXsRhfRLXejMv1kutWXF+O9eoSWppR5j1kxmq1inK5HKVKJZaLeZT4XKnUo9ZqRWldYueyejUqy4jBcDNms3Gsy5fc8jJajVZsN+kH1y1KEb272/Hql1+MjQbtNfqxrnW4GBrXs6ivm1Gq1wDmEhpmxattF3jFqsy9VusoXdIZaCj5Ta0d6/NKnPzT+Kjys9f/7j9q/fT2cNmIWNBoZ7MXh+N9LlxF7/pWLCCq0uQGtYjRbBaTxTj2P343olqO88VZzC4vYrGex9nF05isxzFdnMdleRnL0pLXVZydfBLT2XlMV6O4rC3i4nw/7P0cYkecO52dcO5lLDl3tpzEwj/a8/rx4pTzJrGMOa/TbHvG/edLdv5kzIT7z8sz3gMybTSgdcx5o8lZzHktVVfRaTfidHQU8/FJVGMam68MoldfxWqrE6X2Klq1s5hWLqNUgyGcHzUYWxpx7SJ6lUWUq7Rd5/vGGqbOosz7VQMwwWzdrsWc/iy+UT6R9XRUHq6jSmMrvigvF7GezTkTVoL/Gm5cXq4BFMmYLmLj9ktR6/S4WTnmZyc0MIsZr8vFBOmirQWc47p6rR5VJaxc4dg8pqdIKN+PZxcwYYLEw3UkeMn9VtBQ5XyPKYFr6EAOkAJekdiV0nBJB5CI3HjvvZbTaVxO57FeQDP3mM9nUas3ol6pRrveov0FDS6iti5HDQbWZmdxfnIYe1OZAkjrBX3zlCXfX9DueVQ4ZzWlL4tp1K/ueykG3EMtWa2hb9XiWC1WXFee2t+IBPOSA5d0poTUTrnBGAIno1F2EFtAR1axgPAFRIN2NDpDGqEzXFtVdQOVCDuHSVCf19wctT07fxKVTjsq7S6d4sactS6hXvypJpeou2qkKj/7W3L/BUxZqfb5FeAlDegw18mYcrnKYYDk3DyJDkujV0zGo1TpQDDcRmfzeLr/NLrtVtzcvRZrJO/844cx3z+M+elxMmMC3Wvus4CBY1oZce8Jbc9o+yiPQRc0iJGvS+8JcxC7WNKPBee7JZhpp7B1lUotqiukb7KOBnqvPVLK6EJMJrOYX6CaI1QClWtuDJAYul+txOj8MO1WSg1EaQOTm+ejtJfzyQUqWI56sy0eeVPBWcHpBBay1pxfbaB2pSp2toIVqUe92gD8EsIM6JwvgCskJBHEfnmpkiyT7NAUSZrMx9jMKUBfcj22CRrPL6Yx69OvfjVmF6WYPoJZo3GUz08BcxynmINzwDudn8cJmnfE9Zq0Edp5jNZNoHM2myDJCAv3WC3PY44Ez5f073LGvcaiGGkzK2/0h1PkqwbX0bBodgbR396KRreBg5jGw6MPo1ptQvAqHj34ftz//u8DWC2mcxwPdmh+ehSXqGqVzueG9NUadSGK+RTb4yGOKZOCdilRgFFBwhLIxBOAqnzmHk1A9WMe9g8QdThKj8dkR4lzizbLgFmomW17xSWvJRpoQyMyEk3MR28Ac2qw8Yx2MU+V1iXOFiHCDgrcGtUtY39Xmqk5pkECBHHEMd7PMB8LNKCm5mCrp5ieJf1QYdY43tIPh4XNbEBY9bIEmNVo1BrRHvaiOWxzIiJ+OY6v/Yt/Gnsf34ujw/tx8M73o4SEnu89xovjgM6OspN2ooqNanZ3UwpVuxomoFHFWwoMEleBWdpCz5dWQS2ALPb5+BwCpymNJcBrNLDLvC8+06aSKVioYko07VzicQVVc6R2XGrjOGc2R7oAYM19SyU6P1kgTevYfHkzNnZbMTk+j4snxzE7OY7KBbZydhoNJLIzP44+oJZpp76cRR8tbOP0WosRtvEsLsZncQad4+kJ2qpTO4wJDtYtJfPyc93hsrzAEzYwNUgnHFwCRplO7B09jLf+4N/E+Pw4RocHsTg8Av0m3+NldVSogciUEek6YUJn61raQlVWTWw1W3xdwhGhvoYd3LRQb61LKR3eGvOgk6vijGxLgOs4uHK7HtMLHJwbDErAFLW0u2yCqdRiFgydbCfVHpXXUSjB3q/TrMTZ6STOT8+icwvVa3H/M4DmnkuYcYIJO0N9R2P9xRz6JkQWMnZGW0gqr5dI4yXnLJDa8QqJ5BwxWCyJZi7m0X7/hZMEs/x6f4jBw2hjY7i7Yu2rRH5y/904u/dRTM5tHK+pHYKIBXZihmSWAQv94tJWlJHqxQqPx80rtLXmVWfCrQlJtIVeim0sG8txAz7nqzdT+jQzAKqk+d0MIJdIiybBrVBnbXslwUynqUPymBzgvCp2XwkWVOms8AYeRoM2K9i3Ct8RdmDrCnWeA+TTg4s4ORqzX8SBO5+PDiZo4kk8PT2P/aOzODw5jZOTCxgygTG+jmN0sYjT44uYHF7G7v5rBZj1n9oYVkG71G4ChBwlKK5XiORW8cm7P6LD2MeL05icHqazks7F9KJwCqhTFcdSMqzheKox0QHspd84smo7FgTRLYCu0mED4EqL89OhqO5oAAAk0myaiDIAK93LyYTDagoOjU1PbhTgNTLF914nO/zuU3WnKc1DiXM6OMOF0gt/GnW8PBpXbdEH7lNB7XHHaXVXc+5FX7xnYMb0FfOLUayPcV6nmAmc6fxoFGNAnx6P4uJkEiPeL56exuKkFHcWny9sZoWGa3C7imHWJlVQdTte5djifJLOZ3iH2LIB18fjaLYHyAhhE8a6gk0sB0zA89mtFV6vgVQ2Gn2uw+bVu/nee3SQ6i69qq7mSAxAEw/aczONzHDYC4n1FQkCqEajTRYzhErPAygdD7Y9wdNbGv+mnVQQBdrrsc0JKmaE49Ml0Qj0LQVPU6C5aWHDW8TBhFCNJg6q18jwaQuB2mpXYwfntEuwP4TGTQRlC2Ho4lR7MH5jVY0hDNtA3Pq+kmS4JZgLuLXixkqiIcbaYBxuXnLjBmp8crGHx8NjAwDRMJzGltCBZm8rett3ort7I7o7N5DQAZ54i44UzkI5LNNB6I4O15aIGOpkNB0C5X4VA1+aE74oiQBFe6aZhdwTjOk4AFeRWpI9qdhl1Z+tQtikQ/PUS80Th9ecZ9xXnGMKKrvJ0rRxmJoJcXGse9FqddO7N1sIRotwCeJW+AgjkRrMrleIi/EdglwrN+k/OyA2KjjmaivaLRKCbhNgm0QLbWLudtTbhHxsSZ1hhBlOEjHFeKeq82l+GcON27jZFaJ9hJofYBvJo2cjblSP9uaNaG3uxBq/ISBlCKjSeBO7V8ZY10jxWouL2IkRnARAwOvXSzGsADBMa8O+TTjeQPIFJqOCQkeRssI+GmNOJucJjtImWH5XxJyFbSwhiZfcS4eZDblx3gIbPyU0ayHdVSR6wfXjciPm62rU63VAg05AbaBxNXL7OnsNYakLZKXFK8fJ+mr2K98DtnvD864+wwCBdyvAhIg1Ik86bILD0YKoCgZ8+9bt2LnxSiwJ1kuoNbofl3jURneIZ5vg/Q5Jv/Bdpm5ItjFcqdGKLoBuV5axW1/HbrMa13v12GyWot8oxzYSMUQimoQ/9AWzQLtqJ39rJE1g/FwmAugOdzJSUELraEkFG1hG9RRAbbYJxaXeVRuLg0mgBV3HdMWYulqBlAvmoydnce/eKdf0AE8gkToksd7A5KDWsy7ZFVggunHZ4n6ofF1zUO9hu7tEKTABya4AaIV+kVejkQUDP3VAFTpXBqQ5tqVMzNngRL26lZIy4vz4/R/EakIMSAdn5ycpIWuQry6KkMaKTwkvKSNKBMHXG6W4DpDb0NVvVGKDG9YsJtBmDQUEttSGMepdKpGfc08rVBVDKDuOZBsRlAF8QZYisJc6LcDJ1BTAzZWhMMFLERVE/3iff7zWoK0CwHPeL5DgJc6xDwDl2xupVctKJy75vG72Y8leBrRL9mVtM1b1DRxrg/f9uCTUuwTgZXUQy/y+zfeNWOl8y90Y7t+98uaf3xxi5tBm1Hm0iE6vFVMIGI9JqfBoyzmpGqHR6f6DlIASwXYNmyHh6Hs0NsjV6VaV9zXy4l0O326V4gZG/IVhJ4Zwt43E4io8HftDmpo2bQWY5M8rvsOpCI6RQR3pm07OEEYcBQCaADSxdTpGQyXz4hU0ZInuCshUf4/xKnPT86dgoin2i+sm7HUcSIdo4hRprl+7De1bnI+D7G3gkHqA3wVQ0toO2ZOSaSaHL1h30Nw2xwDc4yWALVlz8NzLzRg+2Sm8+QJuua/L6hbxHRI2Io66QCLOl2dxPjrAPm5F2YYBcw0h07PTKGO0q51u2jQDWytN17GHr5L0XEd9X9joxnPbvbiGim+gz33sbDqjKnYTyR/QXnp3sh5DpU89NLu+Lp0STFUSq9g4GVbWwyOxxp5671Rnd84xS8rNa/NNoeaqd5VzNvpbMQS0Y0xW5cEopvfJLZHMJg60uXEt6v0dmFuJczg8ukBrJrzOCQsXhIlzbO1lK2ZqLzHzckWGuMZ/EF+vcUpuKZm1NzeGy6qhROFLVRZDiYeP34t3v/G7BKh7MR+dx5Q403hTO9XGllWwjcaVl1NUEinagrMv1Bfx8qAWn7mxCYidtIkla40YZFiA+10imcSO9NvqywQnd0lnvfeU89Y4OIsUMs2AXKekM/AC41XtVao7GqADqhqDYtuTalTS4owSXPQkD6dj9NPG9Vsx2Loe44txvPRXvhJbw93o7OzE5u3b0e0MaAuAppiGEl6asE7PXg1s4qqZ/SvraRfsMzo11RGiYUZFs3JsPd48yUp7+z978YUFNNUhfmx1iI6//+G9+PDbfxpP3/5uFhkG12/HxdHjIgXDS9bJm8tIi3auCiB1OrKLQf+p9jhev9aOF3Y3MfzAvp6SORzGGUH+OW1PAYrT8ajLOCByuH8yi8dWoxblOKPjy/ogvXCaE+g0aDe7MiNfEeaUcRYzPLRFDYF9xkwlsNnBzqEhfJkJndmQWx2mrxaz2Hr+5Wj0t2OJQDz3lZ8hZj6LnZefi1uvvBztMrEF5qyqvUNzSoaImh/cgCHhZTmJhvtFwuD9lyQmC+61PFlG818uPir0ghuDewJlieujez+MH//xv41jUslOF1vC3+jkAKFCiriiMdiIVWUd0zFSSvtNnEOPjr00aMVr13bjuevXY3NrMzavbUen3yU3hr/YzC6OqNXExqIFAo3fBCzUGAJK9D6tDDTXKnCW98/UVOItYFQM8jm+wgyZNVnX1M4m6Lz3koXVetNewyxMQR3bno4JQVkuAHzjZlyOz+PBn/5p7P/4w1i+sxeLM8yMoRJmp7exEQejdnx00opPzqrxMVK3N63E4agWT2H4HlJ/hJk5Jf4cEeQvrddudiVWC4k0gPIlUqKnO4Vr7//ge3Hy4F6Mzw6jbTlu92ZcHDyC2+uYn5+i7ieAbo1xRsfhPp1stztxq1eN2wB447nn08ZWCTVq3LBNUNs0MNZZuWN3sIxcC6CARSiXkqijyfybAwbRRQF4FrOsypCZOaYkdDgapc+YXs8vaJ47nZ6mQGSkAYBZROH7EjQamSzXaEZlFNXNm7F17c3Y2nouhq+/lPamRrM1YtGNXjd++qXn4+dfvBtffu7l+MLOS/FXb74Un+/fjhvL7Sgd48lP+lEabcTZk2bsf1CKD779njAWNnP9em9YMyOAm3t7e/HRD76RqlMjDetu7kZt0MdLq2hK4zHiTmeQCEtqVcKmNTbwFir+5RvD+Myrr0QX797AYxqiXJJeLpGEyYTcVqbRxirDIDSG/y5mjvDwAUAnNDtHR+y8oU06NWjKNBOQ6gTfl3NjUI/JDmVSifA9kohjtFBSMeXML3Bk2EGZY9Flhqk5vf9jzFM1XvvrvxJrQy5MRw1ab966gQY14ga0f+H53bh7sxt3b3TjlVv9eO25QVzbwZHubsSLt7bizVeuxxfYX7yxEy/fuBYPf3Q/Ok+uxoCM8ldkJvU2xvX8Im3j9Wufiedf+RIhST9ODp4Q0HZzWAARoi/Ge4BLbKndQqYCoYxbW0rxdjR6mwS7HRwlu1lGelnVWklEHQF5jTTVON6qI6l8bvuZO5CsInQwCimskRmZcTXQjgQIUA1/Gs0u4VORwmlPBU0xrZQK1TfVtVitKaj3N6J366Xo9m5GBc3rtW/AXFLM48MYEfeO0K52l/ZQ2y4a1DKrAYsadtPXhu+JmdsE810c63CrGTevtWJ3px7PP9eJn/zcZrz00itJS4JZYLQiNYKozCYmMZrsx6JbIjQ4jTkO5OjRvZiPyc/LSAD20sGvCvZI+9VBsDbh7sbOdg5nlEnPynpUVRAAVyu9d1FM4dK8aUZAHFP9BdUiREWvrlEnHjSNLEkPQDfIrmzH4QEzJAilfUt6ZD84FnN61dohlLT7tuO9keDJ+UFcnO1HFTs/vP0TMfj8V6J9/W5c2xxEE8f35MffJ240fUTLoMM9Jb5AJjf9CCYfoKETAVK7IItrBHwdt17YyvPykrV5uVX1EZ4cZwLDYnK8F6cPH8SEePKSOHAFBx0wczdYt1RVNyzh8y6dvUbK1SQUMofNeI8bmeVY8jJ3NhPJ/iHFFQxULcEtAG4AThMgWuwNmFm9JNPSPADUJfeZnB/niGN5BQN5FWzjTc2IQX2RNtI2jFVr6llbNYTCgIxPYvzofszmhxFoje5qMjqOVasZf+3X/15cv/1iPL7/YSYsY/pi1oRRwatnF2DKOqyRGIGI4BKpn9EnhUFeW/iud4s4M8GscpWdMyqocJN6G+kirlrRKSwXdvKcBuekmo7nmOoBrEBhh5qo6Z36Mm72sa+DHq1zBiBlSkebpoS1bouwxbxaacKjopZNPHsVFaqiTm04vok52MbrD+lFE+kz78/KOW3MiS/10GUyIwfi8D3cJ0m3N4AmCJgAzjePt+pjvr403cQuWxCejcYx33saS3ZLgKd49uMm55PNHNz7JB49fpoxY9ZBAdFRgOwDO7ewt7xHe6BnheAJdIN+mlJbq3VLirRfhjp66w4E7zz/ufTQM0BcIbVtglvLUSU40sSOGRijS8YhMcAZ3Wys48YOTsdSlLESHYMSKcJ2EgAPNzHyfYJgCxtNGNBEbQqPrpTLzCbSukUmsdslU6rDeWkCJG1mvQI4OETHuK1l6ohktvfJkAaGmS3ZGbMkc/kcZ+d9HXoTYPbNF96M7vXnYWIzPn7v+/Gb//V/GaPzadz97Jtxvn9CCsv9OE+pL65WsTQb3Ir3AjnAJMxxxsURRIqXjQEaypZgyokyYNpQTeJQV08an58g3jPyUOKv3dtRyukugECjXjQAhFfB73kkb3driCp7C2dWuMMcvTK5a7U/jGq3H81mJ7rddnTIex3LsbCiaqsVJe/fXMcm311HbXop3UUGZNTgOPzMarj3RhsqSLp281mVyM1XQywnPOQ4u5LFtQZcS9LN8u41nEknRww++e1/FaU9UmYytlVvEA1rpLYtSOL0bCuaTnDN1DotEhsk3vqoqj9FwNocc0swfVnMUClEdtgdpB10LMdyl5WgxflZXJzuw90a9gI7hArVEO3N+mX89I1evPHyHWJJA2okhyAc45W2zD6WcVIVOlDrD7AtvWgTxF8C1JPRKg4liHubazfrZjrm3TCJ6MJKUxvtMGVcameJAhbTCVkKthRz40imzs+ZHNZSK0qpIHDTxIIPVaRYJ8Tl+AGA9T2gXnvxy/HGF/9u7L76E1FCIu/eeQ7t2eDUQn1VrmebUpq2n39Lvod/mKUq+TqpLP1o4pkcochz/S8Lr7ydz8xwIAIJdUpKp73Jcb7jGAYobeYCO+mInoWJl4eNePVOn9wWM0AmQEMpSZbZUjd4NfPQ61dbXSR0I0qkc9/Ym8VvvXcSbz1exXvHy/jgcAGhhSTqlLShfQi0Sp/OC4NgsK5zyVFH4t/FaJRxqGPvOarJdXpdPbwdrwKax6xOCfZqPo7zvQ+4dBlbr78ed37hF2kRswWDW/1ODFsdTA0Mo9+S/mz71HZefYaiGLQJ4hD8OtrUa6JdhWAWYKo6OpQGJ02RyLm2ijiugpGfnZ1lgWM5JwQhnUyuaegBlHArhgOkDkIaOC6/zFliekXrm+kQUMlM1bCdG5vx8bQUX39Uihsw6kt3NuPN6514ddeZHBgIVEYklM6WXMcsWBE3lmy1N/K+VWhtIOmO0VvrbDRJGrivfymYvmo26FqtRO7OMcfWHeA7efvb8fS7f5iz9XLYYnERS9p//8HH8TwCsbvRjXaDeNZ+KAgKhS2Y5/KathQQm8aeAIi1iR4x6Gb7L6m5Y+WW6pXPJ0/uw8FH5OTEYVvbhBgYcBtlr0K8aZtetgpxxLAE4thRdMMZaHJwnS4R9bNsj8qrekqXUcJlexh/eu80h0u/dHcj3ri7SXYxjOe3unEL6dB2ZrkMD9/FhBAnIzmDmJfItZUOpE7VvcScqDHGokq+AXo6Ra5VMwrw0BKk2xl22tI5JmJ8+DQWF8TK+ILHjz6M8cU0Pn77e/Hb/8v/FH/y42+QAdUy3XV7JokKj+8dMhYy42H7OQRAghPUXNOUpxZgOu3DS6akVnsfvRfncEpJtIFma4BjGAAkV2hz2LKOSMQ2bNFB7kDWm9+ZuVgBX9lZ8uBnYEpRGTZ+795+fOPDk3hluxOvA2SDgNfqjBPH7Lz2agGxykGbYLezHiWIqnOGSoCyVG0lG62plMnfMUn0LmkqRJPr6Y+grnKiGcfVPGd3zJwwcBbVdgsabsbdV96IysMncfJHfxz/52/8ZpzQf02aWvJMvY061IbMiBQaqHNHgMnmsLHcUrrdEkzDCTen441Pz2L32ss4m2YORs2xMc1WLwNxKzLaV0+vApS2TQlcr5Ecx1+IS3VCOgU7pdRYxC0B8snpSfz+u59EFdX67C5BOpJ1enYejw8vYv9iHKd0fLEkKDZ+pBNtK0xlvPf5Hv5M66ak0w3BanAOqqf9VJsEs2ABfYExy8U0pXWBndRJLXWIAFKpNqI0gUH0o6qd/Mxn4id/4T+Mz37+r0WXdPLw9DxBdPM+RgEySGHFPyaAbVNMPi9wntYzi7sWW4LphY6w2dDocD+277zE1Za0aAwum9Y51lxcaSMYbhqva0tM5ZCcy/nIntBBJADpTJrovBK7gik/eu9hvPfRJ9Fd7McQiXyyfxjvPT6Jd56exeNj0texo6IySYmI6EJ5j5v09PDYNWuoxo6aGLOvhZqDSDiPsjSHTgvKkgd9OqFkJG3VNDE6QTI7c/0yEvb4re/E2+/+ODY2+rHxudfjs7/2q3H0wYfx59/6OlKI+sor+mf8q+S5qQANru2ApDZdqcUt4NXXhEfFOQlm5st0wHDoElUoCxIHl/SuUWsDnoWDObasmOInSIYimTUpkaqgoRBSYO61toQOGf6/Jts4Oz+Nb/3wXkzJPjaIoJxK/fajw/j6R/vx5w9OYn+K0yMs0+s2abdN/GGdwKGODhnRJW2U0lZblUfSuN8KegzmHXKukTrq0XPIg+srHE+RgoK1GRghlt5drdI1zZ31Fi3oXOUwRHR6ceeFn4wf/Nm3Yu/wME4B52ReivPLMnvEBWHQBNCc+JWDjFxSRlyN3UccO5OZbMWA2psbwxJSMB6P48GPfhjlbjNarWHMz0YY6YNYTM4ytlNCLca67ZCL//ydQQyJG2uNPpzEC2ZfAAX7qhc3EHdu+McffRz/6k9+hPRO4vnNOkQt4jsf7uO8ajmDwnDDmXgVmFjHO24RtFsAmdFZEpTYm1vd1/7SJiJjuFNtOsfpWXxpoUSnhBbAVKOT3J2oAB05wMafaWeaH+z9iD8ZVh0torrTi8vD4zg92I+v/PJfi3/+rW/Gv/z6H8afvfdOfP3+J3G4rMXD83k8OC9mO5/C/OMJpovXfczTwdEk3v/X7xcluKyyyDGkrDnYjMnRadb+HDsp3Bkt0LHMcxV8zvdvSge0T+s1O3ZonbaJlnRvvtLpxcV5PHj4EIkfx1bH5tbx1qPj6G5ux/OvPU9I1SCSoMOYlRqvA5g0JAvq4i0N5Juklk4zN32soRmGa04oM0JIx2ZhBg+fOTS7rxmLaiOR1KwqoSmZ02Nyluzzs+OYfPub8faf/C7MGsf73/w62dUqXrz7ajSIOx/+3h/HR//4f4wf/Df/OL7+3/9GjPbPYxPWz84wX4R+lgvL9M10+tHeWbz18DAFLCWz/cWt4RqD//jpo3j60fsY6lraTifh+7TEYu6AGARjs1YGzhDkyOIXb3ZI/4oiRgkwHGDLjAe1M9tQ/U9p8ztvfxRPjs/x/pWUtgcjOIz0feP9s9gv3SZt5bvaMm4NWnGTfZt41/DIwbYjJOdk1opKs5dqOkNDHImsorqCutZOw9TCnhaTEnRLnpPBNqBmIRmAlYlic0DwWk4nb5BK3hjciLtvfCY+/4U34uatrXhu+EJ87id/Lt74ws/HGz/xs/HlN1+J124MCNfKsd1vxk6nEV0CzSGh1ByzdoxkHv3ew6uhXlRoNCFsIJi9RC2P9j+Oy/FE954VIsdn6nj3stNYkEiJMcCeA0zOpEDqEN0kVkG2Y87d1P6enBzH0fkYb4l3Rh2ncJPMNZzmWWvuxvX/6O/H7S/8MjFrNW4abyK+mx2HhC3NlTMcaTn7o9ONMimrGmEyIEgNcn6niadmcXNTTh2NNBhROG4ktdpXkM6SYV2V59zT6RketBSzi+O48RMvx9atjah3sNVI3bXXrsUrP/fZePOXvxBf+utvxI4BNXF0B22RVYaSGB3jizRJn9nu8U5U/A+7sgKw8fEpROAEMODDO3dwZxhdpEs7eImUFuFIEWeNAWU00yZCsLYIILMwawfoyJqwZAGDZpNxNOiR+baxrfOYnBdZu/tm9K/txPXWOj7Tq+LhyZmRymsbzeh2AJKA2yHhnIECgy8WI4L9Q0AzRMOswOj5DIaDnGotiE5e0Fy5KcU6zaweaZauTJOTsyxsr6Dr7IO34uSjd+P73/rDmCJIzhdoIvF//O2vxm//zj+O3/njfxq/9/3fyfizo3OTMzRfpy9GHaaec9qFmrxnglnly8Wk8MLTk33NTVR7ZCRt0rxUk2rm4xZbNQE2aIH0ZErATUeKYgD3AlSHFbSPi8l5LAlbKkj9BkB12Ss1Y09Lbt3YI+M4v/e9eA5OvxLHsdFrsjeiQ47fgB7DEAPmGqA2S3ghB/Ho1CVqLdO4jLSwmN2rfZ4uAJZXU9dn+iyAqreAWnXyWSGHpstIZ5tsbNAdRn01jtoDnM/RQdYmDLcW3/hxTP7l/x4X/+x/jr1//W/iguO27ZMVIwCc8mrTBi0nxEX3D6GPLcF0yMInyjbv3IhWZ8Bn4s0DguUZqkscQLei2RjwikUCTF/n2KdjOre0RaTDOegyyPHp5fQ8Fj6dQDzoPJ92k05WzNN1GKvotXuxZd0U5/OZEuZltkdU0Ipuv4/qkm0Z10KZPkZgKmVnHhua+QRGK+PFTDTolLOQDX1yLIqQy7HsBFFJRLWTzbxaedd2Wim30zVDOo55Xu/l2/Ho3fcBbR7v7x3GzZ/4Srzxt/7zeP0r/yA+8+av5AS29/aP88mLJyej+O6D/bjvjGJs/8Oji3h0UsxpTzANcpvNRrQqbQjD2KsGhEnrqV7aatFZjCeAy42zKsNm2nfuyGJmAqRVtQbcR0JGRAIXh/k0mGDCKqTN0IducW2d1wEG/Cu/9vfjb3/5p6P96LtxPjqLnY1etDfwmaR6iSQgFJgIGkkFDGtb4OA+qrSe2skFzWYXXsJkrjFQVzO8MK+jDWueKakAr7wWwT8mCwmdoEHT0TweEQ7OLiaxOxzGGcBsvfKZuPu3fzVe/ju/Hj/xy3+VrMfpMcuMKpoI1zFZ2+EpWRvXVGHKC80Ck/zfQkdZG9XtRO/adWjHgSBZqnjGbnDscobH5HhWghB5ST2eXOYsNiXCLNDi7cnePvsBRCKd2CU75UCUu1Li6F8TSblLjHp3sIr9hx/GDuHI9Rs3ozncIocnMtDOCKTqzD9BkBGaGAN0baO7Tk4HadoLvHSG6+iwYVO2wcVODhNMa6H5rBFtzAB8RNvz0RjJbsQxcfDB08cwXYFqxLXtAdkRfmObyGKrHX2ii+1BOzZwNhv9Rjw5PY1HpN37AFolCnrtuV1hLMDUqeRMs2Y9OoMhUlDPeNK+FFP5CiOuuiiFBst2cQ+Q9eolVM2Hju59/DC+fu9hvP3gMI5PkGY6sITwNm0M8CQ6lM1mJ64hLZ3v/LtYHpJe4uWfv3k9ers3otbbRvLaCVxCmFgWUiYjHazLoVzoUNJykoJhUdowzysCe0cCithTcHWYV82p7lfHswcIgfVbP01OnsZ9AvQtkpAWIY8C86zI8WzUUvPjnM4xqj4dz+IMzVujac020s+WYC6ROomDxLhAPWd44Wp/K4dOq9govV9mFIifNsmOSZ1ZgNNvAsfynQ+exFd/eBTf+uBpvP3kJB5gS041E0QJGziz7V4rq+fPbWzEZ673Y1CZYFIIh25cj81bN7GVfRwedrlkDQAZhpiiywIpqosoX07SCep0DP4tvjhamZMhkDjNgHOeNAWZOnJcTRLsZ0ywWJNzpZBWkq3UJh9bOd5/GD/49u8SfpEmE5IVzLGbyYpPtzQfmLhqaoHmJ61ybglmQTP2bjLNZ316nX5UW05kKgrC9QpGH/XTu0tQcpZGTgBzBqHf3ruI3/zhafwQiXT23NnFLB7sjeJsPCfVbMTgzq24vj2MG51mvHBnN9743POoUCfuPH8jdm7tEkAPaLuNvWwWxPrPHUBz8hTvdQKX83M+m84SqumhoS1rmXYIqZ+h1DlZFvqKQofXSq+jiqahxsWGcZyP1ImTJbwSDnFIjPro9/8kfvjDH+a50vD/ttmeXyn90qrkPtvyncQowidHenAEbbiNzTvL4NenamsNOooq68krBNeqvgTP6ejb+xfxL751FA8+OYj25QkxKp0mBj06nsZT0i9nZvRv3Y3NnWtxnRhy0MdmdquxdfNaDLb7UScQL6NWPkRVot1CIiQUuyzz6XCCxXvHnqbzEYA4PoWTBBjrnHMka0ZauJiMUury+SCuKYCU8VxMZwzdlCOZM4UJU97U+a47ILu5/hzZ0G58Qj5+Af1p+qQlYXq28Znj1zeHsdltE1phFjE9MsUtwTTO1DtCXd44CYU4S2lO+C/R4YbOgd41yISyOiNZnPuDvTkqchov1c/j9sBcurBZPih/gLdzPlG7vxm967dj2G1y/Rzim9G/+WJ0dp/Dg1+LJial3tuQ1JQ8c+wVtyBCYyuyG7UHGYqcKMYxHY+DeoZLyQBo99UJZX6vWiudeSH/PJ7tJN1Itmkxnyq8rqcX2E7S6eODePsbP4gfffvHSUOmo5zzbJMJFWzk3/z8y/Hm89fir7x4J+4Mump7bgnmkg5bQO0NN2KBaJ4e3cezE/OV2xlqOHjl+Lmjk8ZrWSFCTS4B9+OTSXzhZjN+9XPX4uXNLg5hFYcYZ06n3XUckEo6pNHEVrZbzahi76oYRJ8pam7uRHtrFzA3o9LqZPlO+2Z1aoVIOsHLzqtJyCoJGe0kBEgWSYFhj2PmhRTaWct1ha3UAaXdhOH+OVnA48CdEm1/vMYRhRqfd156PRZ46I3nbkQXHB4fHme7z5ybm/9Xae/2ThvpbMZzO53YIgIovr0CU5F2GrbLPrS7mzHeP4zzs8OcLZabjQGSHlvp8XNBrMRHfPGlrbiz04rxbBZ7x7MY7rwSleYOxr4ap6eEL1Ntp5OjCJIBc02wzw1zKKTa7kaVWDGdDnYw7Vzek10nBJ4WrbPIC7BZYsNJOaVnRExreKT8LFeot4JoO7RRSGERBQhw2gmlTWBhirbVY6ryDEdZ3oXZ9Pf+978bH3/yCf7Ovl1FL8823iYthJE+v2RxzLj52ZZgKss+BNAlI7mxi9p1t3TQ5Bx47vIyPaYEZ0hC4znnyFdydb21A5OnFxdx7+lpDK/vxhO9LcH3Tn87OmQrTnaqONqJ+bCatMbOmSkZC5YJvJ09InJWf+AQ7RcMtht6dFM8LBEdYccm152gj0TKySrAOutDKTTWTDOFBIplTsdOR6E0AyyMUDL97pJjAnWBhPt44sE796J3426UJ634gPf7hHaOk6vCBWOKzfd+zNdk3NUXbAlmPjQEpQ1ubqLf8ukJiJiPzyDSNNCnDApbJfKObwuqhJrjHOO97++f5bTqd58cxsfr7bi/9YWYdn4ibu7eCZ9NJxywdwCIqmGLHeYQvGeS6MQwS3arjCDI701RoVS1MoF1oN9hhDr3vpwTcgGG95/Rjs//5OOBmgiu8bEXq/PaTbdC7QW4kNpn5iAdFedcLHFgJ/vR2N4hbi7Fu+/8MD65/zgeHBZPFGdYyO71RZjGP1FOAfO12ArJ5NuCe3wJsWu47xP+FhZcjaBO/GahQ87mszd0FL5ydsQYO/f4aBJPzrC1hEIXSxwC5z/32ovx2t/6laiXCXdM31Q1nYKqNSdWJFpYOrjlcejJIgbpneM7S21aUnOlVrzLWca895lL1CjbMedxBFXanfc5XxCH4lCc5KW6OzyiGeCEFIpUdduEqQW4VstwljC1TRw8mRzE5YAQ8Wwad3Z34/JkHBcXxSoHtpHhFG8FUCzzVUKvtqJ1D0DsiHz87OQkpqSEVZ8sQCKdvOXQqfN3fGbcq1URm9Uh6Sje2z8nZFnHkvDpkjRy9ef/V2yT7t2c3gMEpC0zKO0UjIKIy8ksFmdnMb84BryLWAOqJTElzmfRcykLqM2JAFCvRFqSq/Oet/wH4YDgfPVWm5jYBwCkKSWvkD4naxWTbNk4lii4X22Ov9cqZHoIT5V4tb17O3a3XozxB+/H9OBB/Oit70ebFHI8nsaU2DnbYJN+AUx7ihQ4sevZlnfTLjXNGrRBSGJzsBHVno+2tZAWnA7SU61hpyBSO+e4S0qYYQVcfe9gHONJUSvcvPVq3Lx+I+5MjmLx3rdxYgpEocpmLMagp3jNs8PDmJ0exuL8OEG9nAIodjTHvKFDmuy991HFG3aa3aP6GY/npCzbVE/SLHCfK1FRDTUQvINOHdBVVMBu7l6YicKZdIlxz9CKs9U4ylubcfvuy3Fy/yFCs4zNYT+jnUSRTXWXR4ZNxZ6Hc0swib1TA1odOIwT6u3chjxLWUW5ygVLVKpi9I926XCqDZ22e09HyzjEgTXo1kuvvhy//vf+QVTe+V2AOonO9hYSqaSgWs40hqjz8SIOT87j/OkTJPQIIC9ywE6pzCEIec55z4BTxVPNUyIBgU6ayUxh9HR8ESsnv/KXT+JmKon2wGj7VHhtgVUAsNm8YswQHqd3d2PNNa2tW9Ga0CaJxtmjJ7F167m487lX4623Po79C2um9rcAU7f46Xg5/z0Lm9wSTCW4CI/If03RCHAdTl0SeqwJil3gowTBOZQLKV6eUklDWb2pduP9k1l0yL03D9+N+ft/GOXFaezc2IxWf4Cp1CjAjiaZFPHEsOfTF9U4PkJ6z49Q84scIskoQYL8jz2vgjifffdP+5m2UoeSiQPn2EmYmn3ivOwMF2epDVAzreQvh1eQfE2TZbv+1rVob16LTmsrtp9/mfi5Fi++/kY89+IrxL434vTMWgDOiTjaZ6PEJ1vmRk6RmSJQc4RtcQWyW4KpSjiuYTpnIWGytxcuyeOzhHrENYQppc6ISE+euiLXCeAtiaHe+6N5zIkrm2ROG5O9uHV9GwnfzAmwhhBOJKk2BuEzkB1SsV6zAcFj7DRM0kEh1ammhFEFjP5vPHvlyREwXgoVh35naphppX3k/qrtEmY44Kb9RDYBwLEoIgfA9lhKEY00+xtRWWObYeIUX7Dz8t24+fKr0Rp2Y0L+f14ax7VNwrpd55J2iCed36T5scChacCGc++a94aeZD5bvrf6rCpKWH/7BsEzUoBjSQlFnTytmLBPBuRTEKiIkmbKl8SqntV2HCFdO/1qvHBrI7ZvbkcTD2mmo2qUYUylv0NnfLy5FhNA++TpSTwmpNLR5ZZSxS73kSo7n9BqmyA+0zuBVI2hy8dUrBY5oUzaE/5CRAHdNv/ic0o0wlIiBl6M9/KB/vHFSawI+Wqdjbj24otEA/M4wYPv3/s4mtu9+NG3fhBHLjoFM8RIhyOF0pFlPulKmostwTTOlOA1Yc5w5zp58wsxQyUuzTBmqKCGnjOVBgfEHMPWfq6sBxIXzueED1w/I71sNkqoUCeX86m1iU+RqPIaqewNiR0bcXF0HE/3j+Lek5P48OAi3v7wEdeaiUispsNxJDQFFItxcCEBb+nj1b2kLeeg+bnMxKdmp7SXtiWjc/ZJevgi1vTClFiu87HABhJ369pdkpRbsbWzERvbG3ltpzGMR9/7XvzJH/xROjdHK3XMlxAkvyy+SINc9bPtPdsSTMtIMlDbph5VNtpRRhWrPqzueAsBsDFcXmCnIErVyma9jlatyFyYwPB9t9dB2FRrzEKeFzE7Pojz938U79zfiz99/yD+8N5+PDgl/Tw4IsYcZ8RwOXE1qyVSAKxIXxHHFa/F3PKrrIgOajNzeR8YbQ+VUu244EvUEtNhn4rPuhyv9/9atNubUe8ijT/zM3Hz9c/GyMWhYNBGrxe/9B/87eigjBcHBPFlYk+HvMHFbMqmnIX3l/Bjk6JiSzAl3E2QnO41vziNJmmaA/Q++X85nWSxY4FkKuimcqrds44ZxHuHMc5rhIlokvw7Q+PZBFgn7F+89Qfx8Mffju9/chK/99FxfO3JeRzPSGFpy9lzBvIrDP0lUcGcdhaEI1l/hCRVTIALS1qQb40yp/qRIAikEu36Itp9TxNY/udcJB4j2yCS8Hrgj5Ojp3F4fJ97ncQx0cQ3v/pVPj+N7etbsfP63ei/eIOQ8Dw2Ov1oYEJOCdwbDWsRdkcN+QsA/+LdFZhiIShOatVwXxKA+6hH06e/dEwczaXNkDY74XsbUSqy1GXI4U2Qnr3zMZ0j7cPx5MwOztPQn96/F+88PIr7F9M4JMt5qduP7XYzXntuO+NKF7hzd5mwGdzXSzpRyqdmZ7z+Zck0lnRigXZ8bvV9DSP4zrXmnG2cdCmSns/u022uSFhkWys89GGsyNY2N3txs3M92st2vPtn30rQ71zfiSkxcA/7vnNzBwcJPZxrnr4wgvl/wJe3+HRLMLlFuLiJ3nB0OopBdyvazj+HiFyyse4kofSjha2kM4KXLUF0sfwDTXHsKWC5GYIkkhA/vriI9z/ei3fJlEbk7zc67Xhxsxs/99LtuHNjm/uuYk7o5eze6WyB7RVMZ5oAIt8ZM/ukA/4023YzPNIJuTKCkw0E2Fl0nqLZEdy0nxo5mYFWmYurRSWYvZzO4+H9j+ONn/1iPP/q3axpltHIrAQNh7Ex3InjyXncuLYZvXYrTs+hLecOIlq0baikpLoXTu4KTP9ThjTqjmls3nGkcCgOqDTqoYRpMziQC88RVsh4PWjidbUr4scTwCM1RLw5WKjaeLKI73xyBtDzDHV2SA5evbETn3vpFtLUjTlB/NRC8nQWF4A9RjN8LESjconnS6lMneHzFQONMrIgjObQO2w78XAyhNCI79SYrL+aMACydPr/TG+OD1hy3uzgOG49fz1uv/Jc3Hr5tWhtbsYJNFgavP/eW/Gj7303Sk19QIs0e1QwCvod5p7B4ZzwqvkROLYCTEteHJxgt9JDli9zMlUdm1FDbYRfCdHbGzI5OSFDE0AuFh8pqtimd4/OJvH06b5pE50FDjrbandi73Qc98l6TN9eGA7iLuq0ubOLiNVzCTHHrc9HszgF+OncVV6RVojOOZH0wkA5pQEwUxIUCbZMb+m884iUSDMf1XxjQBjGeRkX09d0VDA7A3kOCPDSJIGE/7W7L5KH97DxTo+sxw1AnZNM+BTF+x8+gCGV2N4cRIvvnJOa1SuEy9c0j0oWW4K54uAi78lJ5UacH51Fq9WJATFnzUfnFnhbZQNwfBjA54NoJQG0vuOEKTtsOreH9L334CidmGGTMWgPtf6Z11+M55DIFzc245VrW7F1HefWIgZd4dym5OqnF3GIhJ4glU5umJDDq+aunJDqvrgClPsIhkanUiI+ph8y0Scy8nl2aDMOtgynh1Z70vMbIwsoPGhIL8fvvHCXay9itHocNwaVeH53EA2k/Zd++W/El17/qTjdexrj46PUph5O1bmjyZtUQzaBZNclueWUwuYXN4drCHH+5dxYEgk4P96PGnn6xfFeOhAXN8keoFXGf8q8UiKxWTGHWFM2K/a7zXJ84YVB1J0Lz0VmUC+8fCsGcLPHec/f2IjhsM83ZaKEWRwcHsS9R0fx8eEonmKbDJIdO3KNSlfMmmOGdQBzzMwESefrBHVdUgoBqYQZslCNYVAkVPkxapzaktJj+lkMY+gkG3p8+vvLf+fX47Ov3I0vv/RqfOmzr5C1EW8iji9/9oUY7Azj1mAzvvQzr8ft7WEMiZl7ePSGDKHfPlRl4O77BULwrX/x7tVacIi8lfUyIu/CR4ZAEwL20dEhVEOccy6tMqS1RaUVBzafYZTgNAXaJQi12Prdh6dxio1ZjM/I8UdIlfM7I1566Q77rdjc3sWE3Iyzg4gf/eDj+NM//zi++cHT+N4nR/HWkwuyk1KMZnhdnRFS6SQxF3iWyQqBi0sbLDu2rl2uAqSq5hypGTYPASZl3Ub129DokAjYdZr57JCEbAx3cyxpco6Q8N2c/mygLZ1mC9o26G8pbr64HX/z1/5qvHrzOlldO4Zc33eSBoA+G7Zw7rvPUm66qgtbgmlQ+qxM5qZJ0vNZxXEi1VJbSYTm5K4iOJbD2B5tFNLoUt4OuRo8W0z++GQZ7zw6zSmF89FZgmnpzaxo89pOdLefj/ODKRJ5TBZ0Fh8ez+PR6TIeYm/N93tWlwBujBfSyGsjVz5xwbG0mfyl1PknsXyWDu2zhZekDxVXvZ1+2B9uRQspa7YBFofU2KBPAFglDi5N5mRlLpPhglWLOBhfZLb1/I0b0ceOlgFwhHYcEvIdEcBP8RU6HCfjpnMDN3e3VHOXyXXm8BJ98plzR/IOH32URduN68+RDRxirHEoSAQ8zs4tzVrMVkw7UeMsdbE1ifUucGR9vOBPPTeIMm2V8MjaNSOCcqkZ508v4uHb9+L+4dN4Z+8UCUQKHYMiBPul116jY6dxhr0dzwBTbeCfcacS6qR8H28RSLd8hanGgDoHl4fUhs3mODvSS61sE4d3tvcgpiQeNM53xLPQ/ZR486SKoAw7aTb+q//uv4333v04fuErPx9fe/uj+Oof/nl89c/ej//jax/Gv/2TD+MPvvskvv/hfhycTKLTqcagbU0gYnq+iD/8zbeKFbdaP7U1XCGplvnHcKqM1zo/OYhWtxed3d04OXxMPojhgtOpzjTgXHFBNWsyRGmi8tYsTeMMYs6Jyb54oxc9TEcG9HBRLR0/PomnEPzh44P4CKk8OMeT830fdfx7P/Xl6LZm8YhsZEynRzgir7FaM+eND9j7asAllMqkJsxEAhix3YRHnGOR2qhEaXN6zCmprOP9z9YtLrKjdRw+2Y8ff/Ot+Mbvfz1+67f/XXztq78fZ9jst5+ex2/+k9+Kb/7uD+PdH3wSDz56Gqcfkw5/chqP7o3jo0fjeHgAoEN8QLcCVtP42j9/7wrMNzeHxtgzDrq0wxT13nv4UbiupDHe5OgINbJooJaQ8RDMW6or8mYDWbhbbdFBc3y88GySQLhs2Wc2nNVmrx3oWsYU9d7fu4h7h6fx8Pg8lwHr9q7Ff/rTPxc7G6X4Hvm7D1mNkVbDIl2nszucYDpHjX0c0JKI97JdtM275ujnGmekxGVpTrq4TpV393wdkfm5apkBvIZ3Vcmh3jM0RH+w92QvnrzzNEonp9Ea70d7dhiDyWFszY5ia3GS4/6r0WUcHS7jydk8upuVaIPFN//X+wWYldf7wyXi3kR9dD7ajgfv/JCUa4KNex7gDFPwsoDUbLtmWguPi2QiyXK5WjFs6GbY5NRoiVeCTnEgb9zsInVmxHVMwzIOD8bxwaPjHISb4VHrra34u69/KV577bn48Y+/Fd979DguAM6HlXwywmeSlDBLdjPuhT8CykIqtW0mGYLXcIhFbNQcvnO0Fb/PtXzgHIP8uvOlrL96nuaJ1wVyXkyQdWIC/YFhLqWysTqP1vIoumtSy/Jp9AmhOqXTGKwn0aPvdZKL05NFHC1wQJiJd37rk8Kby33lywXdNUrVUiOu33RFFEIKYOhhvJ1h1moOMs1sDbcJcId4R6SBs3L8XC+vxCIROghHET94Ooo/vndMVkMygJ2ajCbxw/t72MmDOCZ+rBJYf+X5z8bP/covxNHB/fj4YC/2yIVJhTO2tHGdiIZeVQZT7oPqApg1HIMKQyJBrYBaznW/Op7qLDMEju/09jllG1BBDCZVsyawcoTUOUqzYg6TJmu1PIvq5RHeekQotIxWdY6ZuCA+PY32+kF0Z/die/ZebB9+FI++91F8488xg2wJps/huLCmhDifyJ8yGF5zvqQluGpKxJjAutvfSsLa/WHaH2VElamROSgFbqqSXt7NatQf3duPT45J83RuePzH5Ok+J/kYD3m7eyN+6Re/HJWdrXj83tvxkQNtSIlrBAuEIOXKrzSnxrvJb8kuMi5TOe8J+1bTaCBdFVJFH9nLdDOvKGy89lyNcfGWXI4cJtmGm+f5zrZV/wmJhNPFXUOk1oIGXlvQgYJhj+dRKx3D7fvRmr4dvadvx4Pvf5LtZK+VJWM3Rd2MxamFVtFdk6Pd78WtF14jTNgF3HZ0LPnjlVvVJjcuFoqqNXopNbOx3vIZaapaJT44mcU3PzpCOgWU0AOPesHry73N+LU334zdX/z5OP3gg3iwdxiPkFyLGvbK8MNFUXx0xaHlnIHhV+zaSJ9PUtr0624+XtMgDe4Q/NUALsHir1VvQJ9lORpGygQ+iyaAls4zr1bqbb2g3IDcx6tTyKyAoRn1BsF+c80xx72c34mNXTyI3sWPo/bwg7w2waxAdFGeKmqECzKLs7NjJAOiaKxJatnq9WOJ5BhHturd2Nm+HY12PyVudLJ3lZ8DAtSkKiIy5rSXdOwP7h/F/aNpVofOUbW7Ozfiv/iP/5N4/Vd/Ocbk8Xvf/LP4gAB6n3BI8HzUr0cmMiSBUGWniKW/XiCfBDAlTTClXUDZjXtz5jDmxsdt9C3aTYdj+pgoTRnNRkvNgS7TYCW1YI8QuvGetlZLHRRCQv8tQBdrHpmywtzUYiS2jhZUkPL5XjRO3s2rE8wgILaAscBBjAHHNXU3kMA6yf3ZwVGhMhjmbosUsNuCQy5IX6wdJB1lvte2uiKCk2IzB5br9B52xP2DWXzrQzIq4tLbg0H8rV/46/H8r/7NWMGo/X/2z+L9ez+Ot85PYso1nUYtH0DdatZyIT47OJ8LlEzy41+SSu/Nf37W5CQkyVQkUGDK2kBCPRjYIdlwrSKvkUFel6VEOcO5eS3fW7LT4ZnSpglDC/1lhSxEC6g7UltD9as1h0tcCH/PqwswXQJCpXCKisXYqj/+wx2n1hePTgsbiiRWdrez2uLQxCW7o5Xm6S5t45iLDskMKYcxJEwiIcyQ5o8+3o8nqPznntuM613i0Ld+FGdf+yNiwIfx3gWxJ0mAC4nstJux3W3EwJVVnaZjkQNnlZGOBAOCHc/9GaDPdmgzdagHdg2zJRg+04muxSYC0uUcl0err2dovbEmm40KMtdiAaCb1JXXqZIMkBY5clc6Yb7HBNa21cS1JbdSMYUmwTRuU4Qdouj2LEURXxITuq6ys9lUhyV3Onv6OKvhPiDvvHGzGr6EQjwj6rREupRI1ciOFnZIdVyTMo7jmw/PCJkIux68F8d//kdx+MNvxIfnh/G9s8OYQNitDva520Yy6/m4iE7HlFL1Ts9Ma4VaFw7oGYjaV4+p1to4eICpMHgvisSqv9qVjw8CJhl6PvVh+dDIo0CUzXaTWuw/AgZkMIU+otr+RIW2OJ9M4ZgsTba6RqWcZkswkzjR7rvKS9MaFWIMJze2o7e9lXEY2kNo1MUBmecOokKwrbPy57ucMOpK2TLFJ4P1ls9moBmj5iu4fo2w6ANA/fGTh/HV73wr/t179+K3Ht6P9/Hwu0QEtwbY4l4zej7jx+baQWNMTy4Gyg57sqtAVLxKM7QLcBZoYbhSY1WoQnjlQn1OL4+GlBVZj0ulaZdd/VpwPp3AVdiQRITmSBq4J+05yKg2FFIKTjAsq2ZKMtflltdegZmPuFna5qJ8fA8b6pNphhMuu23Ifevu3WhsbRUPg9JJOehQgLm4qwYWaVoR0iSH7aRpFZvfqSrOlPva/cN4SsD8nbOD+J39B/HB5CK2yHFf3hjE9UGzWHAJYvWop6S2PiRriCX9Ti/kJXc76Od0MgCSqpj31PsCGkBAejSrpLrg6AItroYo0AhllIkrrX12O/gGnz2SzqvGaSZn99FYtu26msU97JcneJ6aB4i+v9oSTEcCg4he8VX8u51WdHwkGe6OT85iNSOILZPXOjvPxaR8VAvnkMswumPnpMQbVtd6PHIIOiS/cuA/CZCQSrzzdBzvHVxEvVOKwbAZL2724w2k/8WtbmyQfhrs+9CTFfdzMqgMidBzFYu+0A7veVV23S0fetjdaTROP3SxU5dqrOONO9Dn7AsnfunJnbbrIn4+l5Q/L5GLsmDdYYabD+QK0IR7Ti85h2tzeQkR5pwr+c09MfV//SSbNAgyABR5q/VMb7KxsxHt7WE0ukgdhORgP47E35pwzSOl1szE9Mtf6MtxZY7ZtmmZI4d62E/DJG7ifXQo33t8EmcwbwgTXtzsxas3lMo6IReBBYbymCxoz6l8MFk+KwCC9EydfU0noCS6o0XVVXGPnBwLLYYybZjT5LVDdNBn97HreoIryOWYYK996lhoCoZfqS6vYjExAcAp5vpwHFM8jEw//btS70SVLcF0s76nnfQki7+tbjM2BhvRIQtqtnvqWAyu70aV0MhxlboLxOPB8zFk4jonjGqGK80m4GvPAJYOfzorw/+8OUQ6PPH9p6dZ4dns1WOrXyEMEoiIEdnR/sif3XJqTsQc8M2/NTXSrKpl5wDVP71wAso5CpdS61zOdr0eHZynUtUhhHPxp1qjALoJbS32Ou0YmeT19EVU/FPdLYJMUXUjGeNNMfEviztIrSpujpXJsx1nKyST3axAnHMNdAmDMu1L/g6ZnyGo1cW+uPwt37V6G1cVdu3Z1VwkO4pjMlRyHKYA1DvoLiCF82gKqarE47NlfPcA784B82uDaNevPJjM4ghA9eTPVuDSHiowaSfdpcfrMCVmNLZZAFHYzAyuUfPLWVHjNDJwMKxJ7Nqqu3Kr080tdpOvA44M164X8XFSmvReTEgpARze0DwgcrQAk4zMVxHz3lcCml1VQozl7AHKEvPpjBOLoYLTk9OYISkbvUH0AbDd6UZ7MFSXi9iSHB1BzAZVDVPKnObnzpbDramS2liLqYV6riH8nacE8/ePc93hY0KuPdLJPR+ihx7HfBxUU0wsbAiYoFrZqss0DoBbgptBvGDTMzOeusv3tNAy2vGhKddfEtA2HrwBmM7dd/pjH4AVIRkpKLl0pEziTzY6sOcXgmlF38ddLEnms/f01XMSyIKbBZhLJMLOa3v16j5aB42ki3i7PmrewU5CrZw1rVv4pZxMdStUREeTK24RJuVvMQJekWEAnOde3TA1nddcNI8Pf/TJSXwXG3o0msVDwqbzmUXdFTaVtjiRWxQqxg4GMNBj0ofEJsi8J1/mdinhSqqhjxLqkHW7qTcuHvZquyZR0/QY1W+VY4gdNSb1t9wkzLnwz0Is27tY+LwJYR4nCbCUF0GWO+By70Kfiy3B1A5pkywIOAnVmp8gdIzF4KTZjrZBG9PguwbS1ux0MshP6Wz1MNRNpKCYI67IpKmAAHN+p89orF3h0GKylShBtdDszx/82/cO462nIwCEeL5wJRevlYFWsWguJTClUSlRCvmc6s/tUvLtboJbXJe/24abbdEnw6d8kgQJdcHoXM0LR+svv9j3QsoKWNw1V/b/wvF76Jehtq+tdP5APpCl8CWOhZC4JZhOm5NQ18Y0jLiU86iKz/iMzkfYqDq2Erj53GyhKoDgz8h4Z2vY+dgJ1xqgOzppNuTmHHSHjXKigoE8BLrqS1FggAw+Q2dWrL/5+CiODYX4SqNv4G6nMweGHsgBVBh0BZxLQyqFmQZesssdx3NoT4dSQgrbqG0unIKA5EpacMX1LtOG4qA28fZOpDUsskqUXJMR0sZdJo5NYTcLRtnZwmY+k0d3t2dePXttpwh88JzLnFrsxQ5TOE6dq1pz7PgQ20k2MvVJCXpsA4KkNy8tjAOLuT+GTD5STaM54yMfChBk7pFhkkae75Qg0zwLsqrWaEmYtQQ8vm+kwyjsmg/9C5xq+4xgpamQTCh9BjI0G4qlk4LmGabGH4pyrLsFmE3OdQ23DszpuhoN4V8fM+ZwLS2klCWbbDAlHOzw6CcjohW+E6/E7C/t9ucZsG7ZlNIAxbFEkmYNvxRMv0AiUHMXCslFUchcTBurdFYA9HnzqT8uTId9bM8gmL8sdkB8PlgPENrMlELtKgTklBWv5riA2hOdYKlqzRAJotfGvS6/qK3T+xYhEUAhoiZWhX1UUumESYR2DZNgnOnwCW7PLuWytgLoriNSUovFpyoAXY+ufQG4VFn54ftEFo3j+sOLEQdFzn/ckxP0LUXJjyOqu1+yJZjFT1spgUpO8ZWqomo0W63oDTchuJbBPKl4cVM2VTenYQP2ZFr8cqi2N9UuHZIVKD6nVKbvy0uL996F+/Gde66ExfVKYZN7Neloel5zaZiltCpN2j+dWbHbcT6DqO/NnoonO8r543J9Mjnb6HBtC1C93l9Jbdg+bfp7lJsdsrcCIhtLsnI1LzeyucOxyYrYekaedfW//WBHo55t+W6lV4abZUIBO55hAIZWA94hCHcROe0YaKZzyqyATnq13Mp12WwHLrk7NJsP1qvGSKpE+mfc+UzN3b25nddhWOEx7DCzadKZogJUZCyC4O+b5XpCHNfxKJVuenWb85jX+n1KOvZ3A3o7tNHBPnZ533dvNZHWBokIoRJgbpjAX9JnxNDxfXEq+6rC8HI2vcxf2RY5ly6zO0pjygKbgD7b7A+5N50GPL3aHFvjA/uC6eRPd8WeW6XkuTmTN8VbHRN43tcI1A16nefjWhpKbA4LywSvEzzPd+OjI5qqvctGtsrYNsIuJywoAa7lYYbSIgown25xnq+q+l/shWcXU8FUGASyBeDaPeff1+q0DSPMgHpEJj1DPaTVnzxsc6zdqcXOwIkKhXMs7KVZETQ6vsSrHt2sTLOSu99lF4q/7MzVVvQOZ5M/yUrSL0fTlvEn0VXsF6Rlzm5hQwl13nk+YCWQ/M1Hx3hbzQLg0SKtAJTAAqTJgAdlOe06KUCK0o5CcJP3JnI6Gh+hVoINg9pkJxYkXDBKL/zM2V4pYHYqO8Z/AptDC9xHcyUoPhLjOpcdpdPCMJ67Q+raRErdW6i6U8B3umgb1xWPV2MiADNRoU11ZzKPOCX91U6mKeUr40sBF8Z8Txfd/C4lDpLsK9xVDYnyVwDGn5fMJqPCFtFBX73aFQWVBM/J9TIByfESp/LNrib8pyLrWGglJ/MjaSmlMgvmGZLpYXsAoLPx4X4p0RIYDoEBao51gVHPJPKZjU3aAE1ALZHlKl04qzQN2kXu54w1q2Aue95BIpvYUb+rI63+PKKp5fUh3/Ga0miT0FwC0FzOh8+OPx2bQCCVWQlDAMQrJ+Cym8PnZAa2BLNGCGLs2Fhh0+QOf1hRYkka1qNfEe5In/ZTQJ1CqOlQtct0xOi5GErF7tKGns6bKrvF5aVPf+xST+hgnGbAlbi6bTuGbXOmGkApyVa2uUV6ZIsVxqxFxkMDMFup8L0ANznJXLuOqdB5KVyDXrtIH7Hv/hyi93bOuz+kp0mq0xfrmVsDf9DTOfo0Jhp2RRq8A8AtuefJ2HynUPPceNHMqWTIRMEItgTTD7qKPvZOKcv1Jt0Bw+uhtwDHeInPmX4pjV6rBCpKnORsDmfugg+2igyJ44JondPjs0Ux28OIIZc5M/6kDctjfTpuIJ2zcT1I816b1wNe2tMrprp7XPuaKq75ATRV10LNZL7IgTmnACaQSGUNR5qrdXEfn3937qk/L7uz2ceewgCdjmjQvH3NOfsccFKsJcFcps3jHPXVnyt3Zp4xqcx1SzB9LMRJ+ea/Ti+u6Fn5bNq0hOA1nbQjVpY8p93txSU5vMdsxoq7Bt81091cuTXXz0DVhMCbC6jPY0JChi5WvpW2LIchlTW45jCIv3GBohQOIVtLPnGNceUzKdUoFVKZ9cl0VGRN0KmaG165EKpLnpki1xr+SIlLoOvEpIu0F2CtbvXbnZxfWTwxgioY+6kB6iP0mR25gqu/Op0MVhp5te7q72amyicKV2BmoOue6QBf0TFVRSD0xkUx2EAa56NhtTOollMEs0Kt2srxlj8fCHC810Hl75/zOctWELNycJ/2kdNcAFovm0/sSjrtTC8nhEGACR3c7pkQplnh1pn6md0YFcgc40UdjzFjn6xGSWxiMkwITYUzVGpqMhAGmctnATVDU1ILVa/FLh7diV459TFvWNxYmtWiI6IdZzLnIiwct08pgEZA3kt02RJMrF1Wq13Kq6IKpLNAApASCaJpLynUij3zbV497v9mNJCJKi+SCCfrA3Ve458EFqv8I5XaPuyNbTWxB4JoCmlopLr4mEiLzlpwKaSzuH+xliZSqGPxVVuISsvgtkWLXjMXMVWCDfh7rhRGu/60eBYueG9Daov2vu7Cz+wuAn2Da60p5AlXfXLzzhZuzmfEm/4mGZ8toPitT1z4ENkCml3f3y3BpF+J8AXx3kzU5QL2zMJHLpqXXOBC4wSaKkMg9KURLsR+Tc5+EcvzC2wu8V13g+ColPM9aTYdVRY3eLWCqBqbGFiLshJlqmoOrTfvdjrEgQ3yZ+JBAmrX3dTrNq8KH60rUE1pzdc7SGOPpMGnhLtt1Jd2OSV2N10NRsk3USgASvOCo/r0h4yRTFd6vdV3qjbEiYYdE3g3GvK6GRJ7dJUJOQ0nxQIwJ1e1jPz1LrYE06l1brkiFchmbgvBdj4H22hQSfRRPAxi2iVVja9z06OnfcxjhFIzUks45nE9o4wpKkXYMNho0aEw2rRrB1HTDbys1fCLySwLEH7eBNAhktrjtc13poRdc20lk7YN5nsA4nVdwh9TyBy+pWlX/jIot9CSYNLH1CDubWqspCZ9vL++2cXuwlw+Z380eUm7ZowuY08Pp3j0REvQCsCmM7y9tlNTx5Zfp32kswuQtjktQa6xBnYO+arquiB/vCM9NOcoyWmDaCjnaKKacrK/scP3BOO8N/R4pvppO2U+hGLeUh3PnW0BV3MJMSRPu6XjGxKuDPzxtz7edtiOm8NB7PS6McDOpeengQGSaDAuY8xyekiops6lRdqcQ6CcsWSaFcFBoqyAWU1PVRdM6BLswaCdizPnyORV+CNgmaNj780MXe3BZzp1GQqFSUQ+q6QfANDiGrYaomkOrueTi7Kghi3xIp2HKqDnUkrlsJdmcJ+bttGxlGc2RQ864E4+M8Q5nFxUh4obNgC/j4reRop2DVds0OOo8ibS5e+Ha+eGm+3Y3unF1lY7tjZbgNqLXaKITSKGDeJRf0bGn0ZwVloNqWpUnKHhtEHABFgBThoBu2SsBkg5MgAKjh1ZoXL9EJ3ukCxot09aCThXClPMAgQLizhq66Frhc7UME7g+xQi+qRjKl2FiQkmohFLblAjbvJ3KrKwcRUOeXOjhRLOqAzYnw5ViAGUpznmHG1rq9XD0VRjTRa0hBKfwtDpCGQBpu2rqtWccPDiALAIpnUohkeWxxwborfRQhL7Wxsx3NpCcjZi0AfIQRfA2wCJCeg283ESx8hdvlHp8w5Wqmr5Y/Cms4RDOBa+TQm1XxaUfVDWBfaLZXsD51WPa9064FyFP8aOXKdac0VK8hFqfoLPyMzHc7wWHJyYu1Si2RJMTarL3bpk7OoCKUTdXTnFzRzb3weaEQMKndxwloW7KllAxAYQi+oyNm7dztQrc11Vib2YkO8GmJxscO1qqUOkYXPYio1+m5SO92QtLd6vAabl48ntbk5lbABck/M6fcuB2NNuO4Y6HcxI1/AGGhVCy3imi20k3h+J81l56wNFfIl5QpqezdvUvhfRQil63RaMaqUzzeKN0qwJwPQVD23VYkSHHjvHVFPEcSXY6paPsjjA5pZg+ki0c0FpN+Ygbo+zlC8H1HLE2JX7yTbzCtcSXsOpYiV/pULOl2J8eBAXB0+jBmMaqLrlOn99OQlzp01v08OmWcXpA9IA6coqDqrZ73Vy4oEL6uVwMYCZqdQtmXFOHQnq9Jtc728DO9ZeTY+fP9yBdhhxdAjQUz1pp1i0WUfKvbGNShJkpDQmsJynAzQO3cGjC4b+oqgOpYhwLhLK20sC+gfnl2R52k7iZtCsVXFACJ62M8/N/3lRGbwJFh07RFrHnfSyMkoOOSAlV5VEn55t0Xm/VwUcW9eg56Mjo7PYffH1eOFnfzHB1Lnklr3QtvJiNQebNmR3sfs+4YpOwxzdJ8x8SEGl1TPbptV+C9Omhg3AbyHRnUEFb01ejndvdNAYbkPzhGjOP4dOOlsBbILJTC4+Ddrtj6/Qk5LpAfpxa6v4MXq+Lf7pfNVzowEyOht/fL6K84WLBBROyful3fzLYNYtaGgnibkUzFyHA3aY5chNN9XdcSFDnySETCWzHTivPbq8JLL1WxzV0eN34t0//t8gaJQM8CrBNEzKMXraaWG3rID7uNxGF2AAeEDgfomzyPgV1ckJBwDqWnQOxPmQlAxSWv1t4RZpVBPmW6j2F6m8hx57E9PQQmJLOKdUcXa7YU/oacHXfH8lrWiPC6VaxXKxlxIqXeTm0iFitA0wPllxQGqZC6BcOR3OyHF/t0TKp7tWzoKFe3q0fGAe/XbgzJvrPObYzBke2oY08pMZqg44TjJwKVyfQ8/sSBuynMf49CguZzO4hoXOnqhWdBodcOV9x2T8MbdNJGyLjrRVV4Ly4UYnp8RkfAgzla78DTYlCyAdXzINdMaI9rACoP7OupMHpMPpj0YETlTIPFywcFKqddLAS04X971eVM3h4HPXsM3pyouSoSk1XyTta/ro+VPCxL0L/Yfz3EhuCOvEZuRkCbYEM8vwcEQQTfgtdBTHCilUKlQHPaD3a7WwL0ij8afq1Gh1ABI7SAq3tXE9zo4Ow5/ZKoRfr2dchyHnfBcwhR+AR6DereaPwA03h9He3IzhzrW4trERdRyCvwZYaXQAivemp2oNu5IqqP4+puD5NJpAO3Kq1riKYWqLmlWGbu25zodXt7SFouXOf8XwBykoYZlj6qq87QA1fzorxUlJtQJfiieESCMSlyn4+Pih6aXguiWY1gl1uDZrqWuxLgoU/CPC15BDiP/YzZy0Y5DIn2ULjLLSSAOXJaQXlXNpngbv22Vsn+gLAB20I1koQBr6ZjfDbnSGm9Ha3I7m5laxAlazEytAqva3o9ocYu/axUoMqLjOQCkVHH9exwBctU9ThPRkxYs/AdcBKN1KLG+yP1JsJ1MABcw3iaX5fC12SRDySTwAVrtzqozX0V5R563E4YxkA0mc4bTzOXja0Ya6JZhZiUHkHQm0uOF7b4a48Z7GNLhwQidjEbb4Xs4jZXoz4knpcs3Kk7MnxJkXsYVNvNMriia5kpfc4HYr7kUERmxHDo4U+uOZdfbGYBMJd32hnSwqlGpdgFQjuD5VUnUFIGk1sNfppdqT7UDH2dkF6o0zwly4ILQ5eFbklTz+PQNS7c0QSEnhTf6wJ33Vad0YdNLMZd02e/gXG5Dx/2WcX9bjGEBdAniiqvNNcfYVmC4cpwd1TByYCZUEzye+fMyPUCU5iNElHMoYk88O0GsC1FnXwfRHkiqtzfxh+F3U5e6wE58hg3F6itFvqhedFpyno1VUG+TDSF610YaZrUIlAb2PlJ5NxrlEeYZn2MAkV6eU0ob9wrs7ndGF+gSWi7PCrrWT2VnzzKJooa6pydCcL77mznua1WHavpNjbwyxvQCZP/utJzYUpK0sbuCETDeXmMGji4gJ/XZxAc3lEizcEkxB8Y/LMx1TAq2smDrlIBV2xJKX56kuVmskxnPTonB+3/U2iAjay1m8TCr4xs1BvHa9E3fIe9emUNZd6YS29pDw5QQbV5S9OC6hJgrsfacsNsqx9+ghsaLLUrB7IyWJrZBSNcndWmsDm7Uknx9khb3X7WYdla+4l8yDAfYvX2kmW+H/bE+VVq7oA1K9RciVgHOuBQsDxtx0NJCgquvdj8BlhFQKpGm2M1/yNP/jO3JpRZYDcNkYylFKlDK92sLJ8qheXQcFB1Nz4FKCyzUad+c5jo6exg757hdvb8YbL2zEy7cG8fxWk9gL7qfd4lruOF5W4v7BWd5Lw67gKR3OV3Ku043trdh78lHMz/aR9FMShAmUIKFSq4NEistIpWuFOJ5jybDWJFJAawYDFydtY140B0Ybgu/OPdRxdu2h6KjiRSmweN0lC2okcEouJ0kff5m0OEcEodAHXFxW8eCFI53TmHi5JZiGNCh23lhhUa2dH6Rk5rwiXtMwI0Eu4ZBjQ1yjJ1RSrTBdXBxHaX4Wr2514o3nt+KFO9fixo3dePX2AJAEDULKDuVWY0KE/eETQAI4pYeb0znbwtnBpM3BMA7JpkYngOm40mgaK2upBs92PJkJUKi2psBfE8hhEcK3VqfDvfhs2ASgvirBDvKl51ayr1Q9gYV+B/hMEf1JL2ulxWhCkpT3yv9gTOLCd0vaOOUU7WVKJW24JZhemD/ZykF/fMh0ykeg0zHpOLw5jZG7QbCgFuB6UyXUlQVOnzyOTYLk1252c+GQHo6kM9iI3Z1BdkoO56ifnSDE+WDvLCYX2GkAcTm0InSR24u4vrsRY9o/fnIAdt4HhtppRcFXdiVHybYb8sKfcuBAMbOZpvxhem2wKivDPOb9BbUIyN2urgZITc1Wv57BvvehW3leaq02Ayx0gv5OnH0ZcRzdzEjmWUE4wTSIdl3dYgXTy7RBCSrfLXFGc6RCZ+Qz5GOc0NzgnXNkGF3j/Blx5Tiu40VvbfZy0fhKmzix3YobWxux1SmKF0YG4unQyP0TGHCiqiM1gJugusM8f4p7sL0djw4PsyBtjJt7UmTvCmC0nRh0wpoWJo5XrsvFUaHNEcgM6bQrEoo0pW/gbbZyxRTbk7+u67TRJasimsm5UFff5cn8J0PyiRMawAXneLqZmTNNCrtxBeazCah+chW+fGLBWFKJkkV8r+fzhjVSQG9TdI0/PjjbzckEOwS+G328dLePA8PTVpuxRQjkTx/KYa/zGlXykOzTpXIzwFYdjSUTVIcSWnHz1q34hO8tqnw60nmlss66K+LMeoywpy1spIGIowNOwM3agu3JKCVTahPUq47b9yuM3RQILGVWrlwGQ2LF0y0l1M8cyHmoRCukaDnS7cRcp3IXgf8VmBLhbwFpXywo5CRVOc/dnOKM0qfKKwVyXEfhoklF1b1wQh1UYAvOOvhfw26Z4oF8bALupj9ZoK2ynIIDUfUW0YwPn5IpaSoMdwRJUGGikrpFBmQZ7jQX6uM72iuZidGmP8WdEs2+JC9u9weY02kM+z2+LyjKhU90ICmNwimtAljYS4EshK8AKpUWzbnWQ8ozetCE0ZLneTLae3k5TkDz6WFQPueYEyBUALcE02oJApk3cFDfwSJLbm4Cpt1y3EdichIBr3pGb3bFwJxt5u88tDvGfnacDpO1dHq9VPOcWUan3BWQJYC8/+SE2HWW0iNHzPP9LTaB8AeZnJFxOnKJHwg1pay1kkmO4ahiXACYs6h3urmOXLfdl7DslL8Ok9KsdslIaBVcGQARaBTvBdPeCJoSWFnF9YEzogEjbSl9TJwBNu0153peXl+JC20qaXJHWtgSsRRh2ZTizEH/I/8UVMeK/e1bbaY/wqQkTEYX5KVwyF7yz7rQAD23Au5EBAl2NpydbzSb8dJz29zoStVUCSlH2j45HMfoHLWxP9pEJUgpVFN6/bi+uUE8h31Ou4m2YLMyIqB9zzPicKjYRaycE9ru9IhXHTbhc0pldo/G7RQvKQUApEYJbmJGL9iTCE7yOXesIT3imPhx1OvXAJ1hlLTKdN6IyZhIxVFTt7ybBQ4l0i3BxCZleJBcsINIgkBwzEfqOthEG3OMRZXx9j0LF31/HdWlKLS3xcCVnd4dtlB5W6eD/Emg8eETXKILRRWOwe8EjJ3raq1ebGJv55j78flZ9jUBYLega7suE5n2HdPkj+c1dHR2QNFP5kA9r9mm0i+4aUo0NbxPxgId/UyQERwfz1Y83NK8ek/fQIAAr4hqrBNYzBDcwwnGPyORKzDtnXZJgnNyAUaYe2ZGZSj0jHGYOzgEiDRmIGsAq9JoY61F9rE3VdNKjbIZE532Dnd2B5gLgaANpYL3fneyqMSj/adoFYQZ42o6MsDGieBUev2N6MOgo9OjjDGLOZJ+z125fj4dh6tozbCXOfaDTbVdtSzVGxC0lTo4LrQL0CDIgmkHaSv/OE4nBWN76JJsRJCIrb+Plv3mPL/1NUcO+ORP2QrMObSf/uXQqIRZWp3RISRleUZgfEFjZkQjCJxDkOuLXhBQT0pRmwGmZuwUIOf+Zu1mbDTYm9eQ1G2S/36cj+txdlaJc/aTk1JsdDZiWN+KXm0Y/Sr7uh+DMplKbTs+eriI4/1FnB0TCOcecc41F+yTsQNm12P/rFqcg4Cen5Xj/LQSZyeVOH16iVfdjP0nPhrYjTHnH+zN4uxoFRfndUKvcpydluPU891p5/y0xudSvp6fNzgmrXXuxyufY9WJjfowutDXX/fw8P3o1AbQvRGD+k4MqvSj1I0un7s14unqgJCxK4xR+odv/sY/QZT/Rn7699v/5229Xv/2/w3HaAI48u3VbwAAAABJRU5ErkJgg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 name="AutoShape 7" descr="data:image/png;base64,%20iVBORw0KGgoAAAANSUhEUgAAAFMAAACGCAYAAAChQbacAAAAAXNSR0IArs4c6QAAAARnQU1BAACxjwv8YQUAAAAJcEhZcwAADsMAAA7DAcdvqGQAAFB1SURBVHhe7b1Htx5ZdqZ3cL23uLA3kUggfWV5FqliqYpqFVUtdmuoH6C5NNCke6of0hPNNZIW1UtLiyIlilbVLJvMrDRIIOHN9d5Dz/PuiAuQQ2naB4gbESeO2fs9++y9j4n4Lvz0zX/779qFl3/c/mP4/xdeXvizCz+9+W/uvpz87Ga7cNQu8C9h4EIbeO18oYs2DHBzYWCgvXz56v4l/wYT97KdnnL38qwNDQ2Rj/wpqCV+gPIODo/a1PhYOzg+aaMjQ+3tm8vt/sPHlAA93Z+T07PkoeaU1QefDw4OtBtXF9sbb73XhkbGjE09pq36pMc76R4KDz0D3SnpXp4VA/J8dnbSBgYH4Wuwnb08RbaqrLOkoXx4kIw+v3TI60vySd/B/oX27/+nO/cKzIX//WYb3GtDg0Pt9OwsBA1QggUOcgiIgFmWIFmFzy1ooANxmPgzzqcAcXJy3EZGhkk7HF7MfXx8GiB29g7bxbnJts15fGyk/fTHP2h//w+/KUIh2PoPSVuEXyAfjHbXZ9Q3MjzUvv/hm+27f/hftInpudAgIKEPmgahwwaWlqHBkXYBkAaoN6B1aS8EcArlvoA5LVoH5P/EJ4SSAulIHZR9dnZaAAskcWcnR7nf3LrQ/of/9i/vJcfLl4P8HeQsiLTOqXEWWUDJSHtJYcS95GzLGWeakxMlx2LqCEMDADk4TB7LMf1ACD07s8UtcyAN95L70xMScX55QlkAecI1XQYa6hlR5IG2sMiZ52enAzwj7XEdSr30SY/xp9Dv/Sm0S3PSmZ5DLI65t075NL38n3H4/DTl8VgaclBuU4BIYx6ySr/3p9KaeE6Egt9gxV3soCJPk5hUyQtAxBlOocB7Q3UrCiZfQM8hIbYcFwbOpjOY1mA9AdO0SPIprWy5URFwq2QldHmtL72ko8FwekoX419f9gkIWGelr2OAbtuVJFmU2ze2dPCEa6W2eDRl1TUIbSmDf5aZA5rNnzK79INDSH74t/XOwSwJMGF0IJll2OL7wk5OIFaspSoUKsUXznVjT7RdMnorWHJOLIEI00i43d10xyd2Ya875jjSoJbXHaEHgKPjpIVUdjeDDPahB6QOrukJ0iDtNkIakmcWcAGwJCAqgR5kr+kITn75fEkj29Cps3smBz5PGdJsXZQlboZXYJqpUkFsV4CJzdwFCRoa6qSWaPMEdG5CLJWp8ypfTjnSIDzN2UPpE03CCXrHuA4r0lX9Ph6krtJ/VUf0VAeguS2jaOnrrzosRdp6iY4Uy1PPF8F4gw1i46R3eRjvo+6wjGrsigpE6mDSDQLiYBqjnuevlixdK3S8qkyCDH2rmsTrniBDL0mCeIoi90lPKE9zLSjpWlybX11m9zrCuBwcHrRjJGD/8LCtbe60Jy/W2/O1zXZwdMzz4xgL8whc1E93bz1KVOrq6ss1D0qCKrqk1INeNDxS0ug9D/0n/VpzGywt2AVZPO9XVWwKjDHrCrfcelDpAqaFVitXtGfBleQyRFWPIJ7S3V+lr+O8tUkbRkOgeVN8EQyxxCStyfdxkXSTNC62/C7WfX17r+0dHLaNnYN2eKROVEcrYRaOIUEvxpoSlNKc89fH0sGZ+uPmUOZp0kuv3VwDq/QhtenCPOMwfjCNUqrAw1JzpozkoeDkD09VVyrmoLTkNYTbMKhfEqq7xAR1Ww+U4EU3dKCaMQzkaV2b3jIEr/LV9S4A7ewdtCPA2+daXTmChAwPD7YjJHB9a6etbO62nf3DEDs8VJKnJPbMaKAqeC0oMoGUGMNzD1WQkhevpAcGetLwUhyaCMmU/5U3EYZOOLoG63Ewd2Uyfc/bq+fnPTh/CWaIzugeFIGC2GcqCcxjbj3b8l5UjgoWmLKItGKBW1nfbU9Wquv63Hz7h8dta/ew/c9//vftd3ef0LW32tbOftsCdPOnRsoYGcbNwrfU+huq7Jc0zEHb29tux0cHVFT0eCh19iJBHMR3VOqIRhdiiCjr9a5sCND9QeMY5Pd1gQjAOvOkUeqTxnLO85iueE/iHmWDhcQgcfTdWaD5k/tY2C5tJOCf5U/eLsXBwXFb2dgJePtcKzmbdOOHz9YC4GNA3kVij1AfOvweNsDG7l4kev/gCCOlI83AAEkeQPqevNhsX3z2abvzyS/a3d/9qm28eIgveZj6ejrO6eEU3Zb7ktg843/0H72tjwtXhV/uqzcaa14CxQiyCaK6gkk0dP+4Mlbm6ho5BomjIDOmhdQfVlIZ/HseLMwqydYRVcF7gdXQOITc3D1oz9e32jNBfLHRXgDy9u4+4Km7Sk0M0fKez/A5D2kAR0qbW7tpDJ3q/X30KYZpiMLHMSgvkfKVp48A9Ek7RlrDHFJYNHTgvMawvBQ/dS+9gYFzfOhigqPSpsd7GMzGv/I3XzVKV1SBabD8XrSVNM1+nyhtY6auotclM8TxryS57g12twMAWMOojI+OoA8P0I277cGT9fZifTtdWhDVbxqVoQA5QLceRGeW9T8WPKRzbXu/rapTUQFF14VY+qm5+XZ5+a02NTvf1p4/aqtP7pPnMOWdMqRNbwqlxUhPWxpcHrp71dEZ0l9qrtLBpQwnnfomfHqYHvuSNNyknK78gOmD3ko6FjeBkmFOr2PJ+Pc68mY/H5F06WpcfpIW1nqvAZ5SOTM5ipXG0ACsUqWF1tkfsArKGun8SQGMlceSC7QNdMA4XcsukDbCJo3w4Bnu08pq+/KL37WHD+5T70mbX7jYVpDOrbUXSChdXprQlzGaPZFyQZn90Vv1At7eUdabP5VFSCOBdS+P/D8PaYRM4Pwza26iKqMqUq+aOYGTzBo86ycazstNXkcajt8d2ZzBPHrwSPfjLN16Dck6pmJnhCx3fGy4jU/g99G9vT8E9G0A29k/ihRvArxptwFvDwnfRIducP1kdSs6+OnqJvUOtJ3t7XbnyzvtAaDu7+22Z48BF+mEmAJHqfKfUqekKqywLb3pYQAikHKUnslRfCtg5cw7zu/dH7u5+s4eQgXRu0lDeCVs3T/BqBYoqKxUifPsobTkGUd1bYmymJJMJVzQNCib6MMn6kcYP0Z6+lrMpzoOkBzHSIcqQendxT1aBSyleG1rO8DuEbe7j/XHcKkqlPg795+3rx8+aWNjo+369WttemqyTUyMt631tbb27HE7PtgLXcV8WAnd1E4DH4mcJId+2cmAwIuOJ64SXwYnSauclGWaLi4JvejA7MFL5XlA61honnlfaQypyJJ87plgl9b3297bj9HQb/zq4Yv2iO64jdFROg2mD5kdIXaRI7qxPctuHRXB2W6+jxul1ded0iPYwxCpIgRd/Xn/2Wr79M7DtrK6CqATbXpuoU3PLrTx8QnS7LWdzbU0mm5YSY6N30mebEOA3Tt8D9QMV8b8NG66rVIXPDpfl3+R1F5/ch2LrpB0OARMu2egImENLS2kmC62LbssWMA0qtMjBgsVBDHbA4jnG7ttC4k6Jt56+oaoUMSUBa8ucghgMm45ps0ohUMpJaqd8MzJZKfODjpAbYS7j1baP37xddveXG+H+3thzKHr/u4WBoUyGfdbntIvtXVdNFi+ZKU+ylelCKJ+ozT3jnu5RuIlI57DQexCQPVIyg5MI2TMWLuqLVfibXxJbZ8po5KUWq6M8TL3FF2m73jv8Quc8YNz1ZCqOVtGBc8Sr0Q72awUGNfNQHE9yAhoiCONhGQpUSbR0JyRMbRwOIn8yZcP2sefft72dnfb4cE+enOvvXix0oZHx4peykwXlg5ZSv1WyTnAJbIMogMDM+WZj6WhGj2Z5aeyE1QgJcUF9zmYuQ7DMiBsAiYRJS2mIVGXzjGyxxFSqIQ8X99p956soMv2AqTS1jNs6IHUWustSIjPJMLZ9glcp+mJsVzrHnmvvznG2cYc4XpidBin3SFoMawkHaIWVAW//uxee/jwYXv0+GnKXV1db48wSFbVN4iMC4jWO9xBS+gKidXYmWQmneBFQiOdejYFuAJUHbKwKb5e8RkwjdP8G2WL2eUMBaSV1LjYsxJXFNRShK7KCxxxLXxAVvwlnGDevlKPIaVOEeO/6bSEk+OjbX56oi3NT8WFmgBQaRgdGeZ+LPdTE6M4/RwAHikhv2rCcb1S65je2aZDXCJnhi5fWmp373zeDhlunhw7xScfgBOiAApp0tmXPx5wFCCD+Lj2jOjG5ClgVaGvRlEVRMvy4l5ZDiFgVqjLFMDhuUc8UuQ91yd0NV2fze1DJHK7rWzuZP3nGF2me2MWu2O1bkl6hZqkHRkZAYsLccxdUFuYmWzXLs61K4tz7drSXO4FeHx0KNK6OAvIgH3tykK7tDDdrl6c5flINXAHkGA+fL4W1WA4RVceuz4DII7p7b6lKgBDoAKkblsBGrcnzySzvBNpLKEQC54HH3Eow5SKSZt/HU6vgWk2QvfA1FZkwgDDP9dEdKp1UXYZMx/RzUwTJ5sucp6VYL6+kkyiUoYMSeI0knZ5frrduLzQ3ryy2C5fnG5z06MANd/efuNyu7281N64NN/mAfYNQPzOO8vtm7eutg9vXWvLlxba3NREJFejp2RYjVN42zt7bYj4qamZ6HGHn5mO858SR8J0b7nmLMjSlnjRkT7iual0xImx5UfAfECIdU9Z1fNURYaAaffzPhaV+8yWk7GfIbEwJx+UvpNju3O1iDM60rCLs233V1pSCRX3YNoQCsxw190d8y8hYUrhxblpAJsIsG9cXkRCZwPk229cAsT5dsPj6gL3S20Z4K+kAea5no8ES6NGKMaOOyVmb2e7jeJ7DsLwsycPM3OkkZAHn2fdpg0ixcMBQnwESrdM7gWqt/Tdnzw3CHA/CJDxgNpZfcPgrbkf/fcDE/fmTl8ecAv2MpxWsRKTVEEaGn1IgRZYJc2hogbHEUqoJfRAGnoGbGGt6jhdfG56jC49264szLQrgHcJgDzmZ9SZYwA81eZnJwO0z69eWuR+FmM0TN7JdgmVcHF2gvuh9ozBgIMDK1JlvHvrentj+XoYnJmdw7rvtavLNyOBp9AcFylTaVpxiOPopS2rqYSSP/6Rpp7b+x3r16DDZ1FdHPIqrvt7x+3//Pdfb0QyA14nqhqIguIVMC4rKLWuj4zCxMzUePSTBmjn4JD05KjsVUF3Lh8NAiyfaPXgPIDM0k0X5gAGCZ0B3KnJiTY3O9NmZqbbxNRUm5tfaBcXF9uVK1fb1WvLbenajbZ0+Xqbv4iE3rjZPvrmR+0Pvv1+++jt66nXEZTSuY360XFfvv1+W7p+IwwfYYDkWGMnEQJbtNlTiING13TkTTXU9yYpD/iab9MEqVdBflI56fvQJSFxlKwFdjGkswVykEHjIhH9FJmt7+gks97kKbei8hSxOvkFqFI8ikujNZ7FmCzQtecmx/OsZtxxhThG8A1HxxkWTs22mcVLbWJ6vo2MTSVubHqmTc1fbNMLl9vilbfa+x99p/3RD77RllEXNur+4Ul7urLanj17Cn0YHADW73SU40yS1GU8HZbltxraLhw8ADLMyzfXUR0xSMqij7mHR/lzJ0esOMeJEzf2DsI53hbO/7RMWoVrdYrlC5jW1+UELjMy0RDZvWWkWlOiCtC0rAUk0MV5ZjecwgrblTVAGpBRABwdQb8B6MuBoTY6MdXGAG54bLyNYUTGJ2faEACHR0TD+7GpuTbOs/nLN9q3v/P99u13lzNpbMM62bzB2Hz9+eO2vvIsPqkACIqz7Oo46Yyb1NGaJQ44PjlWzRX/qoLzICaAlkuEyFGWAwf5AplIbW9bAmb5kRZiSwmGesEhU0nlCdZaIJUwt6vUTgv9TK15ly+SWG1TjUILcj0I4RoqJXMUvSeYujbDEDbOfUmLOhW3CRAHAFjihoZG2zDAKpUuWwj08MgEAOGLIrljk9Pt4vKt9gff/SY6dFIBwufdaw+frrTt7Z0wrYTavYdpMN0hJbH3mZW382VaeSZtAeRRce47is9pevjo+XLLDRlTSs+zIVeDWNgUYi6CgAqQ/qTOsTpPifTaMamjFN0h3SNDrw7I0oW6qPuScvcIeWhI4q5QiUO4EE2DaKj0CYcBfmR0vI2MAxxnra/PlC7BHookoxYAe2xytr3z/oftw9vLGSXBZbv34Anj9N22vr7RxiZmSTdSDQt9Lg2X5JWknZ0yxj86KMCgNeNtGTUQYQ8tXoqfXoUVqOrUknDjDeewKu4yqEQf0TVOYFALnuUCWtN1bTMJgBK7ssHoArArVBc/J5KTlSp96lavHUaO0h1tCBtLtaHUC6bEkTl6angUHxI9KaHq0hHv7f4TE9GpqgRHMLo2QyPj7fIbt9v3vv1hKj1E9Thz9eTpE9h/icFahFb1W1lyg73Lji2taUQawVGSwNmYSqzP0oCQJ1914cQ36Ww0UxH3OvCGgOl1r+csVNB0ewTRwnolLQCmUF866hAEjVE/4WGwDMsSKA+JVSIn6Npa8DF05XC6lJJRY2bzyLRlDNGNU7DFcRbAYUAbGFTCko1z0SU1I+NT7RsffbNdu4QuRerXNvfa/cfoS2gSgOERhqDZRAYP6bLSVSBkxwhnaYwh5TpSRtmqA+kzRLKJ00jrQklvaCRoV+JGETrJhLALijCXpuOkC1ThApJarWg9brJ6suYst6BV5VVRgWIIsBzqVCuzay/hS9oV45KQL8MypZQ40xaB9AgMgUw5JDXO53G8Q7SAVH1KyfGJkyov2zV8yVs3lwOUbtwhll09OYGxUm9KeElR3yVtZKQwDSYENilDZSx/+A8tpDLynKeS1kyUCG6XLvHR++dgmqHHtVwZu6XMOzujk+5ExtbuPu7HRiZ8k0YGu8oMMukhwXZZyxgbGcTZHqeLl7KPwJAmQIaRIpoomBZMBwDVU/qJ194SC5z6zQTWKgSCPjI20a5fu9Z2oGuYIqenp9ubt99LuQf7Oynz7GXtEKnRjF20xuVxxkM3wiQRHqFHAVMlVCjgyNOBakMcox50j/4JmCX0VkAmYlQv0S1cy7yJnL3RAG0xBk4aDh13LX8fvLbLZxIBQtVtTqvFapNWCZVoqRUEh6dKfN9Njo8kjq5PLxEJy3DCQp1mOMVgpAFgRBUiw3JrPcvL10Lz2Ohoe+P6Esy6uZbGpr5IO0nNZx6ByNyoLhD5yyLbszxXgwme9Z9goKTZa/V1JJr6qD1p0rM6BMNF4SFVAMC/fuFLR3hifDQ6T2rUI5mR5l+1FFnS0hW87jeeckO+0pfOKrkCGeMD4bVdT29B18rurKEqN0TpiMegiwTRlqme6od7JcUlDT5LByX/8vU32iSDAht9Zmo6i2t7OztYa7fcKCWVTqLtzjaaABERaRMg64/r1IF+grMf3elQ1Hqpq9zGUht6HD6oRujADEFkDjiFA2PectRNIBhrm/tZHYxYk8DKMkroAPUovaqSpyLyOKGrtBjsoiOAOao1FjwjzSeBgkwLRzeqDrrnkVgrSFLK59rliFIXQ6QfJU3p9vmFpQxLNZxODu9sb7anj75uB3t7WOBa8o2EUYZniss5upQq1K2ltlIc5Qpc6fhIXwAjYUdPDGXyKaXFY/66/VkIJFJG1BUlrdUFjT+gqzmzbhDcYSWDa5kUWFsrLY3oxLhQgKMeZ4tUD0ls63OCBRoCIyGAgOfD+I4jteVPgKxXN0zHOsybljjTRjKkjcYeHsNdwtKPISXXryy1Q1TF7v5eGs6esbu9QVet4WSsede1UyblSX9v3CKnNLpBzHIVEDm6iGxW4Nq8fVq6Wk4B09bIFmgS1ZZoJa4kVRWsVR7HpTGh0ld5CjQZO5+i4qzOFEivDdGpZFECDaWwjdeA4UvimDuqiaQBrM64XTwOPXl66XCkNDYxTXw57AarGCHvyAQjJY4rly5miLvBCEh9HKmkHvchHe5utoPdrZRpnJktV7AEU34jTFxX2fJS9Qbsnn7TmQaeIunw04eAOYj/ZOZ0Ux7qXkiUjaI+8VBXGlxu1YE/opXFSSkNYIQAzLVdRymKlHNWX5qubyAP9afui117aHgsY3DYiwQKZKVV/qCJ9NFrNhTpVSMxcjEi0EAjzCxcateXl9Poe/tH7dGTx+0pzvsBo6ETpLU3YsmnroafOOuUaW+qjbOCWY0oWDzMKe5YWMQPhmYKqTgxeA3ogKmS9ZB4pTI7dgGml1aXYt0gQFReSdHZja6hcCcxdJt6STwvB4KNtyto9R2yRrljSh29jjE0HHV4aFcGIN0bGdFipxvLBeVblgDo3mTSgn/6mH2646P9GJQh8t965xuRpuerW+3R01WAx9HHkmtILEcGjg/R+5QnECDK/7oOyJTX9zQFxN6itEYlQE14LMI6Ictl1JYhYPY3ir8AOowcQrwF0fG3s0QyETT7wsAyDrJ6tC+0I8ZbtYj5x8aGsqYzPMTwUq8AsvpxugQ7AZHuBKguOchI+ZfVKHZRu6eN51ha/Xfk1BpS5bUgHOzhSyJ973307fibJzTkzMxsu7J8I6Dv7263/Z0trPtm8iafjWE9gglN0iEjxgV4ru0BhWKpM2NPyKdACPBweskrQcpM+9DM/bk2gMgjy0qgFtHynNZy/48leq++2HNyw1IpQClW4vrCTOOl93aZCbeuZJFsCkDH4meqJ7W6z3D+P7/3KBuwVlZXApg+oSUNadGRCruhm1ndVDCK5Fm2c5SHOOK5If0Jkra7udr2tzbovgfZWnh6tNf+s5/8p+1NJPXpg3sxLGk88tgDbAg3LURfqqtVVdGDglRH392tRqLiqEf2PMo2RPhouMPDl+3P//SrjYB5YeLeXLvgohiShlS6rGqLHzpjRFbH4eo8b2oHG/qOysew1mk/UeSh3fi8lahoBr/PBbGpSSwuUqju1IG/8+BF+/uP7+b8yVeP2hdfP2lfAuynn91pK8+ftrPD7eSX4MP9bYwJ9TPG1jAdHe61PcA7AsQHX33Wfv63/3f75X/4efvkt79sv/v41+0IHfmN9261hYtLbXruIkCvtdm5xUi/asfJDPWlrpCz6COv+bPyoMQJep4L7GuSp34VeHGo7q/RGkQvnwHmnVdgnmUNqIDSpTCRRsdtKbaIIxklVclVWfSVCCMXENjdU4EtpoG5fmm+Xbk4U5MbAkkZXz9Za7/87EFWHl0su7Y0n1VJtww+fL6RNfjNra02eLqPHlHq1tDTY0jmJGpgrO1trbZnD75qdz7/rP32Hz9tv/vqYXuAflQVbWLFd/b2249//EdtbGo2DTI5PdsmZxaSVzXj/KiA6DLt4Ys6o5+38rpeIe0xKpyLtep5HlFBqh/i5dMgqHu7x68kc2jm67mBwfKVImPqMhJr3Z3SGmPAq85yFsmZdWt1W4sFZdwO6FQXggyRyqnxduv6xawi1jDyZVvd3Guf3X+W+B9///32nW+8277x7q32/jtvEbdEfccAUlsIVR9rGxvJe/HSFbrnZPTZyuO7mUXf2d3PutH8/Fy7dfNG+/3vf7stzU605ctL7Y3b77RLy7fb3c9/1VaePYa+o/Im+HeKIVt59igbu+YB0ll9u7qq5QI+bSZGACFgBa9OKrXs8BcrzrOSYAAH4P3dk4AZ+NUGSps6MK1DDJdZF7dbz0xNBjhbx9YVSK20QDqicSZdQlXSpjHOZduZyfF0Dely2u7hs/X2FkD+8Fu3UQGlSs4sF6vrsPX3PrjZfvTdt9v7N6/UdhgkZHIcqz8+1canXevRvbnQ5nCDbt++1W6+udy+/+2P2u//3rfb1SuXw+j05GR4WX32AEt+0qZnF9vG82dte2MNQ7UbY6VrNLe4BIC4ZhfUl0Vjb7ULyOrqSm30JGUGXA6xEKCaB+30aqUyAEQsVK8fnMo6pescZVgocKOOTihEvaiVdlRj2XaZcpNgk+fGZS18YQZiSq+oo1QX6tjb1xZT3pG+H0fN1FRrW7f53riyGInUaGQ7DUH/Ur05CajjOO8aODLFIDkGf/rwbnv87DnDUT0DdCtGa2bhYrtx+4P25rsfZZZeFywjL0CcmlvC0Z9moFA7TPQeZL2kToETpPKVY3ykQ1KiX3X2GdkBpg3Qw9iBSbcFiEgcOdwN4V5yQxbSIND9PlbqM8HUeXeLn7ouS8EdoBqZuekJ9KNdBqUP6HZ/z5fRn7a2U3geW9tbdLeNrG8fdG+oZRsh5T1d3Y6O3j84QJq22ilpbEw5VqKVDl0gJ0pOMVDr6+uZIgwfDAB811MDpNNuHp36aQyROvPqm2/Hz1UQdJ1qBkkxQOD4F1B1GInLW3dp7OJPTGOg4FMPQ1rMn2f+sStXCehKQCEroDhTU1gLss6ty71uuCrp1fiUapCpSBaxk4yV3SOkW+QyRca8FK8VncQA7WWW/qCt7+y1pyubbWVtrW1vbaYe167dGaxv++DpWvYPrW9ut+31lbaD4ZFGrfj+HnE0wg7ukA2hq7SxsQNwx+XiQNc0UqkkFl1QCt17+Jrq3pfQlPG/BPM8uj4dhHQ0ZPU0HpqAxlGILKeG0l77V2l1ztUBRQle0DKJlltDovtghC3lGrmTFbaK3VQwlYhef/ZOel3X2FbXx2kwjZabDtweqHcwgaS6QOcWamefBFLr7Q5hebLrHXPtrjr3eWYpGc9BaVMlxD1iHH+EBD96jH/6YoUx+C6WdA/LvEvj7LdtGknyZXBm8WqbRF/qlQQE/s/M07WRTB1PATjGeZf2NAAAKxxKngQpfXkFhjMy1sWVcCmN9rre8mu8DCWZVC4B4YpKbYsMp7ohYKwdkqUzbyIr4H+IVKrxiiqevwKnvtPw+O6PVl3dd0Q5z9Y22/3HK5E63++Rx+erm20D6VtZrTgBtwyNl5MMjrCiqwHUDQWzi5fbM4aLvkf0dGUrM/87+/s0wm4mrtO4HS39lpb+cM5SJB2Cym9ej9Z6KwjqRZnqzlFbwYKgJKMj81y0+e+cq7WY32FnkvlHRRt91AW7m/mUSKXTjV1Kivt6jLcixT5SSoQ5a/xd0qjFtyJB1ce0ct/72d6tl0y/fPgigD5f225fPVhpf/a3H7c//b/+of3Nr++gy0bSS1xnH6FXpC6YtZsK5szilba0uBB69EnzFjBS7s48X2wlIVLse5p7yeOGBa22UudoyrK8H0EdOS8AaeFDuAtMEegCkXZ543s3CGGNVAZsEmfmqcvUgakUGllAJSFxdhklVIl0gT/dxQItHAK0tFwmjXk0Vs52jyDRYwHUb3cgqVwvYOEXZyfb0tx0pFVH+/P7T/I2xipd38b43gc3spXQMqenxtIwjuuPAEclLxhjE1Ptgw8+aN/75vsxAncfr7apmZn2s5/9rM3Ozkb/xemG+SMk0JXNEQ6n7gyx3kq6UhtelER5Kf4F2yCP5TcrFqUCzuMDsHecFUKllRAwo0Tt5oTSD/whry2nZDo+L+VbRkbgPbriO/A1MnTtCbu1xssNrTWhMc1w8o3LC+32G24XvNjevXGpvfvm1Xb7+qX20e1r7Q++ebP94MO38EGXIvF2cY3V4rQbX8faEZ6FazHFxIU2MTPfbr3zfvvpD79PXv3NN9p7773HaGshPcWXqlx/dzODRmgYX7U3kK/G3L3Lo8RV1y5gFQ4HJE7EdAJG3ghWShBakCAis2A+KCAKTJG1Feoo6bQtnDlSYkwrmJnlIbPPVcIpR0mAIJ1bu2Y/Xq+vscA4oMwxClIapwFaSXPb4EdvX2vffvd6++Dm1fbereW2fO1ym2JwYH1zpNW9cpOXlK5jYGoTVs0SDfiJHTjyWykXF+YZe88jECftzWtLSOFoOea4PG5gkF6Nm4AplbVEAiwKg/TLP2UVMOe4ELySk84Iwadj+fDNE+PkOZbfggidZNbQKJgTH4WviCYzESS26whahQIV4ct1FeyWwRq16Gv2LpTS6mKj8XPTUxmHv3vjara0fOPtN9v1a+jAi5fb/Nwcln8UsN3DOR51oG97gOHJRrG9vXbiVxPwO32z94jRzNNnz7IFceHSGwA2jBpxThSvAUvtsFHa7M5KlhIL5xn9xC+UZmgq2nu+yg70/JkvXR0MCpswnDQas3gB8BfmjfePuMZp5RiFUGO0Vp4V/XRjnlmBh/GLM1N03fnsZktegnrHJV0NUR80JpEOJHWSod4Meu3i5Stt4eKlOM72AN/GtYxRni8Sn7fNkGg9hYMj9ze9bPv7e21z9WnbWnsqrwxBh7MdxrX5zNYjkY7T5Vdp0fXRYOnUuwVQ5j0E15VO15bi2ig48mo+/hlcERPEGB/iAm/w6gCGp5r3BBczvg5mJVb3VWE62o5Y/IaQxifRFGLreK3kTY4Pt1F8yCn8RyuxzEx+pBxu4SrKnP/uYhNkZ8SHkT53sGV74CTj94XLbW7pSpu7eCUjFg3MhMM8Wl2LvY9USsMu/qajpe31F2lcZ+lHKMu1dqfpHI0sXXvT/orjfRJrrjN/hFOfFU2lMGrLZZLRklTBoSytvrTmWpK97mxIwO5GQXbxoOohqIJtMTJs2vwNAHRLJMoRjTNDujda4og7hduK3ttSOvIOCw8YqejKTMJUpS3H31bNWNbU5I2+odx0p6iPgYyVJ+cXGak4Rp7MvWNvJzXGJqeyccwhZ+hBmvZdtrDFoCfTcbo30OhkTN9Vxybn5D71OwmRA8fcMbTGRLeG/5HE3rcOQAQBlWJpFWj5tFHMmwbhuWXYyOrc5EGGxaYXwsRmB1xBHKTzRa0A7MJYzRSNjpQxMt6NV2Jlt9DyZvJXAjqVIINKk2N2vQSJcJRQXQSdFd23T73FlJMG2TmMdE3MzqehNjE6vtmrytCQ2ViuP40i1U52zF9ahh4aFMl1C6FrO1MzdHNZpF6p0wM4PnaNyNdYqlHDpo0rENZNvIYk7QztPjO9h9KdZWLohEjyAjHpXcEVUNWFyx0F7TmYXZMBomvoVqWEOXyMn4gkjgGG6+kSaqFuqXb8nflNQhojBJsXPUhe3xmyvKKfZ7SuBMu4RiJr0Nyn27m5dXQioB5gZNyyqNO/NDeDdZ/MtJ7B5d4LpJ1iaDgyPt1W1zcyu+7ShkPh+IvoSJmXJT+ud4ixcq50IGVgPODDdBotJVo6o5II8ueyxktpozz5cuuirlLPY4TNXSucUx+9wZC/kRgeKKGAHmnUIXK3sEBEQiOVGqZa98nSBvls7UgvhCoVPud/Xh5V/J29cfbHdNSeGqUFymzr0GE+3RfdmmMMzVdf30++yxdns2XbzV8xZDYwbs/+znrbXnvWLl5Z7hb7UiB00GMAWslxTens7CjS66zSwe526heQMkbSq0owt7qyeMmqJ9ImtL2/qZ4NDh0PmTb0KmcOQSYUmHBvO8qYelPZzFCLiN7i2Zp2bwGwAI2DXX1+dipuj26RhB4c2sWdnqvXnJVMp+sEJ5WKdBhw3H+C/4irA9HqTO8fP7jbvrz3EL90DJ132u4+WW2PGYP7wr7LEttY9M1nD7NwNjc3Gyu+J3B2WcLQ2BSNjSdA99zFYMnu1Nxi29/ejGqRhGLdxi49KWCGc5cpYMMzfLkxIupLI0Qar1NIMDEXf17XmUao8GvTlQ/KUa/ub4vX3GHfeip+mfVVPCXRKTMnJwRVfal6OMqXASUgJSWd4EiwXVtGaocZUonh0eIqcffu3ssY3jL+17/6bfsf/5e/bn/x89+1R8/X24s1rPnWZtvbXm9PH37dvv7ik26+c5vyLPc0Q8oYOyTdGaZj9J7O+jRqAYQKiATpqr+ly22MijNdLL9qgHOvAsSppNNLxKErK7qWUGAq3jCuo+3bZxUFQaKOx62yFlAtmRU5s+MuEPWpulUjof70UIr77u3ZTyqSPbpIAGPtIVwf0LZSRwqky7Wbq8/bLvptFxCcilvyBStGT/qZdx6utEcrG20VQHc21tq9e1+1X/7qN21tA11JA8Zg0J1l8oyRknTMX7qK6hgLRiPo2t4KGyHw5R5xF6krFRAp41TS2elJg1BAsAow6sl8dM0IS5ckpSvSgqUI94XGBSAuKU1PRkczRgkIUcnnwyncI78Q41DRmW6lKpJIOtfZ950+g5BafBNIZ8hpOJi2TqXVl0f3ttbTIC5dmM93Jf/LP/yIMf2luGNb2wdtdWsbwPcYu48yTJ1CHzsBQvkYDd/iVcp911wj57Ybdag+5hlAK232BOvuQ6TO/8SnJ8o/fx0I1A4TgYZf+Omf51/ulRPLe00yzx9QsED6UNEXAKfdkpTnMuQre+74sJIxurbv8owDosYq02/6m5STpQzyu1akGhAc3aXaxQuBMoQK0cq6SyIz5kikC2tvX19qb11bRG8PtmtLs+29G5faxfmp7Ft//9132vKtd9utt9+lXkBLwwkERmdnK5LeS1SGn5m7tBFpQHpAGFXaOIQmjAkOxlV5y9sdAGmckqi1jp0gfaTU/BwpRh5ek/CAaeNoAW2BWDJSmjH6jWuJTTpAdvjoxi0Ly/s9WNrMpnO2u8cfBOSs/ZDPF09VC64paZiUWMu2G6nc0+WRKme97fpuvNIl0h1ybD6NH/v+W8vtj773QTYXXLvxVhufxvA4kqJhteY2lL5o7SPSePrGr7QjBtBp2REYQYeP8iw6cEKLQoAU0xCO7c1vvOmKc1ObTyNtD6683hdeJekFJlkCJjn7RBqcWiuu4aOW2xawZ2tkatsMcUQkLUU5bCxnFnVBeQcykVQ0DumU1KJKibTBuI2CJy0ukXrP9Kqc8bGxzNQ73l68cq29dfvttgyQ8Um7PHZfBxSqJN8ac75zF1Wh9+Cneg4G3G44FZ9Whh2vByDosAzzO0CwS2dZlzjdvx7Bgl50/CexBWi5fzWCisR3aiNg/vPQIx8QLOC1OJd+LdUJXQtWd01PTlBoOeeOkjJGBxDqStf2WiB1kNOaSglnBcQRhFNr+oG+V6ThMr+Hn9aZcKw+s9AmF9CbDDVjGPjXz/S4aKc0v+ReSd/H0uv8P3j8pP3y7/6q/eYf/o6yMHIYViXfxqups54ODs4SE3PS0cafPDeYRsn3X6Qb8PRHuUVw9FcrdN3cjCR6ndHuEED1khks0G6thG7hvuT1ZApcmB2veECTSSXFfKoHu3gRfpqVScF1bHxG19aZ1j3adZVR/YYutk4l0/TOpOueZBMsXTDPtM6UjXAnBNghJ2aO2vjkbKRsGN2+gZXf2dkFPNWVagBWySd9aRDpUxV1fOryFAYptNK/FiqNzwt4zyVgZd0NydHfGCxQKXt1FIMpDAatzHX0fMuNZ+Z0swLZaH0rkma9AXULIyEIdnyuD6vldYEs8412D1rXpdsjuvjB/kFcM3mRaFu8tuyhz1EXdimFUaVv+RqVdDXT6l6lPJ6Rzxn261eW2nd/7/vto299v01OzmW2KksXgqFJDWD8oYyMetSxlEHJJKmyq57iSSFVA+TlL1JlGBl1VbbB8JpkduJNQk911L2V+jwiTZwGR2Py+PlGm55mxBFJAnBSO861Aby3XPWLeQRep94GOj4SGF9q1VF3DRz9dljfKlL/KsFysAfAT58+a5998o/tq88+busrz9uXv/s1DvtXmYBQyh2JWX5GKTDmtUxdWZhuJ9sr2Y8Z2tG12fVLCE25spa68m96DM/q4EloL+DLx07SxFlfvXptziojYEZnJCiBXpcU9kDwP0HRH0dHarF1k/zEmDrPEZFdRzcolRpoRvOpErImT3e3pS3DLqoUOUKxewd8sijFbmPcBcQv7j9tn9653+4/etqePn/Rvrr7dbt//+u2tr7e7n75Rfv67p32YnUjPUTpsey+Czr1duX6jXZl+VZUhP6iLCgUAV4+O8kOQh1IkcQOSLt9eE8aisWACXalKYGRQbEjKqEk8xxMq6kWCnFc9yOZIpYYDpW+rzorTX57SHfJSpWqSk8FliVzKQfvAOJ12r0WYIEUUKVTKXd5wqXa1Y3ddu/xalYdHQX5fc3t3b22vrnVHgLs4ycA+3il/dUvPmv/8Mk9LDdloEJ6qZM5GR3GYZfm0n0CKHfVLYuN4iWCxKVp+8M8oQ19fv6LAvyRR3mqdXLRqfR5SAiYFmr36yvxbBdNfAqojD3oukq+CWYZP/rD329vvnUretM9SKbsg8RbrsGJk8xzArZ+qqMi81u+n6awu64B3u++fspIp/YMfeuDd9qP/pPfa//6T/6k/Yuf/KT97Gf/sl28/lb7m1992f76V1+0T+4+bh+8dQ16HMGVmzMyPokBcu39CEYHMhNlEIjQT7eQnfi71BG9SShQXgXLMk7e1fl5qYAyDJFtQNW4BZlCsZNMDiOrsgJWCSsQfYjYU2DfcnZbRzJ+wvZv//7n7dnjBwHm2O5BGebLmcjqMpadavNvP0YI6dE5hjkbwlmhX/7uftsASJ+7ieuTL++333xyh+st9PNzuvyTdgEJd8rPjbPqapeH5+bmkPpjurSvvTh8pOGQquJM8gGErl+TxPIlL0VN3/o9zQZ5tPfE/xwYRmOVIGUfkkcHalxS4nW7DAFTzFJYd1SLFLh2GY1H1V4t5TBTh1ef8k//8pftq0cvInlffP0MkNQnpXfOr7v75E0LuxTsRELpWV0oCbq8ON1+/N132hXO3/3wdizyVYaQu5srbW5ytM1yLExeaD/+ztuZB8gq5uJcczOWwAgkogY+pUpiAKHdevmfa/Wd9ZdlLmkNUCboQmFRurCWXwSIGiKJ0uroyqvKUy8XnOvMV4Xyn0BGSyL0PqOZHav2YPtUB35ja6/98tMH7bdfPMzsuJutoBU3p4gneWixbPXbHqog2/7SxQayB8n9Qurgb96+nongm1eXAHQmY/G5mYk2ikoZHUVH45A7YXEJAKXLz/X4qR657kczDgWVHl/87+k2rdsHpVk6+mAXt6v3vMY4kj5gikkEQR7M0+XLc+I5nzdUPSkw+8JKgqqVrMjCS4FXUAfZ4gYbzCuPDaz6OqDq2rjLzcJ7ojU6VhwCqdxFONHlFkkaztDP8bUzTdt0d7dhH2msAO0M9+cCLTM9PdNm5hbb4uXlNrdwERftAiOv4UzPTTNOdzxtl4wwkDegQJmDhXOGvZY3eBTcniaDonF+bcOQ34YR0MpfmHhEuinjpSMg45KrQtfNK2E9KOnLFeceFJVw1ockSJEH2HwBZtSJAUGuthPUEADx6l0ZqK7s0LKWMPxUhRsJDKbzKwkngG7QQK1v7ecTkscvqcNlX5xwvwzr58k2trbb7Mw0ddfujNFsfVFSatpMQobt9gCStSZ0p9uvs8q4vwP9VQ8MBMQEUOh7oKEHWj4i3RTeP+MuZcTJd4KDdP2zc8kUP88uW3BRLg5xPZgW3n9UL/OS3FupPqZfv0qXIZ0zOI52zOsXFCwn1rDrGvs47IIpoa6j+6XBafSfa/CqEdeS/GSPn4VYW1trqysv2kN8yq/vfN42N1bS5RcWFjML5VqUza4koSG5lmDxFAB8VkDc39lsezvrjNnX2qHLG52USatng0PM8M4RQeLIM/4HJv54L4A+sz71rQIQFWBay/GPc49CESMR7DhTgAX7g0Kp3MqMRHMLjq+I9JMY7nJzwY0kGRLWCKO6letAeYvNUqlT5913G/0NC6feIgVktA17wG0Yl49HGXMrVS+xwm6endS/nZ6M425d33//FmmVcGinoR2fO+F8eODXD7prAHTtxzhn4tPk8mIB5uzO8mgDC0h45awelg+fBUwkUoGyvqiB1Ok2nBK4gEm6SGBJW7WcRx4Anl0m3UBJIC4V0ZoBzQawYToCvI4q6J4pmYKptc48JwnUkepOpVJDJMDOGOVNDiiKa0ZDjThPCqBKoMvMTuCe4KOurW9mLnP5ykXqLOttOPAFLMb5vn3mXiN1nro33f3gIFbXcXwFeVOArLtv7IqLhBJfoQObsnImjeWmN0CTgDrwMATM0BIwXrVCMnnmUZSuEsc5wCINbkT1uxv6fJlyk61UYFl9qyL1x3ZtRjhUmNl4rLXdvH48ZJ805ocopF6d6uZYfUhn3GcxPLOzc212fqFNz83nLQtpcmu2q6HOeeZlf+qyYU+QQHdfuC3Gwy9iu6au9OgX63+6lbsavRrcIHjy20upQL6KS1T49772UclZOfYV6r7ANGMyvRJ/g0l6YDU6qgEuAtqQBghJ8sv1ElbrQ33eehfID6bYHAcHJ3GZ1KXOng8hobWUUauT6l3fzsikMrmdaXdH3LDATmJsxqbaBFZ7fGq6jUy4TbA+pCKp8TCcHYcxpdnZKCeBnY1SKmn9MKIEBUilScEAsPSgwiF0eJRqq0j3tJsv6+Tn6fzT9T4NUOLqYcBMIbaSnmwXBNURBle5N40g2r0Fw2UKudFg1HKFRBYhlg2OMUz1goGG6TCz85ahgdFQbe9hrKyXoIQLan4MJCBVvb7pO+KLVYKKZE5MzsQTmPCD+fqOpFMyq8eUnxiJ6fNzHWebBnf9XCCkpzc6AlvAFJhZgTzHoVRXL5UG6TfkOx/ke1348qTvwqbvM5lIQ5OtMUiKQWXf73FXitRlfkMoc3sEy+2l13Ls/s4wDaL3Dg9PM1S0i5rQdXV90n6hTT3pmN+BQFjgv2ApdUqnO+byPiQ6zzKd3Xfhy62FTnIMuhJJlw8d0FOqCLeJe6frfHdSh951dMSN5/aqAlleCxTvdesULK7hRUkWG1uhB9Le5nUhZdICNE+9cTioSyFD7iNy+4s7fa8uzrblpflso15gNOKuN7u3S7uC5hxlTckN52yJDg97v02pdQeyJDgrtL65lxexnPTwS9b1eTRXQXUzlKTSf2lczlncIj4f6KObuhVRoKwrktQthlmP0uYzQbBRo+OJU4r80ovl+ztCHlnC4F4YBCbSibVWhVhfunekt9SXaeQndfbgdec+FNQEN66+e+NyXgi9dW2pLV8CQIZz2VZNARYYgpVKGNFhtlANgWlkTiCM0yMwWBfJI8EeOu6+npIdG4CoRXeaTade/9UpvQIAfpRwgoC6y20LH3NnY7V6EY9sdKVIBmw4AbD726VhGVWk71vrUW5zmUCyiw91rN278xG5rwBIHqk8t0E6abwk3sMyBL5WPzvVYB5CShIEx83uIffF+rx6QgIBq3LpljAsmRqVccDrC1B3KqneqfcoPUrcCNOox4xPecRJyBYjGSXSaTd/t0JJdYdwPzo6OmJgQDp3w/kayq5fMdjC8d7Z4LxJ/GGkQie6PgAFSAIKO1nzjhSVpNom7hIeR0W4Cy5gIr2qgvi08uEZggMn9QaVLt7GywoqUec6Uv4IfeN4NnRgumhWL5eWEXnVGtV9Ql/SKYE9ocZrgJSGSCwMZfRB4aVvqmJPuYakVE61vgadcXkMEYDhJqk/8+tUgBxpxfHOV7h0xrHOOuW72+ttkyFlSZgWHLodw8OwdfWLZfluB7pUC66e3F5/jpCMZoQXycrYWj6ly8sauABZgJNWg/MJpu27dHjrDoNl/RMwBUa3xaPyoPMg1vcn1UESVx93UlpLYjMe51l2yxFvNruyQQdcg2Ksv4qiP6rDHn1EKMKoDxpM5+/3ugSiDvU31PxlgGxaQFL1E/UX93a328H2ZltfXW2rG9v0CHUp5QBIdoUAfC3SYRA1St17P3Z9Xy54fPfTtvLoq9Dscyc88lyJkNI0DnBAk0saAhS+iC/h4hk4FQYKkIMN9W7xbgiYI7gwJnL5IKUlQ0nlMMO4GBGIivRx6HhLg923JNVKy8LbME72aoTUf/EhHXeTxlrLdSoJ7RqfU70trKV3lt1u75BTnarU+Smynd2dAPrF3Qc0lltzXNehHBqTAlNK7UBBReBfKmky6/h8ZW2DhjlsT7/+rH318c/b5soTnh+3F4++bp//8m/a2jMnt1Eb5D9HpiszdHMdlSDTxCUYhwooT6hGUAHT5yJ9gkTkJxMAxFYfBlALs/sqXRqa/NIerauOEajaj1M+nukE3e5qF06Hof4xHHLf9HXtKJY6LV3Ba2m0HvWlP0/jrwH6c2F+G8Q1ICVxZX2r/ebL++0/fHovL2kpRBbudJh0O9xznd3unY1cNKT6c2Ntpa2jFnwzQ5Xw+Os77Vd/9xft7/78T9sv//b/aHe/+Me2s7VCWdAEub2KszxB8lCtuSxt42Sym2eG2k0s7errDkwbQWlxYap0WqEvcQHJc1GfV1vS1UFAd8j0SqgW1WsB9xNi2XwgltZGsJv7KmCWG0ybWOrjuXWrYtST2wD4HPD8asLn959lKePnn95vn9591n792cOUtzA7mYYzf6QDRgXUmX0Bdt1nYmoGQE7yTnsmVXh+yFmDpIu2srZJgzsDpgQDnAfpDcEAmiKHMtGFuGtIfowUQQxO4hW8Jpmui0iUTrozOGIp87ZWjUy4dpJBgIiNK0LQIDlaiFuEDpVR19QluHfEo9gVPSRd4Bz9+Lq0KqE3WD7LMI5D4v0OpptbfwGQf/XrL9rDp6tQKh0D+aip33nX4+gNiRKjnoueH53gPIQv6SsrJ4C2lYFFfoYMyZQuJ15cx3INK7/KWrClPMkxRA0l2NjWo6TWWRr7EZB1/RPJhE0i3TdOgWQQcUc9GSrapS0YhtPlU8krvRerTvosQ/DcCRDBdaVScJQ4LbtDy9m8XFpOvw1UOrmGo/1ShvW7tLFO986OZGhQmo9QAe7ddHnDQYXzmr3BsBse7jvJ4Qeg7BV0c4CTcTfDOv+6w7N8do3rfEgwR7lje+jVnif+B7yoDm7ij5K2HugeVpDXuEzJo4h1YAqn/+0mlbiUra+jlPRJcP5EKt01TBFJ572PohI6adP31C91Ldzddf1nelwE8x3KgImKUJJsEPcpOeS0peMWwaANIJAlTcYf1wuqlJHGs6G1yvIIKB56ihnFUI5u0UvK1gVTCrMtx67sNXH+sIizVCDStjbXQ4eNIjBZIYh+VAp7PVoqJYFIcep7qPbGkL/5LSCIFxRbzQqgN3AJkKBGCgXPM7nK4JQCVjpH8pxrMgqWYB7iiNtAkQRAtWvPIZ3zs75gWt//sJZq2QvZFqO1132ZF3RAlmwbRRWkAfNtX/Vf5j/zYWdAgA4/qZPXn6HH1wf1AuzSvoIiraZXP2aYCT2O0pRKe8/66kr7+Bd/h8XfD12hyb/UWRKo8y8+5bmY10lifVBDfz6XTFtMJnRRRL7XZ/7zuaIv4YJlZQJowSUltU9Sh1jCnZNUStRJmWmHIdPbkqbNi1joTkvKC1nkUyJtR+co/W7cpYWZAKd3oXegdCmNDiN9f8draQpzMBO3BqDcWujLWaOOxRvqBgB9+cHlaru7IVxRbuUtb+I3v/h5+9Xf/iVlOpylB8IHF2lo6VaYekkUl/5LswbTGzowK/RfPLBdNDy2hobHAs8zWAd/bDkLdaIj6sDKOExn9xRQlzB0yH3LQsZlKJMgpPMXVEznM0u28Xz51EZQYvMpNbqmS8GO5e2SSrZdkcJSdlSEvzAwxMjGxgLkSaz4wqWrefnKdSUbUUmUFRtXdyuNT33SKq821BYG6tnTx23j+aOUm64rYWS0J3g2Xkzs9v3CXMqwcELAFDgLlU4LNkG6NRG2omIdyeU+FfFPaYrkcjjycT7T+xRKee5BymwR9fh7QXFDsnyhMj+L1C3OTwU4y/DlKd8z18jYndbxNwVTVbG1wygItVHSogB2y7U0jF+DHZt0S4yfjlDvuySyFwCnnEy2Uckrw2o+DaOvElq2jalKcrTlquoYvWJr7Vl78fhe+LAyy0zeNAh3HKqeWHdAjqAp2oSAWbgSYEqJAJYClDR1BlAlym6s8bFQcgmiwJ2Db6NYOPcZs5PfeBnTkgqIz52UsKxsAEOHKpUxDqSrVb+ysucHROcNDrryEYZBSy5Tfqd9G6d8c+1Fvu22gyHxV/6ODg4yhyk9iwvz4cP60nBQrteSfVHhaTDfDSEK/3UqXsDz+1+2R198HB7lJfx2Z+8tw6bJZyOh93xo6p8C00SlOyn/PEgQdcag2IqpgL++rVYGpABzhlyCrdDyBFqQJNiy/anZbHbVZYEAgRMgf6bbVhf4EE1aJc9lYj8i7XeOHdPnW0gMNZ1g1hjlpxqGa35zdv5im7t4tc0tXcvShr/cotMuUJcuLkYQ5C3Fd9JtD1TtSPvG1m6mHCfR5ft7O/EG7n35SVt5fJ8yHK4ilaQ9l059bucC4oI52nptQa1MP2moRAkp3VStad36XLmnKwtmtkd7TZzxtpZdMOqCextAyifputJvl9D6xUWhu5fzizXWG+Cf6UvJV+OQO0SrEop/Z7X8SBVGhPwZGsKItPicpuDeRinXLp+MgCYd+IWFudBXDUVZRVryRYfDr5nmZ/UGcLtQZduMmuRn/cldpJ2hZpfeUCMu9DwRSrH89y5TwFRMrdAcSoJK1q4tE4knjHSMF1geyRpFbRrvlUTLqJl1v741GgnV6Ehz6V1LIVCHEqqetvUtzfu4ICmLxqHBBEFj4UjFja2e8yIVjOj++DYaiEQa/ZWq6bklpHUufqY74fRAYjSQLoWmH8GEpk59XJydzrYcF+ScENG3dVuivquTINLT97qgypF3jVI29zJByF8rM6GgBEjAUFK0egGTQ8bEr4AodWD3sUtEsniYH6gj1G/91A9z5pM8PA9wHZBa2YnuS68uuDmeF3ituV8nHKUuPQRpoi2iXtRz7mlym0yYsmGVrABQm1J9I82gLrPRrtx8v9249W5bmJ8lf9WfQHZBdRnaovzSQQwvZfgu5v4h5fpq9cnLtre5Vi/vk64MLBec7J2x+N7TUIaA6cYACbT1TB+3COaVLz+aLHB2KMETsBgSngmN0pihJCX1s0wlbQMANpylXctzo4FKXzDUvxIkgIJuQ2TFk8MGVMNJk/VkyJjaX+ZLW46EQotAZoKDEdLhfj4sGvCRchn3lT+l6mR/s/3xT/9FW5yrF1QzA0SJajZpcbir++ZPNlqPjr7ew+OnL9rTlfV8q+7ZwzuZU9W9s17LUehck3ImKoURAqY+nOCki8Gkhy2pkcgNQbdGUJQ0dVk5zzWurhaje2PBvRacWGbSuQDnOpEACKZ1WZaNKfMS2AdVhSURDUgSjjGEee/VZf5o6LOVLbq6I6Dy8yIEALqPNc+HnLn2a1q7rhnh5ljGlavL7b/+b/47VMAcGUpglESd+X0MyNWLtXVR1ZEvJTrLhDC5nebw9EJ78PBRu/v5x6nL/J6lx2GyPVgpN5RkciMTlB+GwCwtqBK3UDMrcc7WKDkaH8Hsu03NHAmshiRFUqk+3UmbTJd2tn0oCl9XJ3OdlqlEkt7xfxmwAtMeYpqScsoj0vSOYDbz/hF6HSBsLCsKrTTe7voz4mqY5+sw6SKorMnZpfbuN3/QPvjOD8lXetsy5cue5YuvTlq4T9SvJ05P+QYJ/RLeN9c32urKartzB2O0s0U6ial6tUL2hJ7nDszq4oIa6aCyXuGqqA3SpY6TKfWFsTJQQJvHCQvdpa6rc/hlw/GxIZzxiQBqHqXKQymQEVs2kyQ0kHmU6H7ZI0NUK6cOfU/B1sF2Fj7j7q6hPeyGWxurKW9n4wWO+37om5qZz082/Pav/7dIVxlDJAlidNsEQGddb+Hhs9X0muj3rpGkQT3urNdXv/u4+dlIfw4nDrvSjWSHMULA9Br2C7gOHFtPRjLq4ehnfiRcqSg1oHgXcDRXumQdtZwRAGgUZ4r8ceMsNZA/03Ipp7pc9Qb1tBMI9bOM5UlYfFFqXTLmM/1Nh73Z9UZXdMFtY2urDU3M54PP22vP81VDy/NTP75KuL32tH3/e99pVy4vpaHk2nqtRFXzfG0jRtHfDHbKz7UrrfvFK9ezjmRZn3z6afvVL/4hQMZFckgJH/xPKDCjR6QcwPirdITBHKkvcc4SaWxiCZGe+IY8s+sLWjGvVHMPqJm9Bpz6itZERjvWYzpViDTo9liH6ZQ2u7C6tWakBNi67TmkRXqlw+3ejrN9pdpJYX9Sdh++JhhW+iEp3zv3fcz5q2+2idnFto4h8rtHOvIfffQtVJReh128+NvCadewLcxNwd/Ldvnam7hZfgBrqD15/LBtbu3EGFrH//Obz8yaXpEeiTr4p8NJoZW5oGxK1QJdWEZoxbhASQ4BACfI6ki7aXXxfjjJdZfO2XtvJMIXRbXqTm6YX92XuVPyedhd4jfSSE7DWZvukWWVBFt7SbvBr7+6ecEu795LP5zvC6u7SJ8fRNH/dG/SlTffbU/ufkpOhASG5WnpyrV26+YbaXBpsfds7e9nw+24U3yohSdPnuYH521Ef73l6vXl9uP//F+2f/Un/1VbnHc/felogXSdyWtDwJQhqI6lde4xDEB/vYOu8u+GX+gHpVimIk2mlVDiKD8hAHsB8SpxVypdK9KHdKbdvegqYEGuL7aWVVZvJg4fLx/0s8BqmdRpfTUFOJApOcF0bWdjY4MGYKiLrvYnF/LNOLvn9dtt9cn9drSn0XDDQTWM8wIffeubma2XbdWKC4P+ZlzG/QxPFxYWoguV5O/+4IftBz/8SfbUX79xo715Y7lt0xMMEYSoutfAzHIBBFf3VXzzrIsrcB3KeUSXWkgkpryAZOBeUS5p9b6i86kcrrXmfrPdb2haR/+NN621hzrZzV3u41RilCSl3no8Yl2tjWtHQK5Y6h+uIKVDwwPt5Gi/rQvs7m4bm8YFIu3W6hNO1XPMJx0qssWly+1bH30QOuRBnrz21el9PAK/UPP2O2+3P/jRT9qVN94Cpfq8hAW8//57XKsza+IlUkkdhvwty12+pUxpcLqaU0m2VgNqfn4LRpXIMlbduBowYqg8kzVAUK5MmN93ITM85HALjiOeAQxLGRykkTQO4TQuAucIyvxKZO9CpR7Ks0zzPcPnXMUn3EHy9S388J6bZ/2e0ujUXFt//iBSE4/Dg3iZjRBA+ocfftguMjLSfXMmX4rz2iIVv3X7dnv/o+/lRYNSMaq6EqxLly5jqIwX3CrXZ4ZXYBKR1UfyykCYsEVFh4qyfoxy7qexYhFljucxYJ0kxSh1ecyudKuXLMt6BET96SSI1jm7j0mXeiFQI+MMlGXZmOYvX7Sf0JXiC/k1AmeQvHVM44f3NGJDw+Po0d12uLPZzlQhPS+hubunO6tjv/WNDy2MBqcBaGAStstXrrblm2+rd0JDGpQGt2GyM45/Lo9Ig+WWt+HRgenIRZ2oxPXdXaXdd/Fwyn8nQZRMVyCtxEgLsPXCIyGONzfl2hQgvqnr28DpyjAYZT/iGxX1drCvv1CTSUuCbQzK8F6Jt4s7SLBgSfHJFlKoR0E10Z0unPnIsdzR7mYa2TG6G79KwgVF//AQgpWq1m6+9VZbuljznXoRfhhgCVdI8HS3fNcnr6go2Tn0azsvhq4fgLtnhoDpi5y+9+jwyhBJ5ZHTZoIUQnik+1C/ZmqrCJy6TZ1X1tyCTVv4W1YBtLrh+zcQQmGCN4UhUsKVQsHz99hsTNNavsSaP0415arTHAxYsNcWfYr+toGsY53uXsYQqeGva0QGh5ZZ8uUcjwTauEjaE67HJibbe+/cjtDotF+8tER7devx5KlFMw4qVEf6lZtsVOjokpC8MRLKOzAl3gLT9yFWoAqM6qo9MDtY0QJNC2Y+9aVpyiDVUen7ayXL6a39A1qedLpHukpKmjpKSc9BOcM2in2e0JfpbHzpZbu4z6p75dWWkcHmL/9HQqErM0rQVpsCSJeeBXDoRPcWWZ462lJMb7dfXr7RxsfHGeEw5GUklJVaBULwOSJz8sK/SKldXsa6MiAtfOXeP/pSyXhWwAiABXLFfXU7M+rXlY4oRvtRygAiV4xagauV1dULUFqPsjwE0LLs3q5/e5+FOOpHvAHS4aN5Kc/CqMuFOcEjWcq0UdXBi3MagVpnJ2uGgX5EKumgoWyAi3nlzmX4p7AYyBD9R3n+oPKbb93Mr6gODCjRxRuoAbYNUPoybNutyWe5mYiGXldDTW4ImPpewZ5Kbc3oAQByCBdppQLRd3HLisKwsfwJfylF6a9SbYAcXGdymDKd1DWD3TSzT3T3Gv04Sw7jqdeJA9IQZ+O54GXDWOc/0cX8c0EuMz+d9+GWxEOcdQ1VdFm3pFBbDV1XUv+57iOPJWEBiLKWLl5qM7NzxMuvkgvNkcKS9MQDLNHECzKARtrLwwlhhALT1iQi4EN46b3SC4KoGrBmu5MVmV4JkdmuUQiVn4ypRGnrnWxdH10ky1GfOYud6Tq6riAJors4ZFqgDUShJ9GfACVoltPRnDSOo9Vz9eI+qoTu7qSz3zeSectSl0VAAJRKkje+YcdfCQ3lYZ1rnb3iDelppgPUbAxD9wqsaezu9XVudXH5n4aSKa6ls1f45RIUIUqsz4zXaspYuqGHechrA5jW+vt3Kg1VBtccjq7GR8fwBGrzgeWpH015ZFc0Pf8ST0GW17/lYV1Zi+c+gwKodr1dKVXC/RlcJd+BgVN8Lj2kNGgtqXTSowCWFkNPm93YbTa+QFDfOyrpDD30TgF3aGwv1SAJYL31Vl99tZ4ATwiYBYvBB7ZeVWy9AYrnMun4WQecO9LCMBXJeJczjWFDmLYnVmJMsXvgx5tHSFf/rMh4pUjJTS3GcZhHixt3yrSUo/S540xA9SCcKE484K5tbkeKpUWm/YhKdVe7pbPxLsAhRfKkOumEJLRBr3XWEnYYyTMbUymOJ9N1eV81dDaqAEd1vfbdTkOBKfNWzX8BoOwocWGIHiNVdBUPdJRDpcT4l0IloF7sr4Ywr6FvMdRa9q37kRPHzb6OooSlgUjvKKR8RqVSWmqMb71hkGBZ6ljBdCztplh/LGR7p5aAC0gYT9rOTYNpCIJhwONeHzOrmsYJtvRZgbSLABXmQ3w2AFJn+l7vun9JiVcqq7zTfJq3mA+MBaZK30hxEbzoTSvnsMIeFEGyqysNAmGrxc/0uUk4Mmkbo6BrUt3FdA71tLzusOi7uhIgiO5yKz/Qbl5dXyveL9AZb9Av1U/NIh33n9571j6//zzlqtMLQBjt6ad+uyaEFEDQ1utTabb+stilk9XxDpP9vaHoQ9IJ4uGBGxvQkUdubjgIwOa3F/jjTWk0QsAcYJg4kI+O2rV50AGT3xmXNQgt2fV7mIe5Vo+UtJqHivmnQOrUumHfPOc/XwCx/hKVSxHun7e+IXzEXg8daXmz+1aiyvKOj+qHqjJkGWB4bqM7NeenJUdG8C5g6uO7DzA+fpTPsT1SRHmmHxjwSFPCAjScAXhzs4AWmmvKc3hcQiW4NRvm6M5VytNj3wR2Om83ac/k8Uz1AfiUUXv+Gd3tb+a54cJPb/6bu0OzX958vr6aIZlOsh//VAcJmG8TaHQc/bjFJb9RgZPrDxs5vu56NIS7k+043U4JytJGJ+UaH7+1efvNq/kURElN/WTY7n790JK/5UPi5NOf9QuFSr31qCLmcfZ11K3PvZXu1jugXOc/ZyZH8xadS8vT0gddzpYrK9YVD0HPAYlWNw7SM/wusS8XREIBL9IPTW6rjkfQCQF/lCrKUnAUqOrSaWKfm2Rgsv3NX+zfu/DTN//tvwOxP06K/xj+v4eXF/7s/wVm/5yiUcP4cQAAAABJRU5ErkJgg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 name="AutoShape 2" descr="data:image/png;base64,%20iVBORw0KGgoAAAANSUhEUgAAAFIAAACFCAYAAADIF68MAAAAAXNSR0IArs4c6QAAAARnQU1BAACxjwv8YQUAAAAJcEhZcwAADsMAAA7DAcdvqGQAAEp0SURBVHhe7b3HkyXZleZ3Qr7QWmREqoiUJVACVagCCiiganpANBqcadK4aBrNuKNxmksu+b/MhlxzQ65oJDFNM9Ka0w3dQMmsFBGRobXWgt/vO+7vvYjMAgo9XM6JvM/dr1/53aPu9eueDX/78G//7cXFxY/jP9I/mxoaGn7e8G8e/JtnWzdmJy6aTxTTSGTExUVc1BIVZ8SU53lsaCxSXVxO4yvnq5ZSHIkuzmtROm+Mi3NOLjiNhqI8zsuydUeB34Kq7aKoK/cK4poW1LccUveqeTh/gZxYN/Jfnl8hMZ+PDcdN0T09OmUgNyaeTVy0nCpWxRNI6GRZJk1saMhSGxrpXUnZvOyTGpZoXKaiw0WS8qeOdF3UCVFvAwiqoUVWHTmhfEWrHQ1UU7uZB4WycyU1hAbI7aasTGfwlJ9Lp76Sp6SMLYF+Mc2FB1jlCsjex+NT9ahwN4OIZGXVDQZIV2Xjv4YaBXI1wN2XQOecUJZchq8nN6c4hzxQdKDMdql8Ee2rC0VfuRFn5+dx7nPal9HcvtTmInCnkZs6Zpf5uRwyXmfFSbUlZYM5nqsHjG6GjPOxCFcp415yA1JFrqyo+Ep7avF1F/51noxj9M/OzqOpuSlam5sNYCk5mSzTZuq6APfq5FwItlfaoq21NdPqLgPtmy+hjK6ByPFq8J3yRGQgy8vEA7TqYanL+SeoHmzn90993lpnofrzerokouow3DTU3x9v374TwwKx+SzVUJK4qDh7GcHEE9fH4p2JiRjWRfPxUXEniZrK8B9C2YaiUdVf/ikOXYV4wu55XRslsnKegWvCi80htvytUQJaAn1pZKtl8as6lKa9rT0+/s57MdnWGedzi9G4sR2NApu0FkG10/l0QXvdbl2fi4tHhgbjo7e/HT1HR7E/Oxtnq6vReHpebTehWVze2tISDU2ZL2/SguLaMBE4z5DxJM1jMZiManFTjWl0SAAd3DDOy4JKunqd5HYUoR5c20ldSuCKKxmDsoxqBtUFGMTq50LceG9yMh7euBWPP/ks5uaX4nRrP5oE0lVynjw1NTU1x/e/853oUpmf/O738XxhKXbXt6JBoDYWoDU1NkVXQ1N0npxEk+LdAqPCfY7g4sMLVIIIFUCKirg80JHLOevymEr9Ux/0WxwhTspQ3M8fX0POV5xDPi8jioKamprirde/FdsrK/F8bi72z87inIF25kyj4dEfJC7USPGHTr2vAbg/dj0++fWvBeJi7J2exvHpSVyoDHoIY1wcHsTu7EysTz2Lo8WViGO5gVUQobJkqqtGvkA1IE3AVzauIDIrVY7SH6c/Uo/oGxRQUBYjblUj+vv64u7NGzH/7Gns7e0qWlwkMXSDCh/zEqkR5+Li/p6e+OE778bq1HR88tvfxcbuXpwIwAYGoTXz4wZvzc/F7PR0LCytxM7Wdpzt7Rf1/3mUvQOrEimdV7nR5+U13FYTd/t6LxDpFK/OePQcuC7TJie5tCJNfdCP7/HDJYDcvnUr2iV+i9MzcXh8HC3NLdEq6yuZzLQmzlQ2v0K/GZF+770Y7uiI3//qlzG/tBTH+D66V+nqjKbODvfhYH0jNpfW4uDkIo7PFFQfPhIazC2hPbqoto/yi/P6a8g9zFORTkpORIOZMHv575uRC0vgamUVP4QS05dQpkNvJtHIyTuTcbi9GesyEmdqS6WlNVoFxDkdwBIpV1k0v2fiulfu3413Xn8tnnz2aXz1xWexf3Ks9stiS010jgyHRiLODg9j4/nzOD4+TXWgDqKbmzRQZWklXQXtZVTtMb4WTWJ6Vq9zOPoKOeNMNaafyRX3y24o1FVUxjuKW47lV5wE95tTuZGj60Y6Mal0T+XDeSNDw7E6+zy2Njd9r62jLRrbKzCO0zgLgCoA4uDAQHz0wQexIX36m3///8by6lqckUbt7h4eita+fp1fxO7iQuxtbulGsggWu7WlLRpamt03N4f4ouUlVdtanJdkIEvY3DZAcitriagK6wnYVJIpHUuG4vpFutyEb0rY8jz2SM8NdnfF9Bdfxtb2tgpsFJDtcUpnXacG0lWnPm2W7vz4Bz+IwY7O+MXf/V08Ur49GQ/a3dnTFb03r1s/nm5tSjcumKsBAyWBOmhr74iGSmtOK+vo6tTzZZRtLsgd54egzIDn9tYVxCBQcTaA6zIDgV/9odCLUKTOO0779eS8cKryoR9v3bwZHTpfnJuVtT6NJoHQIh13Upajg8uUFElzx3vvfDu+/a3X4ovf/jo+//QPsXlwICt9Zj9xQGW19PRGo4Ddmnke+/uHqe9VSJO4sU0zn9bujpASzj4XxCl1XG17eV1GG8gERr+KxWf09KmOSGulayOjK45kLeMAjEYVR0osg9NTdjXepVUD98vgqIKa1Pk3Xn89dpYWY2NrI87V2Up7W0RHxbqSkkqRvjg/jdce3I8ff/xRrAj0X/79/xNLUgUnSnTWIJEeH42KdGOLdOTh2kpsrK3HmbIjebQd3dkuzm/u6VR5MIAy6p/bRT0FXWprcV2S23MpdUmKM7gU6gwkRSdmlsxTZizi6goyI+dpNbau3pcSzSYN3Dg2Nhav3rsbzx99HtvbO7opIKUfzwUwOjpLzdnL3Ynb8dMf/0U0yUf8xd/9u/jqq8cyMGlEugf7o1vcWBHHNR/sSd/OxGlaFutZimqRAWsf6oumSqXWVv3ZOyGoUfWgQVUwixyJAL/l2uI3ICq3hrzAwjrzlfB1VKujOj5VKhukG0r29ptvRoeiZr56Ert7h76L63KkEzdemXG6b4yNx1//1c9isK83fvF//bv47T/+IjblC57K8DTLWA3cnpB+7Inus5NYfvYkNnd2pQlSnJEg2tA51B9tAzJCOqeFBq4A0NNQJK0g6rY0XiHHVG+SnhhOEW8rXbE/7Xa6GhCOKcvXEWAc9ZJQpvNpGaercqQBL8WJOgWYOONbr74aq9NTsTC3ELuHx0rXFC0yIogknTsXV3XKT/zpj/9l3JbD/gcB+Pc//3nMLa/YZ+Svd/x69I9di36J/uqTr+R0L8ep6kqORqwjugVgz/XxaBSnE10CeCjnfG91Jc6kZ020G0BpvNtPXHmSsNURgNbS1Z+ZDC4HVcalQt1g1dGLkY4pKjZoxdHniuYOsQDQLc4bkhuzIKOwsrYRh+KupkpLnMvYnBezGQzhu2+/FW+9+UZMf/Vl/MPP/894NvXczvWZgGzvH4jxO3diWDpy/elX8UQ+4ykS7ZpyIFrbKjJCN6Kls1MgnhsoBmlnZTXWNJPaVP0HmppeyNfMfNk+/q6Se5ScwdFXGYpD7doXOsujEXQceYtjeU+UV/rTPd/nSLzT1o4llU1DP46Ojsh4NsWqnPB9zWYadd7RJSdcRwohzbD8y49++GEciWM+/cU/xLOnT+JQhWCGmlvbYvzegxhtbY5luUCfP5mOI4GYjrc4UccmDWDftdFo0xS0XNkHyP3NDamAqdiVj3nEitHOTpwfHTPqmYau+Kx2hPJuQbkaU+q9q3S54///Uq1sPIZXX3lN5vY8VpeX4uQCXdcc7eKaMySiEL/vf/e7MS6xffLJH+KT3/za/mITBkVgD8pfHO/ridVHX8anj6diT1x6cY5OvYhzuUOU0d0vkR67bobAT2zQNPRYunX56VTsb+8qbcSp0p4rj/jXqNDKFzky215FjGSO4scn3FIorh0F0RkOdMgnvvRI+ViEq5RpS8UNl1arrualeei91+T2bIsbAfIYoyH91djWGsfmKM2/JY4ffPe92Fpbjd/8/f8ds3Kuj5UZLuvo645ro8Ox+fhJfP5UnKg4OO3s9CJOBSjOOVPMgdu3o7lNXgAgqgEXAm1NorwtVYJqUDWyv+JuOeroz0uNFFUlqji4N6UVom+c1boIkRIFnBUm6UjiEtRqNPEKROtIB8jjfBydKJU5VL1XtI6RHhocjFGJ3Jr8wXWJF8uOABmaceC2NLc0xQ8++F70dnfHZ7/8RXz6u99J/OXqqHSKGpHhUMZ4/Php7Km8VulW1ARloxebdT1063p0SIdaLyoTa5K7K2uxsbAkHzXBxslvlU6uCGz5R0X7qAP7kO1PyrYXSGSn8sQxOgBcniflBXH18fWglERFdUlMvq5PU59AF4grbbp163Y0qYNLMzOxvbsnK6uOYlGbZGjEnXcnJzV7kYH5/PP497LSq+Kgc3UO3delQehpqcTi05nYk0pobFWnmxqiRaqhsRnuaogBqYM+uUyYaDrPeuehXKKlqak49VpkEqLcIgDRoUwrc9pcI1/V9cFApqpNTMu79f18OQF0Fl4PosnR+lFjvxll3c3ijMmJyTje2on52efyH/etv1yeQo/05Puy0ityi37+v/4v8flnX8SRRJZnOs3i2Guavew9n4v1g/0Igdio8jxIal6rgOwfGoiRiYloFEAU2SAQj/b3YvHZM4n0pjhWLVHaJmVo1lSxTVzfKl17CY2v6VP2wCs+WMNMBwtfWGxVAK0oA/pGR+54hfoK3NwzqM6qnyK94zhmMk4L4gSXQwdV3CXddUv6b21+PpYWV6zscY9O5Lccya+ryILPyLj8z//T/xi/+Mdf2dW5kH9Jm8fGx6JdjvuyXJezFnSx6lY8PUOk29srMSpubtVgkIE2HGxsxuITOekry5YIymH1C87t6umOHqkYc6NugA9U609xXZwYyDJRSZlQtwwm7jKEbigoI1xxHi+XANSkraYX+Vzlqb0F5d2Mx0hLbO/d0wylJ6YffRFr62vmmEYFLPfOxnosz0zH//G//e/xm3/6vaz0UTQ088Cq2XpsSLOYpenn0otnXhKzMQMAldusSlm06BwadJ3SuLG/uBBLctLXl5bwi+QZNGW/hUYnxuj6WFQ0W6oHJ1v8cqp2CyrRxrLCJXa86bkaVSuP4ogjPQfyUEzmzcb4siBOSFhWVaZTKS4A51gOdFt7fP+DD2JHlvqrTz+JrZ1tGxDuAfKhfLmdvYM4kPW5aJTOpDyMiNpXkQivPJ+NxT3lETdVm6ATHoD1XRuLHs1yzkmrMo8E4sKTx7G1tZnM4PToxCaB2BmDN65Hp3xZZlH2PZ0oibPMUvS1qMy9K7todlFIsU5OrN57gYrWfi1xn1BrBFTXJhPtwIi8/eZbMakOPPrdb2NKOusQxe9BlOsCmMrnDugajuPKXoF0Hy7S0tFhnGmmgm5DN9LRJvWjf2g0BifuRIP0YkUFHK8uxeyTpxqoA6kOFSP/smxTu/IPSUX0jMsYSRKqy4jfgBInGkfgtAiXEHTEyyg7StL6vPUBUhJRzQtIjoTbxXESK1bB/+Ljj2Nzfja+/MOnsbouX450LCx4NqN05DWwikN06WhR5qnSNMj/bNNcvLW1XckAs1kARywfHMemOLmies7WVmLu2ZPY1oxFNkp+ZTrcIFmRauiWMeoaG7W7w+wJgGvaEaphZPA9XSWUcFnbJyUomBtO9Eun+csIHTkhoIfyrEz3Msr0tWM65OjKVO6swvyLj/9FjPR0xZe//k3MTE/HvjpqT4KkElUDmC01+EJRIt2gufOZysjpnldpBHJzS6vcpVaB3RLrx+fxq88fx/LUTJyvrcXC9LPYOTyMJolwk8otgcJKd0s394xfi6aOdokzw8g9KiwC5HPqz4h6iN282v0yUYbyrO7nRSoKNZUZ6oOpPMljmeVcQLz1xpvx3e98J6Y//VTO9e9jiSd+rC4AtBLCuXCgu5xsUHQgCyEKrmY2wgU6vUWuEBy7Jb061tsbAw3nMTsl6yxXx4OiciviOqaT6MXu3p7okyPf1tNb1JG60WPmq8SinhKr4kJUBRKRqcaTprzImz7Qhto4XD3+eYReHJMR+Ku/+lmc7R/Eo88+i+eazewcHKbYCZiqC6aQgEncYNWis43iTHM2aSWiXklSe1AJTdKVI91t8a3xwTg7PoyNXRaHi9KUvSK3pqe7MwYGBmJY08XOwWHuOD/EWZUy6o+SoYHKjOV4Q/XnFimlsm7T6ZUBKbRDpnkxQOTlACjn0dHeEX/5k7+McVnHZ4+/jCm5Nlv7csDFKSEuIRuO9qksAk8Hc9WG7Lqhf3AOwVZVfxQNUwI2g4QKGRvol7U/iNWdLeVDlahuJWrSPXRiP9PRyYnoUhvcPxdA4bV6aG+qJZip9geVwwzVeMwNKi5UoOebXHr087xGZFNwXf4RZfEvBP24HaayEQ3xHYnz+++9HyuawTyV3zgnbtw7PNJUUIZCYDapo4inIJRDXoJpdvSfjxqQszPNs3UPNXFyehKnxTXNxtqfllyrc29QVXyb9Gh3V090Cej2Qc25BSKPLNzVr6OyD9n8lE4kpog3kFcpy6uVWg9RCYwDcXXHyzeLkDeql4jg7Zu34yd/+VPNbY9i6vFX8fTx41jd3NC8WnWSnBxqaWtbq/UdlhuuAIeTk9M4kPgfSf8BLgBwhHMBs2QA+8IqDxFu5qG/0mFU2CfZ09MXbJfaOjnWNHRX9+wjKDV5a/2ukttEB8qLMpA6jy8F8mWxxuQ/kOCKDrkpP/7JT2JkdDTmZp7G06++EjfOx77AubCFLupitUkHrDobBVjNZuUGjwMH3VzI0hDdR5zRnwVLualwoC7hxjbViWPephnQwMBgbB2fxj9Nz8Ti2nqsr636mfnZee65fAmMIpdoctOKs/q0hsw3VIiP6AqdpeKGk+gZN5yEX5+bdFrPldy5GnJOrnPKUc3vSqTfff99ryXOap47N/NcM4wtiaHSoX8lztRtfhIYLMZCvq17LE60S782VypeJ7RFp+1qt6tC/FFNeNs6pZxKW0d0iwt7evtjefcwfvtkJp4vr8XKGrs3GjUd3YjtnR01Lx83vIyKXhg8hyqKecdAVslg5h8JUslCKqDISBQYG2eyO0lx5GY1FNfc1QElPzIyGj+WSLcIgGXpxvmpaT9OODw8ztEVkJ6VULgiEFPAhNvO5BLxZDDjlFYBURQfqgJxnwB1Pm4pHfWRj2UyHv73ybAs7xzGL796Gqvs2lAD55dWYnf/0Jy6v7cXBwpusdtOuzUM7ovq8A1X68BvNa0oay6v/ggVmBTERVpvzl1XkaCWLIcjK2XO2xTf/+EP4+bERGyvr8airPTC/EJsohuto2pEEy22YCRwLB1wq+6hB4+PjxU0OzmRcdFU8lR688LpszZhaKJN7F7raG+X5d6P3zyZjm25WllWg8o4iS8fP3NaFnd3xJUMGPXU+sF5/VVBVUCysgLIyxmhUt98c6pVx7F6rhO46MaNm/Hhjz62gVldmIuF2Vlx41ocaKaB2JaAOa/qztVrdKTEWWB4Di2jgzg3y4A0yfLynAWuYyBOBKotuIB25wQWe4FYyTkU0L99pKmhHHK7b24ZbWyMldWNePp02saKMk5kgEp1VKWvxaKWrgokra6J8ovEHe7X0lwu/OuAJxZR/u73vhcDmlPviBuXnz9XB1akl7blskgMsbAAhM4DUNXBedaF+KLsEGRIXCaAWDpLA1TxCrpSeGHDbcQhV1xbW7s3CXzxdCbWt7bzjQiVQrHN1q0U1xDP55diUWJ+cHBkMM2xrpv7mSZPikufiXRSso+BrN4QVRPWR5pqESWglF9/dGkkqwtwzEB/v4zMe5phHMjIrMTSwmJsSMEfHBz4PnkBkDkzHEhHzH06Tx2ZutJImlt1onw+kheuZfMT6cWlDIq3oYgbp5dX4tnCksvFr6Tj/PE8JjmvIQ7kSi2trMa61Axboxu9FKd7aoc7wa8OXidwnjKWBiUlR+qmb9AwyNcZ56CfWpZ6yuLKYy1HHanD9+7fiyG5O3tS8ivz87GqRu/s7saxRp9yXReVFBXRaa4RbwNNmeoU547DEZe7ktdUwqMBdvIKTHUW4JlDs0DxexkXHpp5Ka5QnuSxqaC+4npzey9WZcWXF1dij2dFEnXcKk8/lYB6SUeObGt5zDJe4EiovKbaBOfPpRwfqEX+27fefEsFXcSWxHl+6rkMzFbsS+mfqqFqXlFDHhl0uJNGA5RJcUwXmbl4hnOhQMvMiS1y2isS8zZvlMIC43cyHeRx7Opmqo9TGSODUZQHUCad08fjkzNx5kksLi/Fnqx3dcZkAAESwJ37pVTlSEI9wvwmJ/iyoIzNUGbNBHnMMjhNMC7sAN+9dz9OpOg3FhdjUyJ9LFE6keX1VM5cldv0mHmQP8Fi9UW6SuVwfYxREhhcNzRKf+pIMxA3VnEIjTx2aK14Hr8uMJ5KhdDOE+qgkXUkaAxOtl5HlUPdGC4cfgwRb5qVbSrXGJyhelLLX2OdalRyIkR6KlQxmfcKJXi14wskrrhz504MyIc73N2P3c1NcxmjbLFE1NKOqCGuzFNI/EB6STsQUz8E07kf1ksHZmMENGBz1CVtaOZE1wzM7Mp6HBT7w83X3FIaDuhGQDSHUUlm07QTqy3rrYE+knfBfQbMBjBFpUhcks6LSwNpxOuPjnSTdChSFqQkmYbe+5j3Oboyn/N7Ea1S+N96403rvL3tTemeXXHhReGqAJaTZ8cE1hmLDuoI7g8In0u8WISgWCx1zjqKev1T1Mef0MI7aNAAHRwexfJGrviUvCgoPGC+4gh352kVVLYJHiovxzapi1xZqlHWBqUaqqc6jqzP8iJxt2i3/b6vTe1Ry5Fjre/hq6/E2dFR7G6saaQFlPSbFbkbmZ2hg+ZQOcOlHwiYcCK9BOh64SwbncYgOTtrlTiqwGW5OrtSBdneYlbmihR0gYaFS4l2O5CQQkpwgdj+h9vUIsvuPEVafigTsa9S0axqTMlZEFY/r52LC/1LfeVgfUEiJ69Stb36oXN37t6NfoF5dLAfh55RcC95HD+uRS5LueHTrg6iro5ZnOFMp01dS+mUC8DkT3FTO7gvACAPQkNTLKxvSi+mPJGCchIwSYn0Xn9nW4z1dcXN/t64NdQXE8ODMdzTbcmhqLm5xZjXrAt3zDiofVU8CByKq5LqoC0TFUd+fVBjlCo7nAsKnOd1Zs9KkojhElF84803PPU6Pjyw7hFaBhury0Cwd9uOsRpKJ3NmopmKRJ8jHXMdKrD8gzvdBgV0JuVzDcfCWXvSbxuaDrod1OV4DY7u9ba3xZ3hvnhldEChP165NhCvjg3H69eH461b43F/bCTaNLhMHaeeabYjS24d6ZqzwBxSBjX7XHY9kSiISMeTuqBMWKS+Qu5aWZLI1emf2m0Dc+/ePTVG82IBiTgzR97b3RF3HjruWCJ/JvFlXs1qjTusI0DaYqtM40xndM2R+oj3kWBuViLVyTXPvw8FAJ3Nl93PvUFgtLszHoyIA/s6oq/SFC3SJ2weYAiQiO6OSjwcH47J0RGvYW5LPWzL78Vq222iUwaGkFTf9zogawn+XMpKagQ33UWs+wdkrXdif2c3drd3YnlpMVaXl2NHDTyUuJ+q03aBCNKPpbV2cEFZdsmFHB2t8qvWVFxrruSeslVkcHo72pyuXdw1JADvjw7G6+PDMSAATzWYGJTDo1NZZrlhAp1qT71YIS9jfDQ6ZGjwPVfU1v19tbP0OU2kqgFYkoF0s+vQvUqpE+kMaRJ7F1fm4VC9H7bWr7/2Oj3221Urs7OxsrikWQNTw/XYl/XOVRbloXYsNuKsHsEBlIMu5B6GiFLl9BgEW17dg5NpebUJaiPWtkXc+UCg3UWEJbrfGhuIycGu6Ko0C5zzOJKKKWc4PLvhj3ZSC3P17q72aJcvinjjmOcsB8fcFTsfTeYMbi+pjiNFRaNqxO2MdIUcfahLqIh6FsdQDA8O2X88EmDbAs5vn87NWVxY88OQUAYc1USL1NAGixnAyhCJwwCODrJbokluAtw6MXE73v32t2Pyxk3HncEpyk93ANed0+9wT3Lh9Z6O6GlrdWt5cQlDdO6dFdKvqrulqcV6lkGAo+FmnH24lUHp6e2Nru40QtX+q/zyD8rfAkiSlMlqFwCkXwU3sghl1jxLC5pU3o+4MzkR/b19XqDYWFmKtbV1ceOSRHrH64dYWTiO5hkFkUHNU7swcKNFXWnRofcfvBJ/81/91/HRDz6Me2Nj0dPRrnKybZygDw2IyvGKkqKx3DzW5QUniJmPkPK5vQ/qV0K+HsADMXrz1exirIsBWATp6OyIdtWD4bSUFAxjXDg6v6MSyD9OmbnGxF9PsD9O8SuvvCKjcRLLczPWicfiwP2Dg9jTNNHOuDgJx5mZCY1jySyX0FQXgBQNxB06lw6jzJ/+9X8W9+7cj9Xp2ViamvGOMoApfUmylLqsVTqOzVX02I90NSA49gy8tY+uGahWqQH0IQOwqEH+p5nZ+O3jZ3F0rvZpNPE0mM6+SLQwcSkpOdIQg3gm8W9G1UidZpRLx5XAdSbPPIj1QF+/RHAidjbXY376ucREFli+Gz2AM1iJgYuoGDFk4YGFhvQps17ueeaj8oREjAwNxd37D2Lqk8/in/7hH+Px02camCO7YCQBR9c9NBjvvftuvPPWWzE2Mqr7KarsA3Jb5XZVWpujq709ejq7oqXSFmsHh/GpuPC3cncezc3L4ufnGOxJqA2Ekko8sqw8L6nKkXmSvWAwa7dSoWcZtNgnl4h7ZZqJW7eilzcKFuZjbXXdz6d5KwF5xX9EF7HA0NQs0cLiNrekDlK8LbHAwd0AoWYKle7sHxg0984/m4rZ+fnYkdvE1wA8zVM8ncYn/eDDD+NHH34UNwaGo69NRkOBsltbKtHZ0Rm9PX3Rp4Fma8ruWUM8Wt2I38zMxaPF5dgWoLlzAz2asyqMDf4qA59irSAASz0JOVpktOgAHENkPUfmkSSZulA1RQqRKqgfHXa63r0zIVfmJBZnZmJHrgOLrDTMWXX04m0RrOAFdFlwuji57sgLmN51pr9OcRDTzD2Vt3fElpbUiczPcZtgSYxWb1ef91A++fJRLMlTaJP17QFAGYxKe0dsyIg8W9+JTxdW4tdTs/G5ZjC7coWoJxdEknnoDstqC9Lru9KXkBc/1H7Ig14iWFDJdv9sKvA2oIjLhAzN7taWn8nss/SlmzQKPVbOQuA0N0ZZ1QfF8WYB+xnzSBuVVAQnXEj0WwWkdKvKQNOxzGWuVcCppudHe/sx9eSZjRpripsCgB29ja1tsbRzIPFdil8/mY7fPJ2JL+cWYlU60c48lVFOyRE+CjiFldVNq5FDVvLRq0XbnO4KXQLyKsrfiApugm6N34jBwWG5PGtyZle8CnMk44KiPxOYNBp8WO4CVFwQLDTil9NB2pCcCZFeSXWvwc67ZyJE4EyqM0gAU0zmz7SdZ9MbG+viSvmpusb0fDq7EL949CQ+kyHZ0nyf8qmb+mi6pUXFIQW4PCVRHtZ/fn4ppqamY1dlO74K5mV6gSPtFhCUmsBIZWDUaqEkd0k/fC7rwf17tr68aMRD/2NZUZ4S2mLCRbbWOX9Fz/Awyr4cOrMA04XpHvzKwirvyNDT02OVo+km32nzcprStRYr4hgQNg7wvGVLHT7i3UGpCICZlv7bKp4eepppFAAvp48WC1NOBBhE910xgMM3L3g0soBuFhf7MXEtU5UKIGn8n0uFEeJH2fulhybv3okT6bBN+Y1HiLNSoWN4p+9cnAmYuUwGDoCFUSadOFOgJleqEwpsX+FRBG++bFGG9COr6uZSDILyr27txrzEb2F9y6/QsSuDubYgogJxHt+pkOVW+Tk8HpMcq0ukCDWG+mkToKQOV7Ru8Z2MTqkteysC8sX8VSDJngSnEL4JZarMO9jfF8PDI55bs4CLI0zFm+LMLc1uvOKsP7jCnKd8/SPD8drbb8bItRFbcCHkx6sN4u61/cOYXpOOWl6PT6T79na3sz6lYUctZc3L6j6bW4qV7b18R1scf8QeIiU0h6tpWHPS0kq3VANR7Z1O1ERTQp0EiFyloT2Xpe+NWxOT3nyFYRKUTldPBZAiCuQ+0zHvEfQFdwqqibu5UJUw0lSGhb19+5ZnCBga9AnifHR44CnipmY4JxJNfMNS/3Vr5vPTv/kv4z/56/88Hty7G5UKhqES502tsbi5G7NrWzG3uRNTAuszAbmjweno6YnWjg6LLByJOgEePAN2UJyIK0/E/XARHI5Ry2fZkCKVJ8HktOxbcQRgn2b/YAL6iA7dl2qw2Gtk7OGIyvxlMWWsiksOIuTVZQK7TJ6BS7O+UvZoKjU5OamOHMX66kpsbe96BrMvpb+9uWGrdyyRt56UXmK7yZ2Hr8T3Pvo4zlmJ2diyq8KnENZ2duPp3LI4TDqRtsi3W2f1SHn6hgaiR34gzjus1K+5dIs6d6iyd1hcOMvHuzSOAYMrKy1SF/oj3kF9dVcg0qlj2RsI/etokTBQWjwJ/EmW9rhRAneVDGT9vUvpiouyGsAsQ40a4vroaIyOSKwN3KaX61l7ZGPS3s62z+0+KDUNwdkdHrsWu7LsX/zyV/HVF4/ESafyEzUQW9vyFY/80B5u4Pk0qzW4M5W2ZvmDGCdmKmeaoVRkbCqxp/qYQVGPv3iqEeZ5D5WRlo6Il9xwW321wdc6uotFfwDOcmYpc2vterHqdKTBInHK4Yv0YpwKe5EfIWoraoSUk1SM+q1bN/2iz4GAZP2OHbaI9qHO4Uo6mKT8xSgcSly2VpblOM/7xcwD6URECGKNEYvq0dcPgM4tLdt555k1G6PgSBsTAYlYM8th3w47LJqbW/NxryQAdUNL8U+NIYXqiGpQybrOx6/UU4JLOq9Aqa0Dg/3eleH1AZpOeAkZyBfuZQ/yHFIJFHIpFLk6xRUAScMOBBwvYh6rQ+eacZyxOi7uYgbCSFIsBuFMjd+RLgWgQ91jdgGQnWy/6+6KUU0xEUcy4GvSsfnFBa/IsJ+HNxIAiaeOXR0yTiqHRwQAwzaVimZCjc3KpIy9bDKltUWXcp0zokW3335wN3783rtxf3zMoAEyTj+EyANmX19fjIxe83c2aD/9pPdX6RJHVo1JkdBZqnmKlpg0usVlf29PjI6Nif0FhkDkw0S5LZndXQAqEUNvu8wL+5aI6o5EHlAv5Cey2rJ3sBft4rTrI0Nx/+aoH1DhMbNTg0XWBfmDJyoTfxEpYBAODvY1BWyL0Z5up4e7Wttbo9LNRlR2q8kz0D0/7xYAgMXAsPL0zuuvxP/w3/238d/8q5/Fz979dtweHiy6p+EwWEgb4J7HoLwRv7etYtwL3U6DC15OehnIP07kyODMLqQhRlVJp3xInhQimih+ADoVt3jlRA2xX1fk8RRRQGxubMTW2pqtK+bt6ESzIBmlEblR92/fjHvjQ9HJe9YC+VRO8eISW5R3xJUSXXGunAsPFA7++FBvdLbIwqpeyvN7NtJzrGeiR1nxZoG4Qt1qSJv07t/86/803nj4WuzLM+gSMq/fvB4VVovURltsDRTgHGxvxam8D3/ippCOAnF3qaRLQObtb04d0k+TcnsQAR4fbEtcD6SvsMp00kOnUK1QJ7k5vtnfglyTjmyXGLIChIVGoZ/IcNwUh7/18G7cGdcgVVj2ao1NGTH2ejO9a+vqZkxsUE6ODizejRowALelFZfDSecahIpEvlPtxKesMINSM25fuxY/eP+7sTAzFzNyreZmn3tpjXTWofoHaBicE83MNpcWYndt1QyCv1u6QPX0Z3AkMGegLth/CEdV+vHkUNwoIDexuHClKsfAeNVa6RqtoJIbsZoAifJelN7rkeh1dXZb4R/LxVhnu59cn4d378XdG2OaMXWJM6XsdW9DbtKZxJx1RpqOP8kUlLI7ePVN7g+GDtGnLiQCMDpZ5dZ1K+BoBN5+7RV/4HNFBmxVg7ktaWK3D5KCLgdEBqBZXNyqupjnby3Ox8binKXGU02lZTQt4m5NHVU5508QQOKE37lx3V/UO9BsZmdrw5/eYs8jnAVQOS8tiEqpXJk9BVRtT2emJfnnMcS7LhKlPYFyJE6elSVnjjs2PCzXajAGezqjQ2LOshbl+qXNhlyeg0sA0zpMSoJn0dzjg0s8IEMvDkmPdwqYVtXPoLzxyoPYk6/LI5D17c04gpuLslrUtm5JQVuzBkCS0CH3B3E+ldHcWVqKjfnnsb+9YbUB4OqVu5dAgmqBrON9WlyXR91HT9hJUFS7rNhtAUkBuxK5rc0tGZA9z6vprJf/Regye7nKiSV0GcSpdbyTvbi2HBN3JqO3f9AgsvS2t7cTz6amVFNjTFwfV7gm7u/y4gFvNODSVKQHm9VZOPwAKRDHeheb6hUuAlk6VEAycCO94noBwqOF4d6OuCErvCUQURcH0s2s2R3gLiE9Aqe/sz06pEdHh/r96rE9hBPUiBx/TTjWZmdia2nRfnNJf4Zo16CFE7okLv1Dw9aFu1LIO5p9YEUPBSQj60cFJsAvzgSiV37EGQSmdrMSrYFro3FbYLI3fI8y1Kl1dXRNxqhD7s7dyVtxfWzUost+SGa7+JQ8y6HjOPg8F1KhlhbqRKyPD6VexNm9XV0GsbO1SYap357Gztam1NG29SiqhiebWHeW5RBr9Gm76sLKX0gXs/LEbI0ZzoEYZ3VuJlZmNHWV7oS+MZBuIEFDzTrgpHRj/+CQdQbLSzu7WO19KfzcUcYDp3TsqSIBhJj0o+PQY1jWTc1+1mUwbk3cEFf2x7HUAa9s4Iuyw3ddXNgjHXrn9m2BJ6MmfWzOK4cH8dApg8ukoKO9LdoU+IQsgGPJMYpdbS0x1NMeA/IKGATWBJgUXDSoP1IbF+cn3n3RocHkWVCL6jqUS8aAeOps4yXXCP9YZbJTZGd9zYYI+rM40vNwNXpkYCDefP016yVmLyxSbMnQsAvXTwklCmk1ZWzUT/QIei1FnFFHh2mkVRgLsAsyIoNDQ3FtbFwdaLWu3GcOzqKHxA9vYFT6khUmOBYYUQ3l4CApDB47d9vlV3Z2tUdXd1ph9DFWfGSgV+A2Rbc3SzV6/nxyKs9CTIHPGRcn0VNpscuFe9Suc+buiDV9KY0KfUsVkgMJp0LfGEgXo7ysprxydzKuy+05VkP2ZWg21FlWZ/Ah0ZGIdoKOYZEol0Hg+WiuLNYeJT5YzU0Bx2vHuEMHKmdzN/UeVhijQOOHJAGoEnQs2+4Qa7wCwPLKj3xX/FcNj8rX4Kmt+IOAwC7ehovGGNGAtLa22clHDaHzbYEF0EhfZ/SKc4WjjSntgyPpu+tKLFMyFZuzpQT0RSB9M09fIJXUL8X96isPNRWTE25u3Ipt6cfcoHliFwYgS6ITgAYh1jxzhkNxnFHyjRJB1MDM6nr0DfRLn/U6D2/KAgmivqfy5xcWBRiWOjm9qSn3LmZTBZ30pN/eOtIU9UBeg4ChHKaN3Gf+jUiPjV3LT9CoSbl6z3SgwQsTTDMHNCvi0QUgCjrn5YAw0W6Ks4gXjMJt6BKQxFEo4QXSTURi4uaNuH5rQiN1HodS1og0hgbfEStJB7KzZKIp+qNRGtF8pJAGgtG9EJhNFYmhuPDOxK24+/Ce/NIbcW1UnCljxj6dE4kVs54l9p+rLrpnqdIg4AFQD/2xTyndioijXrDc9cTSG6vlA1IhiLRaKrUiV0lt8vZCpEUFtUm02brC0NuvVDvphYPqY3Boex5hkoTwCkeSIg9XSdBY57z26ivR0dUjI7NnqweIGBnEhJ0JgGiiAQKs3FOZ4GFg1ABVjrE4EQAD/b3x/fe/E3/xw+/Hw9deizfeeTsmJiflMPe6LMSVfTu8Djy/MGcjRE/YZcG3K5jIMfC4LocHcmHYWq30cA0cA6Dcx0vA4nf39npxhc1RXh1SnxzPx0V0xO/kD2CYsanlFmGABFiW9eBYNoq1auoJp0N1QILw1+JojhwfGY3Jew98uSeXh01RLKiiFz0txBdTJ+AQgGO0WFVGtHExOFo3WqwbxR0D8dEPPojvvf9e9PT2qVPt8eBbr8X4+DXPeGg03MVCB9xpB3p93eXD2ZXWdoPqJTe16cRTREmUErAwktKVgJKuQ7OklpZK7KrNXu6TKmJAPNAAqKMHQGV5wHUEIM9k9IfeBEBeQ+mQoW1v56suFaW4BOSfpomJO9Enhc8TvUM5zdub22pUrviUr3v4wX2yQUE44mqGOZIGCmA1kWnhj370o3jvnXf8JBAxJUGfXKCbMmRM4do7eOAEh/G2QS4U8/EQ9BoGg++GM4e2JlSdfMeCMnTbxom2GBid62CxbpZu3dnSDEyuD7qZ3ChAvtjC7g3yWTUpvQdA1KjBSakCyBbX297Z5XfPWdZzGv9CwF9SFYQsjELZ5T8pa83I4X8dy3/kCeGeFDvzautHpQXEDLSEAmoNKpenFBG3Jyfi299+xwsWpEF0SEczbtwYl54clRsDV7bmrEJAHktXHoj7m8RVdnXUoZ6ujujVNHV4ZEi6+4Y7a8sgwE6EqJ1ocbSX1AaHXQ/Tw511TQ1x2NVu6vdnGwQgnMxAnUpF+DO0lIWIi3P9dpmAa+/orAsd7pKBNDMUf77gWPTZJGB4JHldU0LWHY/lrvBgi7f+PSXUaOJ20ODS0NQr5QRSIOnc4i7RvqWZDJxIPH+oBLalnGiA2uUMX9fUcKBvQKPfaXeHDnJ+7fptWXfi2/0y+/DYTc2KHsQrr70eN65fz+mp2o83gOsEkEgLYtvT1+PB4Ckn/2XBkTwDW2ANErrRLwQIOOqj8bx926AB4X8rIbS2dUabpITtL+2aRvJlgla1A3pBtIsy3OlqUNzNmzfdcOabePU0AgNzhLUuRr202CBJwaW1tr9YlAOocNLI8CgX6rgceDhaMxYMGI8r4Hj2+1zTnJjnyV3dfRLL0Ri/dUdif8d6CQlhHXRwVNw7ftNfB2BWhWhi1Cz24nbElYdvtK1brhsO/S4ShTOuNrWoLBahJWrWu7hl1psKAFm+olfRIOLytarcFjEAO9kYTFbOoQTS3JdK1j90Grufp9YLdycmPLdl/Y83owDRG98FJM6tSSJRXfFhMAxdEkASQ0dpQJfmv5TF9xvZ2bu/s+0pIQ4+epfHql28xiHDM3nvYUzcfRCj4zfccNYhaR5+IatPPF5gPybPh9BDuDld3T3RPzISnbLSfNEP/7VNg7KxuRW7GrAz5W+uNAsUPukAYCyCCDQ4T6rD74Qrnrw8a4f7+DI/5WRocx4/PxIZSLO3+1+AWR7VeTiITqOz4ByWk1gm25HiZzM7IHpeTRlYbDiCrAoYGQoCQ+/1UcO4wPU6kuvES0yHsv4AuLO54fcUN6S7tmTEvClV3PPw4cN49dWHfkrJZ7V5AxaHB05v0TSOl4p0anB5XxFpOZf6YdD7xfUj8nmviQkeSvTPhd66ymdR5EQcSkb+4wu4j6kpoSId2CHd11bhW2sSXXEfU0hmUoDLtYFuYnkNA0pPS440CbyCJQHFy2BcKzDquCfHh+qcGstjhW0pbGYG+HXp/shq0zjlpSAqcHbO+dM1AQDg8L0tgcausdUVPwvfXFvz/1mzsrgcq8srsaX5967cqy6N/o1r1zyj4stRuCAMJu2gD3Bm+ardKcZI3gQLFXBuT09vdKndI9c1ibg5Eetr+REQz7404GK37Kfa1CQRb23LD9VhQDB0XcrfKSZqUzwqAD3JXiQHtYPnSUgFlEDSmgS2ADMJfUfnR4ZGNImX8kaPqQN8zOPw4CgXKeDIQkeWWYHOQYVhqe2CqCyXrXp4pEqHlhaX/F2LxTm+YLoca0vLfvMBMDc1ZUTMF2Zn1JFKdEnJs1kUjj+QH4jB4OmkN6MWjaYuBhXnGwCQJHZj4LuyHsDXVOyu8aQTdeRsyZHtpJc64L8jwN9En6KDAdVPLiXKPPthHbZbadnGwkoSTAYZSDCs6jNfUINC0UC+983jghMZmGN8SLhSDQHUfKSQKyR2b5S/XJxIBZFl5G/WA/CLc4uxOL8YCwJxfo5vXMx7b+OmHG7cqn1xPY44wPJ0kg4hKeztYWbC3m4MXi7LEWQoxDEQxgEjxe4NRJwNXJvrUiNSSWxW3dyWePtJZ6oI/MEB+ce9zPXlx3abEzsNWK8mBn3iziH5taNDwzGm6euojOCg0uPzdvGpWVGdaNeowM+gMJpDqkDy420nWEYet7Ipyq/kSrQ5piMOkIJKpaaxKkRa52nB0Y/y48SNALgo8JYEKO/gIN470pcMDmKaGwQuvGCxOPfc1pQHZrzoxLNy5steaRKHAlapNiDWI/lGbitPE1UOa6Z4BCxM4B7lAguqLN/66hFIQ3LWeVutX8apr3/AQLF0NzZyTeCNxvXx69LT1/z+eaekA/FmqtiuuiDXnHxToOdDggDh6zEqFxpVLCOuDh0AzHR75P/h+tB5dGTBlRDOMfNqr6QoJLgX9uF4C2xN4G1vbPjNMAOo8kr9DJAQa4JfPXrk1XeMCc+EmNph6A5kWJgz4wlQLnkAFNXBAi9tYU0Tl8rqh3TqMfqTRxV+dVmj3i0R7peYIqq80QuAuF7DUmlDCqyVksYP7ei/B/PQktAlboZyCOm8/xV/EmPwREfC3l3SGaXDTaPtPypgaLgGxBqYyUkp5hidnPgnuo0C49ich2/nb5ypDKaWgJe7zFAT+KNZP2U9ezYVczMztNSGgtZxj/m9AdagehAFCtNEjBkO9rHcK6aV5EFPowYYTBYq2IZiF0bgwF29EudeviMpjuTYLX2JjoXjABynnod8/N8NTEbgfjb78/QSSiBLAr0yiBjdLnSNGsdKMKMKFx4WMxoKtxjS62Iw2I5iDgEE4oksxI5rPmY0eUeOtd9+6LMPl458VgqY/oyXuIsPgDA4LI58+oc/UIxdHowDLT/XtTfmqw4PstqGE517dVi4TUecfqAavGjSqCM6vBAbakWqMBpdXT02LExL8UVJDxcjBTzg44VU1lwpC5A7O1i4uLRokYVCVFBuR2ElpU8s3ajGsI8HMAEQi42iL7kxOQfQdOTPoKYLlKsqWHDURCW+//HH8dFf/CTeeff9eOPNt+P2xB1Zx16DTaVUDTejcwHHakQdfT4zrZZdSNQGBaR8UtwODQ5eK34hEuHpoMFssA7HKFIGasXOtoJ3S6hf1JVSlEDhQzJbykcgmqPLFqA2DCDrrRJlsjHX5tlQt6QU9QB3QwayusgAUYcqBgTiBmTm/YkENZb9jzY0AjR3nImTxEGkc1DWajkqGi50w+FGxd+anIx3vv/DGL15K8Zu3Ig79+7Hw1ffiJuTd+2zUXmu2LBoIONGZ6QKDgQOOzh25HuOj4/5uQv/mwjPgXDBNrDIah/czdSNPZU8+tjc2DQI6F3awACYZfwjTpb00Og99K76hDpAklgcRmXsigNRQag1uDP9S4Go+jtUv534F9cjSyqByBXiPmVKEPP1XJxwGl1+m8xiXUdwNO1xW6tFSbRU1uSde567XqDHAEIixAoKm5SGRsYlUnwoOPUfZcON23J9dg9UjwpbW102Vw/LimJh0W34k2sb67HFV0ulA9nVyzuIfOWKb53hKlm/w60aGMpOScoBo75dpWGdEz1LQEXksmDu2qioTutPGaNe69BeiXS7p4re9CB6QbQh1BWcQeKBPgEpR9xfHkGsBSQW0zpSFZKuilgdcC5Zh+RT6TZ1mv9i5Wh7x440+3T2xE1wHp/1lxKQIDRHR1eKOQZtR1yxwQ43cQhihZgyKRgbG41rmu1QJu4QTjbiL+Wlmi7yFZFdTRV1xX+1gueBRS8HxwstSJQC013ins/OWeJwzzBAcDC6FmMDiP0DfQ49dtQ170as5aeWyF3hSLhBByGJOPTL4WRbHKyeFQpAjWoJICObz32x0jkcpRq3Uy5A8kr6SOk2VtdiT+4O/0fCFnNeGS2eiW9o6sZnELc31zWz6PMylXri3Q87PIcR97Dw2iO9NCxOZIkNfUaZ+5oSHshHZHGBVRkGbocHchJL/tfjdolip4DAt4SbMSQsRkDulyww/VmQO7YrC98GeErX0Yku7JCxzfXOTtXtmY+ODEy54l9qsks6MiOrbBXXhgdtsTEoAMmiarn3EbZHLDJPOS714yO9pGtP7NUhOID/9HGe91V4fCvRw/3hLX3+p5D5mSlbYR56DeAE37gZo9cEmKQCQKXg4rU33ojxiYmoNLV6YZl3v3Ft7GTrGiawEVI5B+JcGgeA7rRCRRLBp7K7JJpwk99QMEOci/sP/J/1MiNjOoy34mkm+rCrQ0GukNrGogbz7nz1WP0suvwCR5a/BP67+rOTXJCA/dGPCWTqGIu1CkqdiE3NfL7WTxoahFbX6tSsLO/vf/c7/z/ZPBHkpSZ2n+Gc7x2dRLecYLiE0N7WGXekU3/wwfvxw++/Fx9++GHcu/8wDdDOXtUloR2Ahx7Mtw/YJSGQdKQNZYc9lRRTVMRp6GWmkX5rV2kMpnTHjOb9B5oC821f3BqmjnAmy2c48ZRFsOjjkzZln6ErQCZZr+kf+2WYjnlGoaNXxAVqgoj4C0i4ssiXMIoKEHkDFvbXMOMI4CTG1ONH8fknf/BXnhcW5sWRS7EmRX8qkWN5f/7583j+5HEsTD2LfYn8vZs347/42U/j4w9/EOwT5//A3pN/uL0lrtZAMKj2HcVFrG8CNFzFIgN6jDZyzVzcOk+chsUHDAOogMVGRW3KOPG/OvHoFsB4ZSWP4mr1Ixd9iwd4qtMckyKZQFbdlyJwkyUHT4ew0tIjaWgQ7dpOClwfT+XI44UOHfRnblBFtefAVJgvdXJcX1kSYNMxM/NMSv55LPEujnTdc8UtMnWUHl1dW5PIzwb/rw36l8bzDEVVWpdt8D/U6Uh7DZI6Cyeyug4ouYiRYs4Y4trwBBDdigFh+Yu2ohb8tRf1FV28uLxi4D2XVhpmSYCOeiIejigf1FEyXYdeypGuGG5U4QQMDEtnNjaqNLkyrV6CrjwqsFzoBEA40HNtzqlN/8pyuX8m7rk45j9vlJqQP7e1vRkzs1OxvLEc2xq4feU5Urq9EznMp9LhTXKbVB4cx2oQYg3AFZ4mFnoL/ZWWWNZXzrenp8pTvuvIsU1cirFAXBlwjCp5UCec893dTRlAuM+6VUBaNRDUHvoAdoSkPDOQVQurUKP8FIH/F46jU78HjWijm7C2JVfaxzBQ6MIUZTca9ie4AQli/iRRV6c6NDo0EDfHr8lD6PV/tLuvgTvQIB2q/EM4XmlRI7yqjK72E0sFPIXuvn4vf7Gg0C5APXORgwyHUS9ciN/KWw5s+EJMDaIC3AYhUfiOFm/1B/F+Nv0cLoAzdIATOWZfTEihKDHzaQJZsidUijdWFjGiYfiOLMRus04o5xULicvg9P6tYYRIsazlhQM648ovD5Ibr5ynqgew+zXtu/ngnsLD6B++lsZD9/nv+w7VwU25RQCoxIrFuW/x8/Vbd+7aOe9gZVsii54EIFQIL9/D/XzA3V83FZjetqL75jSVATCejkoV0B8vnuj6uVTKkYwO98t2GzQdS3VV63lSCbF/y4UDfv2cV5yBXWImw7wTRZ/bU3JrMyNQxUdHKoALvAzvxqp4pdG/DErGegSNxxHnu45HkoZT3Iq+gRgav+7/pnRAznZFcTSaBVh2A7NtZV+WnWs47ObtSU0XbxgUxAIuYzWGZziI+rnanKLc5jZhdXlIBldavTDANF5tYNEid7LRp4hV+bhsdEW8ZZrdPQiQwQMPBCMm79lHyEBSHokcwShYFi/s7gBuWmyWrNgUUG5vZtkKdBRUQLJ/Kukccea1KOPkcI+8knoOrQZLkOJE3HEuB/dCDjjii4hV1NnB8fEYEKdV5IIgbljzVRmkhcVF71NHH2J9eRTBC6O0wU8TBTCr4jzupU1sjOK5ig2NLDAf6XRnFe+jCB+atvHgDhcKA0p/p2bmXLeNTJHW6RTnJTsAVJsBFkqOzPNqBogz/l9CLDW6MR+7HhtIdCT6U+WWWVVQzqcBsVyxLu8aSDWQZ8yI64lE7ayrOy66euRjVaxyGDDSwRXMUjoHBqJraMijzuLB02dY+FnNqfOhG18omJGLtKtrnGX7eaqXxQSLrwIdZcpHvF0hVcS6QUnVFhYAMYVkBgVGj54+8weVUU30BemgoWzSUrFqVRIYQAayBAMyZ+of3LWmGQhvXO1rLssiALtccYVKY2P2VgXkx2DBjRYdxEYNwgrip2H5+brFie4ZwJ7eaGjvQqHKNyxGWffdKAV0FmPdKm5tknXd2t+WazQTT58+ieWVFbtHK3KhNre3NAXstluDsUCMAQyGw6ig5FEzuDoYonw0kuJrtDjo3P1Qe90nqTNgYv/6k2dTRjvVAH0EzEzvxipcEu2S8l52jAy4AZ9+9VQzj7VY5slesc2jugZJGWqJXR+VBIBYOa9wqxyadKLKT8Qtp+Kac1lXsQwWTHlphIJrFrk8AC3bwB1xk+bKzbwe19IYKxLjRU3j+Mw1XNna3hndA4PW5UgCDjdbXuA8tBN7hhhmFmmRGJ7d+PmSBipFNIPrVZxnbAKTOCYdXz5+4m3dKsptAh9Aps9+ZRoRL3pQBTITCRR1nEBG/LsnC4sxv7YaG+ICfDdWSFh1zvm2dIhy0WjeBrBeVDmIpuZhccHjUxaGNbdtVKe95KRGFpV9LXHXjdcvnF7p7I5+6c0ezf2Pzo+91gg392gKSzr0Lqvq2+JQXs3D/QEAFndRR+hI9dqTC7tPAhMRph+0xQsv6ouXz7DeAgpGWFpajscC09/S8MCq7SpKk0qDWIIO1XFkrXPWCfwp6uBMhbdVom/sWgzduBEjt27F6I2b0Tcy5C0fvF5BIWyXs34UeI3y7xp7+qJROrBRFrShQcDSkFoVlwk0SgJkZLOIpJnMaHDD+kZGpTv75ZxrsqBOoDs3+G9UNrdjbWXVCyB8UpHVJB5PIO4YyAQaIAWsQIaDy6aUVQMIop2PT5CoNDqffvGlvyNJ480kOtpAmXtzwQQykKWcX6ICYipi98HoxETcuP8wrt97oOODuKnzsbuT0SHAvLIiwDrEIS3y7xpkUVm8dWYXDW99PXGvKglEFL0UX+SJyBygwWiptEdrV4dsVMWPdVkd35Cor22seXEWrmT+znomG6X2NAviszlwGjMyvvFL3/B38SpyfEtYcfyZtclHFiZY8rn5RRs5gLV4Kx4VYNCtc9OfTiCLgkr96PkzceohlTmFasyni9k9dmUNjt+M8Xv3o//mrehioVX6StqeglyhKy9zGEnqKRtNMu7VKM+RBjVMPwk+sUV7+FUe5rx8kpBFVurytzM0xUR3rm9s+eXPffm6vDsOl7LKxPeHaA8AsJDs8goV5rZqoCziOiLK1p364020R0+e2n8mLSrNLzDhe2q6CodDBhKwXGARqKMmiYCb1jcVMnqBymDrs+js65P+uh6tEudz6S3uZeOUU8G+F2UVR65rwGTwr/OkzuWHODi0SnCsD3Q6n8GwzMVbWsxi2FtJm/wYRNdb5tINPzRblKUHQKZ5Kd65ZuBlQLXFAKov7BmCYXgaYHVAB2QApmcXYpppozslLIq07JjjDQqo4MiSUrzckz9B2XkaocoLENTDvPknyFiKLM4ci/MkAC/A5bLQl85DvI5W8ErPgyd2p/nLVtKb6ergxzZ5poK7tipP49n0jCx+/k/uPAFl2zPbbwCv7Dzrizzm5aVQQEbE2WdEH9kr9Mlnn3twUqR5GJgrYXgPzu9fSnOBRalQ3SnkbpZxdfds4dQxc3JBecavAvEGoDz3zT9JxeA7X8KafJzjxVaTRjvdrZXcesc1UzdeK/Y0tZHnLgJYPubz57Pxq1/+yp4HIGKk0G+UylDiGWBJ/CeJ8nSx0H3+Ur/KnZp5rknBtJ9mwpGI9LEGg1V+qACy1j8ajwhybbHUBXHlfXOHKy95qaQiRfY0z0X1KSCuy7JLyoFQcF3EO4WvuVcdqOq9PGcxAiPHWiSuF8t4fj3kWDqMIEvNG2BnMjpfPvoyZhcW7BLhPu1Lr1IuRNl+c4wNBUpL+7lXqjHcJNJPzcz6qSWWHRXBbI8PjEIFkOpetceXO+EOOk5Uil+Z1h1LKk9pWjWW9C8ExRcJzG1FoE9qvuNJQrhSWpWIYU9QuZLNw3/WHsWCroPyTuWWucPiHD7x2tXT5RcHAJdn1uwbAiD6hg/J5rDcoiirXbg1vtYRdwn3if8RqnwnfW+fnW18GaYOSMDSD/9MtU4UpAh3WKccyxGDM50FgDivFqBrx9Fp56oGfjN1jS4ZFejKtZeu8PqdMe/xah1cyPcrWPEh1lyu+zbKIspFDPH/+Coqi7r0CteJJ4mc59sMMp4qj09p21lHBypYF2JYdI+y8QaWNMfnlUFEnO2HLDJDVdFOops1ynanO+LOwjaiWqrijPbnWVI1weXyIENfVyvQeiDrB875Mq/LvVKMAVIketG7HSTiLOByXersNFg6CgRerWOy0NHRpnTN0T80Eteu34iB4WGvInlfpSry6yFqCyKNMeEIZ3rqqHO2e/PgbkPuFFzJ5yf2xKFQtUtlW8su0NgylOR79VxXkIHQZVmGWaBMd4XKMkoAc87KkUCcAkAUQRdFHmcXZZpc2GB1hxWnllz1xoelWSSmHNKpfO/llJjnEhtPETuir38wBgXowMBQ8IlsVIQdBGdnMPApaUOCiIhTDosmbM3muTmbVnkkDDW9O/juf388tNd30Sgfrg6c8rw+rqSMU/C/vM8qUJnSd0mjkHOay6EKWNFh0rrxjgO87IxTS6Tr2+A8HFUGjypYjOB5C9NBL0YolGVSl8VdnMoGez6GxFomKoE0cJt3TKBnlcbPeWSc8tXlJr8CzXomEwB6Z+MjDvf/ciKR57tvu1u70XQwsnlFtGtUdsxcUUduII1zuBxHHoBIQIo0V8gdE3FgpuE/51EDNX0jvxcTRHBIllmEokLqoxxAZu0R8S5FO79WlRtJ/fhUgAAoixUYEfQtedgMBbCj42P+pOH127djkHe55QHQMbcfjqRtGhxcKehQZbAqxjIb38VgbxF0BcgXOw4ZUHfkMja+9t+LBPzlEFTzcKKGlTkdpct0sbiucV5J9h7gNAa0KNApAdGcJIMjY4NoGkg4SxznBRTrTx4tyEEXkITWFu7BYbw41R49bCiVaPPWLIvDAMIiiWp148qZGkdmObSV5+pbmtMzbTwWl0IG0v2rPxaB4iD3sbjyCLlP5V8CwU2DQaIicFnqOhuBjHCgtIQtfwGBQJMyJvNVwVW9VbEHeJ3mU0M2PQEmD7UEkhxynmCW65O59a7ZdfO8B27mPjoV45NiHt4Ayy4z/rtoHH00MytbWH1YxStCag/6G67cZ2aD/lReyDrytOewj/Y2nksvnKsjhDNZ6zPO5eiWQXGOP+dIGnW+CMSXcQ4upy6uKLOBAdQ1IeugvKLeunS+r/Na2kbpJsUrOF7lDLNUd9ak+e6JZhnq9IE6rftN+mtsaI3GCxZ0mUJKzBv4bwT4Dy26dI9lPYHNB76UhvKbG1uUV27VgYzKvpxytaFZZbQ08vBM+XmnV3WF6m5WWT5XXY3nzdF5cX2z4W8f/u2/FSf9OHH9j/TPoYaGhp//f4cDeJEX4hjIAAAAAElFTkSuQmCC"/>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 name="AutoShape 10" descr="data:image/png;base64,%20iVBORw0KGgoAAAANSUhEUgAAAFMAAACFCAYAAAAn1cQyAAAAAXNSR0IArs4c6QAAAARnQU1BAACxjwv8YQUAAAAJcEhZcwAADsMAAA7DAcdvqGQAAFEbSURBVHhe7b1ZjGTXmef33dj3yD2zsiorayeLLIqLSEm9SL3abUxj7MG8GB4/+MnTb4bnwS9+8MMA9oPHgDGwDS/yDNDAuMc2etqtXtUtNcmWxH2tImtj7VmVe0ZGxr7H9e//3chqjpoSiyLVwgA6Wbci4i5n+Z9v+X/nnHtv8DuP/c43wzD8Tft5+lwpCILvBv/43D++809+7786Mb00Pdn98/RZU3Wrav/jP/pndx3Mf/rif3di5ujs5NDP02dN++sV+29+/b++G5v8/nn6AtLPwfwC08/B/ALTzxTMUBv/6VPp4e+P7ft3Kf3MJTOYbEqqTMCPGJv2/bsG6M8MTAHlIPKfvo/5r9MP7aA1skpjaDv7Hdva69h+rW+DYXSun/8j0uFxSfXPqhd+ZmB6w9mGI7P+wACvb1dv7tubb67Z916+Ya/+4I699eY9e//Spv3V927ZR3fr1uqGNh5HwCs9BJCtB+DNLse0j50u5Wx/l+lnxjMFyAAQm52R3bi1Yx+9/ZHt3rhv8SBBrRI2CoAjnTRLpiyRTlhxpmBHV+btmWeO2fxcKpJmOmK32re7N9atslOzTmdoqUTcpjh39eySzS8WLJsOHoL700qHPPPvHExJyxAkas2h3V+r29oHt+3Om+/YADAsTNkBQLYTKRuhr8FwaOlYDOCGFk/GLZ7N2alnH7Nf/vUnbdAf2e1rd+3Kq+9a7c5HFvbbZqmyJeMZy+XKll9YsMUvnbHHn161U6dmLXMI6k9BXP/OwJQEHdZf30dI0+ZWx956+X279cob1t/ZQnXj1ojnrQ0Y6TzSxDbqdq3fqlvIFus3LRz3LATYdKFo06snrNNs2+7aLetU7liP40kdS2YsnSpaNlsCvCnLlmYtOzNjK0+eti/96pO2eqJoCO4Xng7BjH959sv/5a/9Z78xlS3lJoe++HQIpoC88sG6ffdf/ZndfvG71tzesM4otFZyxsJ03mLZrAPebDTcDASoer/bskGn7oB1+y3rtg9sb+0j4uG71mjsW6PXsV6naa0+4A9wVuPAelw8xLj2kN5mEye227AHd3YtyGRsdqGEKfhixbPT6NhLv/tXBz91MA+r3R+E9tb3rth3vvmvbOuDV63eOHBnkcjOoNKGc+laC1CCIGlxpKwPgPW9+9asrluztWfdXstGXNEPh9ZHpTuDrrX7HWvWK9Yb9SyeyNARcQcRX2Td0ZgtsEEQ5/jABs2ebdyv2hAzsnRsylLJL86KHoL507TLnlRAo96zl7/1iv3R//Df272rb1gbCUqm0hxMIml16FDNxkhmduGkdWMZ63U77K9y3TbS2LEwnrJYOmPjWBz61HOQEqmsTRcKNjM1hWpnrDtEMkd9Og1J7TVtxO8xpqHTbSLpNdup7tjWg017/c/ese//5YfWag++cG//UwVTmddQsz//3W/ZX/xP/9wq+6haHA/Nkd6wb/u9ge2GWYvPrlh6ZsGGgBAOWg7iQXXPEsmcpdM5CxNpzIFZvdUgv5a1kbpxkMEmLtv04lmbnV+xXH7KBrGUq3jPAa1Zt4MkDpo4HfZhDqq1fdvar9m7f/yuvf2d6zix8RcK6E8FTNk92fmDesf+5F/8G3v9D/+1tbs1S+BK9demEXs9PHbxqBVWn7Rkpoga1mzYblqnvg8YePF01pLQIknjYDiwZruBlHUskUhYCkkcxRNW63SRyNBSuVkrzxzHSQEOwI9C1BveNRoNHawhzCCZLVsskbRaZdMq1V17+8X37caHG5B81faLST8VMGGKtlfr2Z/+iz+y1/7Nt6zd6CKRSFe/b5V6w1rDmCWnlqEvq5Yc4qW7DRuijvV6HQAwAfG4Bakc9i6FQwnhj6gtQCUwBRm2AII57Nat3cIU0AF9AM3RIbNzq5YpTGNGevDXBo6J/DATcfASkPEM19IJe3TMxtq6vfrn79ruXvsLA+ELBfNQIqsHPfuT/+X/sTf++A9xFi0LkK5Gu2X17tBGSTjf1KpNzy7bCCAGqG4HT1zv9i3AKUjyEvBE0ERCezgm+CO8MwtYOQBG/GyMpI5Q2zFAjbm22xV4PctkC1ZMxSxPJcJwZO3OPhRqw0adPUIknBudkMqVsMsJ22ju29WLN+0V2U9syBeh7l8YmAJSEnkAGf/Ov/mBvfXnf4QT2bMwGFsFCar3+hZPwf3KSGRpjvAlsBjSpkinPRhDytMudYkkHBP33mnX6IgOapsEyzxOJoeZgMBD5ENxLLotxiapG/UaNmrtW2bYtjymYWpm2Yp56BZnNNsV6rGDy60QBHRsSEek6ZgWee/ub9oHL71FBLWH5KsVny99YWAqoy5tfOf16/b6H/8BXrjmUcwBtnAQxiHSZSSHyKQ4xclxqE7P7WEPh5SgcdlUAUqELRRPhKiPwoHFUck8UprNFgFbHhvJptFxopwAZxPABgTYiJ1DnM4ATz8kisrkF6w4fdymphbhlBlo2I4NADWBaUiN+zi6thVK81ZHa+7duW2XfvAhzonY9nOmLwRMqUjI3517NXvrL1+0+tZtfo3xvG3rWQlHUrIwWUbFcAKAMqDxcSRoiNSFqDAWEqlN2zAVRzVpcEbSSDSTKbi0pgG81+ti99IcK1oMNY3BH8UtR2MBLP4ZWKM/pEMpmc7LF6YwJStcn4O7BgC6j52tWd76lhlBmzAfQboEo2jZW3/9iq3d3LEh134edf/cYB76wr360P76T//Kbr35Evxu6ED2LUWIBzDwxBxSmZ466qM+cgLytn344gh6lIRD9rBxjSqqSLyn6+Koe74wY2lA68JL5UAETBxAA0AUsH3IeB+PbVAfTCU2EbOBdI6Jlobw1xDA0uxXZ8RsgOnYN43nTWVylkVC8fs2pqN3Hty3D198xRrNz6frnxtMZSALduvmpt279J4NcSgNOYRB4HHykEglFs9aJjftw0TijJKUETZyzGcaiZTKNyHVKRqZZAswDzm8siKaDt5cKp5BipBndBwHJU+veJMOSJNHFqCTAKaODSHrRoQUH7WtnBzabKFM3E4e8bElg6H1sONJOrhUnsHGdgAUrosd/eDNd2z9xjoZHIrHZ09fiGTWcTpvfucHtvnBu3BI4uEePDEzhf2SgUtjJ+cg6UgNZ4+Qqn4szW8a6KEeqokDEaeMa0gHj5umoWOdy+VjzpU6xwA9BogxbCuRKR0UQxoTSH4WycN+kleMqxLQqgGS3MepJTETuXTS5kqEj7ERthWaRH0H0KYUnalOShElpbC9D9Zv2dVLH1iLzH9SUL4Qyby7XrH7r72Ceo0BcwgfxD5Sa1GYbB7PragH6QixmQN6XnH4ED6Ja7Vu6wAQIeJQFoEXw0bG8PAjDXZC3BMZIiSAlp0UzxwCh4RScZTCSKn9iFqMsJNhMk/HkC/naFyznBxbkesTKhu1Hsubi6rx2W01bSqP1CKtuaDrdbr59tt2sFOT1XAh+azpc4OpEe73X37HKpu3rIl6BUhSJpmwJvYqjtQU4X4jPG0sXXTnMIQwD3AEIxxNt1Vx6YoDSgjgaTUcCRuh9nJACdRxFCSsxxbD8cibjzEbWSRQw21kiqlI2hhAQ+ypOiAOP82mCzafS/kYZxrbe2T2uM1hNrIAPBy00Rg5MOBCC4rUK6ZAgXzuXPvIdh8QFf1EUH5OMHXx2v19u/YXf2atdtvVL5GMQ6BrrqZJGtJDUseoUR9VVcjYrG1bH04YIrWJXAE8UF3U1FD3EOcwImaXR5Vd5T8c1ggin7I+nyHcMAepz0piuU6be3hsc4hqZzApc+UFO5KL23xqZMemC7ZYztpcbmwrfJ/NZSwXx0G1t+lwsQhMhQcEGWxuaFXs9sbapoefP4lX/1xgyv7cvHjVdjfuQryxRzRsiCfvA1QSyUknAjQZGkJju3DHxsGmdeB8Y2hMACDDsUbRkVZ4Xx/vq1h6LB3GycgP9DttbGACARrCE+uWy+XJFymkY0J4ZoxOiiOFiuVTnL9EiHqiGLPT0zE7OpvB+aTt9JHATsyO7UgpbgvFlM3lMSNjvD3RVUydEseBqeOo94B6bN6+jQDQj1ETP1P6XGB2acDtd963g/o+7c8jjRqQxXsDVgGpGY+oMPFwR/QGaRy0q3K3rsKh5nhwOD1A6jf3ALTlDRwLRZxID0nT4DC6ayNMRobOSUrdyUsRURJpTlJGCrCzYc8WZo7ZAtJ4JNWy1aOztro6b2efPWPLJxdseXXJZmanbWU2B5hmM/kctGkXvjukrpgMpDMGIRsPR7Z17QPrrd3CfkU2/bOknxhMSWWl2oPs3vAR7mQyh1MZ+fc8ziRG38oxDFIla+Fk2vVNcGm5ZwYud05DwB00tt22jQFtTMPkkQfqEK7XKFAfsp4iUhJXDJCeDJ2T4ntKUxN498Jg36bKR2wJFV4ttG1ubtYWVhZt8cxpW7nwhM2cOGWzbEdPrNjKypItlGI2neO6OBwVLemqAwEyGYjgDa1y57L17l23WI1QuN10TVF9HyX9xGDqwrvXb9rmg5tI0AgPCDgAlMJpZNj6VDJMZPHuVBogQ5yOwspYCveBE+kPezao7aLekX2FybsUinMOmnULehoEwdMjpcmUbKoGlJFEVFPqqVCy3NskRJ2yxeK0Hc+1bGG+aHPHF236yJwtnDtlySJh6vScpabnbebYsh07f9aOnzpq0/iumVwRAAeEkVs+cq9OjNGO5sG+tbcewJ/w+jilAC//qCr/mcHUIMO4UbPhxm27/u3/DyqxZQWIdl+RB2pTII4WzwtxBhpCazcArImK08NJJFYSqVDTOlUbt7YR0b6PAIVQFs31dOvb3jGtOtEQpDyJPQsAWVRH9rFDA3vku9i/a2UR8QzApYd2dC5phflFmwe04tEVy/M9RifEs2lL5otWWDlp5ZMnbfn8GTt+fNZKkPmZQgltrlkbwFSPdDC2ZlsS2wAZOjAgwAgfHaLPBGZI6De+f89it69Y5ZUX7d7bbwIgDcYp9HE0aSgRymk9RWXYtB42p4cq6VgMIEDNxyFDpK7f2gNSeWsNqUGyW1VrAXyKvSPUPxYj3okhL7oWKQ7Ib4hNw6nbkeG+LQZ0gKZ2MQ3HcDDp4ozNHF22wpFFmzl5whBhS2SJpqjbsN+33PySZRaPWmn5mM0u520K5wSxwqnNEPoewHHx4JTXpT7tWpO6IpXYzc8yePzZJFNEuknj2h3bunEHWrQJcU6iynhs1DCTiNFg1BGDLrVtAaQ8tYAI4JMg65Z0qKlbvP8IZEaYg2G/4fM2bhu7O5Yb7DmoCZxVIHuKI+rgsbvYz8XRrp0ItqBHeav2Ejad7FopM7B0qWj5mZJNnz5mQUbREoQec6NO1cB0enrWEnDN1NSMlZfKNo3HLxEdLRaI1LDFsp2h6sP3Rrvrg8php+J07FHTZ5NMDXUBzhhQq/tNwsYuvDKFVwwtLymQXCIpYOqeWWHbcEwHyHkMoCNUbKCt23KHo5FwDZ2p4imkIm89S+OZ0W64p0aKWki37CgclnPnw5qdjO/bdAIqBWNIooonZxVlZQCyaNMnlwlFp7mY8rheQMqB5ObmAVfEHypUmLXczDzmSIMgQ8wIdc/P+ngCcRT1D6zRQjhEc6F2AdHTo6bPBObYY+e2O4MGYI2QNueMBgHHUYxEg+M5ck1ZFdXRqI4YWwCg3Q7SiKSJlA81VSGSjiTILsrA65ygu4faki959DstH/QdSjIlNaj+UuzA5tI9y+VT1gyxg+Mqdo+r6Yip40cst7KCrY4DAlpAXUPsba/estQMsb64JOcJ0CSxOqzKskh1MZ2yMlFaf0iHIRTIsTUxOWECWoTWKQx+1PSZwAwguLFsAtB6GG0kCiBBFkD4YJPkamVFB8ntYeuG2EipNWKFhETeXmZAxn5Ah2ifYmapVtCr2lyyQ8wND0XdNfY4Asi+oilMwAqqfJYwv1RK0nUxJGkEX6Q+FJ3Ckcw+doI+TEucnNBjjakS/0sroEKIGBVkD5qULs1ZrlygLMXhoWVFtehAkf84jWmiCaHqLjDJRRTtUdJnAjOUI4hpKQBA8SkCLSCTSKjs9EhUgkq3u9AazdEomuG3wBJbi/k4Jp2AVGriTOOektA4puFEyezEfM5aI+Wl1W4Aj0QGOLhC2LcnlwJbnC9gTka23UwDdNMWcn2EJ7CVp89YKpfFvuGVqV0gDQKgTqVqRZxOjBjew1OSPlP5khXn58gLkzRqOcfMYYMHOMwRXdVEK8Z4dkm3hEHzSY+SPhOYGDwyR5ooXCoKSmRAhajgGAqB+wEsaA1UYyQCLlUDGI2syyEp4pAjEvCeOEfSfQRV/cqZaav1QmwhPg5p1EkyISnOeWzK7PETc1ZEEjWgvNkgwgoagNCzqdMrNrW6TFbqmB6ZAibSTm8QFCDpOCYqra7kGBudG2AK8jMLNrVYJBiAOdCeFKZB9YpDyxYWpi0hw69L6JTYwwr/+PSZwIwBRizIEjTHrdNswMkII6mmiLXbS/7a4osD7CoVkICoGlK3GAR+RM/HAT4Q0DRKYE1nUvYbT84iMQm7u9cxXBEmAqqESYiNe3aKePrLZ2dsalpSGdhOnTJabSvH+javsPGZ86g1tQA8SaSoWYhUdyoV9/DwK6+BV0Rlu02N49VnIfdLVqaDEpgtnZDCYZ1ZnrHf+q3ftBSRW9iVemuJ46PB9KlnHfZJKJXFy8XaUJ9R1grQHzkNxIHGBHjtiFZomGyAhGigNyaDL+JNrw+IejT6I4eisFAzizIPXzlRtmPljF26V7FKh9he2kV5IuoLhHxfOzttZ86vWjqb9E7bbsQsE2vZ7HTWVr50FlCmMB+AxEWaDpFEagVtd2/PEqUS+HFAmEjNvTH8BvwEqp7B86fTcWwmdWRfnM59+tRJm106jZ2mgwbqGl1/iMKPT6r3j02RpSFJlQkNhx0N2hbt8ZXjqKcmx+ShkTTUQ6rdg+YorvZRc37L9uGOOY53BFit/5Fn1RrNo8W0fe30jN3brNudvYYN4tHiqwQdMwVAT6CGTz27CpUpWb6cs1ortP1qD245sMe/8rjNX/gSQQrOBWKuKWEfPCGNkNxULm9xPLeomkyAHJIbeKksnzGuSRdLXIpkwiDySGsaUKenoFGZGQde0Z6kXXb9UdKngnmYQkUfOALZxDFScuzMaTu1NAeQACwnMlG1gTupSN0cPBozQPXTeNEx6q/VGrKlybBrv/XcUaAb2ZX1A6sNRauI65FmTcc+Vk7Y1798xuZWjloG6UtlU7ZZgSbhaY+vTNnKM09YcnoGKkTURbwfarCYvCkVxzW01Oyc06CH6dAjeydzlobeRODx6hIEATkFF51dWrKgUCQf/kY4NID3ufpHsJufAUwNUWEL0zEL0yLCZVvCjmXocc1xC76BzgFwRTJanJrwARCkQuIt1UYCUjQmRuWeXynb6kza3rldsbs1pDWWtSxqT2Rvp8tm33j2mJ16+nFLTU9R1gw8tWdXb+/jdcf21NcuWPH4cVfXGI5CgIYQdTm5MYEEtUUqARcARH30KTAkmLLXgkWbpkpmFyHxBGxpDs5C+0pT0AooUUDc7xxYGqV2c92npc8ApugNnjxJNcYd+JrZAnYrl4bbyQ0B6HDIfn6p85MYfhF5qVcmkbb4sEnvqwkBNjJpX0G6Lt2s2K2tA2tg/3PUJIsjmIUs/8Jji3b+KxcsMzcLmLNue/e3q9atNezs6WlbOn/OEnBHxdKad1dnxURlUMuR5teRyHg6MwFSQYGAUb0jk6N9Alix+/TiETsyk4QZDG2qRIdO05MJ8oohIKKZUDgTu3gEVX90MLvE1arICJ5IZKKRn/npIpRCs4SQbIWJSGYcCdH4uQYvZGvSACp7VE72LUvDi8m4/dIpaBAh716lbhsNhZ9QoKBPmDi0C8cy9vzXnrLisRXL4m3T5TIEvmsb93Ztbiprz/7iU5ZbXHIP7j2Hc1CkI0cxFsGHa8aTOCLUWHV0dVX9J/+7tHK+b6mUZeGhR47MWA4AZ2EOqTzXamUxWhRowxFqYGZEkPJp6ZHA9IVSzV0LEHefl6bxQS5tWSQnTTgmSdSoiwYMEqIiUm2+azA4jydfzvft+JSmMbCDZ2bsSHmKSvZsvz2w6dSIEDFm85Dvs3NJ+7VffcqmTpy2whFs5Rz2i7y7B3tmzbqdv3Dclr90gSgMFVZCMnHDYApAGhr0xVxIYlqOB+AEdqTb/tXxnACqSsfoXMXy5eVjhJZEV7PTdNQRn5yzAuFWSpN2aJcuJhDx635MeiQwQ4VX7Ya+WUAcGy/OW5DJWYHQbiYv8BQlIJXYLi2uEskVqS/iYU+XYva1Y3hWrOvjMzk7vzxl+WKW2H5si/iH43DBRfjjl1fy9htff8IWzpyxHBKZmJlDcvDSSPIIaTt6dtEe/8ZXLDFL2TgqzRPJ4SigVBPHxO5jAE/hPAKpvpqmcFeDzoLyENiPAwKg8VTOZlbP2vRM2RLpJOaDjoBvhgnMCNzYEpgLTT8fasKPSY8EppxLgE2K0VOaTTRNweJxx9jRHCqlOR959SSVU+QuFdGymJVSwr56sugTYXOljP29X7lgjz/9Jeebjx8p2+mlaZxQ1n7r+WP27/2Df99OvPA1wMhbCmkJsMUK40Tms7OLtvz8V2z67DkaSJU1kAGgoj2yaQESOaxuO1C6yUCipNhM5zjp1gCvm4MI+EjUJptUff6IFfD+0qqkTMSExskGhxo+StJmnOOnpUcCU7eMaEo1SOYpH4+JfdTcdhJbKJozgg5pDDNNgVoDGacyMziqp/HYJ1cWbBTP2n/0D3/Nnv8P/4GVjyzauafPW3l2yRaPLNiv/OrT9txv/7YtP/eC5Y6tWmbpGA4E9YLkaxNI2YVlK5ylE0plH6iQ53anQlkhNk0DIWPsakKdQJ3kZELdUNCo2/hg38a6e6PN7xZmYCAtEp6YB7WL/JKFAiq+KHsWdQ7Xy5OLholRBQktsAUIbT8mPRqY5BjKtcXUSCqjpXsdzY1oTFEcDKlE5cZIa4pSS/Twc8dK9uyTEG688dd+5QU7fuFZ67YBKDVljWrfMtm8nXzqS1Y6cx77W7J+F4cFOPLEmtUcA8a42wLMDQsANV4iQBcpx6nJHhsOMeywtes2xKZKIvuYol79wLrb69Zeu2PNmzesce+utbc2rLO9bb29XRu2AFX3F5LkhGQ34/mCpWEH6Jha685NNlcj/k7Y0Q48LPX68QMejwSmBjQggp6p7NdogH1EDbUWXfPTKTRBo+xZhGKB/56cz9kvPb1qR88/bstPXrD5Eydt2OtbY6dizf2qZaZLNnP6FADkrCGPfvWWPbh4yXauXbHK9atWv33Lurtb1q/uEhZu2bB5QLfREHk6VHvc3KOhNZxizVr3b1lz877V1zds+8pV2774oe18eN1qa+vWayGxgNHHlmrW1ON0iSXtidQd6cRkaOguTzQ3t7RgsakFnwgMMQ1abRfZX5Kuw6z9uPRoYErW5WT4c0kHVC1Xycwv2MqRKZvKBZbBuM8TpXzpaNG+/uwJW70AvVk6AW+bx3RhIgAig5GfPn7UZk4dt6nVRZtdXbDiDM4Jgiypqm9tAeg127p00bbeftt2L71v7b0dAN1wCZSJCWm85oV6+1vWvH/X9q5etc3Ll+3eO5x/45bVNzexDpqvxxbOzlh++YiVTq5akc/UVNlvGZSpcCl3yYyW55QJWWeJ6JAQ5AZJTFGvPE5QwQBAullAc5S8Iz4hPRKYEnktU5HB1yq0eHaKzxx2uWgleOBsIQ7XJHKZT9tzqPYTL7xg5eNnLJEvutOK4yHTpRLgzlthecFKq0dt+tRJK6+etLnHztnKlx6zo+eOW76UsxgBQb+6Y3uXL1nl6ntoc90GBzvYvl3DFlAbjEumbB0kd/fSm1a7d9MaD9asf1A3+tKKUyk6bMFmT56w3NHjlpqZtyS2NIFdTGBaZCOd7KtholaodBxHlYeuFebnARObTBkKBgw24hGTzBxOVoM9us4l9RPSI4PpEcAIb4kjimWIZ9m0kD87N+/L9rLwxKfOr9jx809YceU0zgLAtdYSqdSggiISbTG8vBoToHIxOGqqPAunPA6452z+9GmbWeH78pJNHZklEGlhF6s+Uj/cvgegeGzdMMA2qNWwgRsWHzSsCNGewZktnn3M5vH45aO6r2gWicPuyDPL1gkISZYYAGhEDl1fAJb6pHIFS5YK0DGcjTRAtIoTNXuq81Rnv84R+eT0SGCqTO8VV3d+w/F8vSTeNXdk1ebySZuG+px58jyE+zEkYQp6lvMe9wv8fz6hT6HmqNnCTstMcbToDxKgmcPc4ir052mbefwZm338WSR5JQpG6MxRCwndumNj1HtY20Ub0zZ94gzbY7Zw/nlbeuxJy0NxUgUt9cYUaC5eTkqb1si3CAkHxK2iPOKbh0noAJTuGtYa0TAZUStJpAIB7whxTA2oyGb/mPSpYKrYj2fh0Yb+RNAhyNnZBVsqE9PSuKmlI9CMIuQ368dDjTPi3TUhZm1Cstq+jfa2AQVAcEaD2oGN8a7jgTqKqkjqtTgLJ5CaP2rp2WOYh3kkGEeAt44VpohOsL98zx89ZcXj5yh/2ZJ445hmEjXFgCkYNw5sVIcSUd74oAJFOgBQpLxHZ0rDJtIZJVok4GzgdwyHWsup3/IRipzU2UKBdhzazB+VHk3NJ59KGsVWZRSFxDRijU0698wFO1pOYWIw5jLuHPNhOO9JKocUDmsVG+5uWn8HirKzyyc0Zf8AT43HhaqEI6qMGQmHyltOIWvJ4rSl55YtiyNLzixaYu4IERDgTc1ZCl6YLOv2lMDz6Ff3rbe7Y72tTett4+1rDfZH3HLUoAy2EecNscHyyo7loRNiK0La0ytn+K15LdEvAGfTFIifC5CiZOqHH5UeCUzPVNXW2TLEA0itCLtsItIyf+E5e/zYHKDgoDDcWszvpkC0A3CH2LjO5pbV7zyw5gaU56BqAyRniGMZVpDS3XUbYv962xvWvHUdfnjZOWaajnLQ+IzPEKfnSy69gWw26pwoz7mDGwBQZ3vHOlvQoT06DRBDTIivQOng0GpVa9+/Z7Vrt+GtGrCJzFUEZgRBTE9d0M1cWrSgP4+CcDwaNZJpcLvLdaJYPyI90i3SI9Qx6LQBBsMMedU9OAmiFIV8il8TEPpEDY9LQ3PLxzzck4OJJJOepw61u+u2cf22VXfr1sLztit71q1pbRFcca9qtY1d2/rott1676Lt33+AI1rFuUFN4iEUBTtYnHUvrhsM0ENXOdGVRKZk+3DKux+8bwfQoj6cdAB43XrL6kjq/r07tn7litWQ1vKxFczDkhP8QKs93KkITCpI55luxCIOV51lLwOZJ7WX9vlovZyHNk0pfyw9+v3mZBru71Be39VBUinnE4eHyFP7qIrmqQEzwF6ljqwAMGBqk9fWn7wltKTdHthb17bt3Ts9u7s9sAcbDavstW1jrWr1Ay0dDG2B8HPl2a9admaacvD47IvRaQLU/N5HzIhHQYpioGyYiCR5Ty2vWqc7svWNbbt1655dunzHrn10x/a2KlyftaMXHrf5Jx+HZUDXFL/LqfgGOIqoiKasBJhQP1d9QIwYDFrIb3l4HxMVB1UnEPEdpkMwP/WxEuM2tOTeNYRBM5P81p21Wo5HFGM4BkQFoz+yzjvfwV6tWf65r0dDWJgB70miDTkg2a3GA6Tz2rrtVwgPNfgKIU4h7aXppM9jl+bKAKPBFLb8NA5UBdKJaEF8esnCgqYpkCqtWRoiScqbsHawtxl57zFupA8IAN1tAjKdkYQeaWmhVsPFsMExgNc0hyRSlMidC/ULd+6aHT1r4wJckxQnLqf3YQNNOpB6SDr1p+gIZxvAoQ/TIz9YL6SSEnXN+MlBuK1ROKbRFIWZJN2WHKZStFvD+9oRqY87KaQiTgM0U1haWbZTL5y1537ltD3xtTP21C+dtPPfOG+rX33aFpCa/OoJSy8tWxopS5ZL1J8OQQIkEBr8FT0JFRJKopAUSUcMT55axOsvHLUMJL0AXy2cfsJmLzxh5fMXLHf2CUvCY+M4rzgAaFjPpUrSJhvoTg8pp9OipP0TG+kaQFtxiqEA1wAxbYzu3fzb6dPBJOMxRldLlD0THJCvsVScqlYKPVQ6MbWITSUU8xFpbBohp1RSJD+ehHPiNFJ45MKJs1Y6d8FmzhNunnnCCifPWvYoIC4s4VBmkPhFD/kOnZhPMYtATwB0O+x2brKPcyQlMa4VsHEkOw69Skzxu0j4yLE4jiuWRX2pB73LtVyn5L2Ec1X+4pcayJmArNEoB1BmTpOItEvzS/o8nAX94fSpYMp7jrpkJvDIWAU5uBSgqEJYat48MXPUIyINQLjEyknoelWORsdR/XiuZPHiFCo7x7bgwCVKfIcRxHTnRRbVEbXyRMZqFGV5sCCFZJeSrEeUtIONHYrZFf5p2veh5Al4t3F0io96af8klBSA+qIytGErPYRU4rcckIIFcU6NFqlTNRUjQQpgEJ+UPhXMGPbBPZxHQMpcladCFKhpXBljH8oCSM1hh3h9B12ACgQBToqcEtKmURgAk1MJ5FCwX145n6ql4UpqhPLXMFy/J8WLjD+tj/7Xf+StRspJUAY1iMBS1KUOcRD5rjz5rg6lFrqSvPS/6ia6w4YE+vpRP0dJllQmRvvIVxdMsNeUsjOBT0ifCqYaHocky2apPaEKlRR4xdTLkhh6UoXAOzXWqQrKDkk93CN60sV8uIpQaeWjypKXT9OqIV5bGikwB6iUhtCUh65xSfMPSlTZnCy6gjrK4fhvSahOUl6epy7Qb52vY5PrVIY6WfXUJjCpvxySUqRTKmhSz8nvENMVYq5UzU9K0dU/JklVNHiqio0lmeTrzsALmHwqd3lv7JLCOQdUILptxUTI9gwObawuOayoOoPrVNGJ5Cm5ekH0R+K2kiqproDisG9+PY0UICLVTmPUcYDk9cJpuaQJUDbKUjmqvJfwUKojyVRUF2oAxq/lsNpFh+jcaDv8HvpNDp7HJ6RPBVPJ52O8MQLE93jGUaZUQXXgv0RxnpgYaYI4q3FuxKWmSJc7LKmUGuKXReAErnNyAtrPd+0cQqUUW3OdHEcg56Ak8HS6OgGQvJF0lmmhmABVGKh6STIxJ7qF0BcoqONIXk2XSm2YokMJFWPxK0n6zyXmEFp9951cMrbeAMh0/BPSI4EZ0woH2Qky9ZueVGFRiomjcUnSefkpl6YQ9bQe0qiQbrJKWJIqcxBVlv/YosZMAPYGsnHeqLHvIad2R3YvkuJIzzn9UN/1QyxDIZ7AFPkWOEp+nqQoMkXRgoRJeX6ePnE88s5+DeeoPK8feU7+dI20U6UNe0Pb39wl30kZP5QeCUwPDydhHDVgm3xSUERdtIu4PI+j4txRo0rJVBj11qdCMedtE4lwEzBpzMPfk8YKmGH9AKkcRU5NvNIbJemSs+NDievk+OSl3dtLzVXmsIsdFbh4XfKSTY3ibJVHPjrX85N64+Q0NCeHJbPh7YkOR+dEgqLvxGLWrjXso/ffj/brlB9KjwSmPLE7CvrHifukUt4I71U2CpCzyswfs+6De1SS8Gwy+WY+KsQmdZftFLATe/UQVG8sn33NIA4jzglPVBnKw5dF493DPqoMaIFLosqEFUjdRaHUeeoY/wRI8vTJN5XloByWpe+qNqAQ4ehGL3l73/1QOPy/SML50yrnve0du375uvV+xMOlHg1MCoomljxnGkj22iR16nXq5xKDfUotrNhwH3snVZd0oIYmMCaq+FAl1WBvdNRAz4v9I4WDlBHHoYVwVsX8Vt81a9XNunWLtfbNmlUL2nULNdEmQGRTBZJLphyRqBnfQ74LFAdzsjklYqMtvmxbKgxlk09QE3QvpXeIty0CTYZCIN+9vWY7Gv06aHwicI8GJjlqyYk8nMyV7+sSMwNY4KABgA5gV+NTs5i5tA33tiwQMDrmKgiQktIBNso/D4+xuQ1TI1VpRVx0QvvAhg+u2q1XXrTqh+/ZaAdp1/2M9T0bH2zZ5ntvWGftCpIF4Bo2g7Io9PSeiHrc8/KBCt/Hb+1ziZskzJEeBxTxy8iE6Fx3igl+a7+cF23THNjde9vWarSstU/HfjyfSXokMJU0KSaViusBJffvW+LSJYu/9ooFNNbeec3Ca5csqNDYdIHw8JTVb1yN5msO1doBlOeVdOKYJJUfU3FJgNMRKM2o07Pe5podXL9o3/vDb9mdN1+z/r0bNly/baPd+9a5e8O+/39+06qvf8fG9W0uJA9FTynCRZF2oaLGet5R/tEnp2q/S+vQxhoopsMDnF2wfd/szkcW3LpiwW22W1ctuHuT/Rs+zaIn1Fy/vWXdztDqFbRC9f2h9MiPfBTFiD1YtxQGOAmQwYM1s8quBVubZrc/MrtxOSoYsCUN+x9dssLiEULMyCnJ3kZdr029zidd+TDWRgJ8ybQwwCm0H9y1JnnPlUtWnkLqxi0fJpMZGNRblgm7VswkLH3stMVmj3n0pXLc60ddQzpssgAEzIfgImlaDHblQwsQjODeHQuvXDK79JYFl99h/0ULEIbg9g2Or1msdkBk17M/+dPXrR3m7LHnLtjpx48/NA2f+ZGPmo5IUXDs5o1IwrQSLQv/pEH+QA7ZGECNIampj25bvh4iWbci28UWTFTYIyNt7HO7q8wFsINKUIipSM4dsdwJjfh82Raf+QVfNqOHjA5kfwlt8+eftcf+4//cyr/89y0+v+rDaiFaE2poTQTf1TPKz1vr6i4t0Cdgaj7n/rrF3rposavXzW4ikQ8AdWvHwl2YyH7NwirSh/cO97DZVz+09KX37DdX5qzV7lq1yv6HHfU36ZHBDCr7FLaNbaLSgGhpuGdK0Unk6YMc4SSmQM8Ti9dqNt9JWvqDez5CLy7osfoExGgQYSIlSAu+clIKCenUSE/6xFmb/vLXrPTUM1Y4+6QVn3jBMmeetfTxs5ZaXLbEsZOWefKrFl9EQjTAIYn0qOdQOknK353PpCzfKBtuGdy+h83E3mupNoIS0hZTW+SQpCF0tHNTUTPsp250+MVzy5alQxoHbTqXU6NSHqYf/v2jEx5aI+kaTwyQRK1G0+yjD7AqFxlt/aZSktYEoOd22ta/88BispNyNgJV0igb5vvkcSUxXC+pFbACIpWyGOqdWqDygJY7+bjlTz9pGQBOTGupIQ7ncHBEgycT8+BgSRK1HdpMSaOrt377SWbVfRvduE0eURtMQkG5IWA6DZSWaIpGAp7UftqViVthOm8aQm8hmV2/dfnfTp8KpopXChqQW912QiE+1AV4PoiqTRXgt1dMgxcCu5RGo0bWvYZpIBJydT+0WROq4hKqLhb/JGJyc0CJmvXUHbl6DE+iULJkedYSpRkfZPa1ma6+1MNHwHUFtXRTQhnqoEn+XjeXRo7rU7+x58OdXevcWvMpYwmGt1FC4Z9sAlURnzqWvETvNEieSQ7s3FzWnx3Sxzf4+R9LnwqmXwAdsFvYFlVQ0YKu4rskSQ7Ew0p2RuAKNKqHZOriPnQi1M3wkHGnKWqoQOWaMQDqmWxjPT+zUbGRuKMolIMcAeyj3MoeYh4gKj6QK4yEj1CYSF0EJLyx18RZ4KW1JFGck3DW9+tTvJI8W9duWauCcMi2Hoaq6hLVXw12LSNPDrn2SIvw6Llh037h3KwF9S5Zsf+H0qeCqeTGeQMbg8SQOxsN1QFJxuGnGuNJNkcfoaVgCMOdqnXubVgMXqqGRBRJcTufok5draOEU2q6V9O+1Sr8csP6Fy9Z75VXbPDySzZ67Q0bX78JxxQYdF4FW3cdBvHhZZwe9argbX20ik3LpekcI1rSwwJcALTJzADwCBq0/YN3/GZXj3oURvqgMPWWeks4NJ2qu3mlffothNX52Nrz0wFb0iXTO/Nj6VOpUdgljHv1+2bb0B5JlioWGTlAUw/KZmJXZLCjbvWCAyQq0exbRZI5X4AmTdtYqqSKH3papEr3nQ+JclqX37bxgwc2/OiWdQCw9Qqk/L0PrH35GtJ9x0b37+IE1y3kc3j5QxuiKaMrl210/bqF63eRfjywg7VFR4nIy/5F2iHR9rFVzE0PG377m39gR2bzll6axZlynpyMzJDahWC4U3XHI8nlk3/KRhqXyQS+CCL75JOWm9LiX/XdI1KjYK8SqbhiYxWmKwDCBxm8Z/hPaiYvKoAOewvgYtkk4XlgtZvrNkbicIOQ7AMkhA6RbfV7uVFpG9rOzqZdevk1u/8Xr1rzVsVimQUbF1asNSrb9p26bbxx1Tb/5HtW+fb3rfrq21a/dMM693dtsFOxzvuXrf6tb9nW//t7Vnn1L62/t+k2TmvxnQopcNAIFtHa1ouvIcmEpar8JHTVf2GC9sBQtMkhuf3X7KiDC6hp+QLNf/VsJVG3mRTUTpd+LH2qZAZvvG7BGuSVP/fCbtTJBrWWYEb7kMTJAEgAH3S7RkVjvdAGew27DKWaPzZtmWIOtSJPkXhJMxUVLVKlMuUZK5XnrTi3atMXnrfi+aes/NR5m/nKV2zuay/Y1NPPWm71rGVWzlj+ma9Y9oVftcwzUKPSnGmd/Sg3b7FzZ23qy8/TEXh7bKF38GRswACye+u2Xf7f/sDyrZYtH58j9KXNuTSOSKwgckARMaADVE+1DcPpd8G5r5BTilusgyk5dspsaRmrEDwaaQ91n+QN4l8y9cX6AOkFuLp7f3phDjTHNKJj2jyERIWxNzP5jG1XW7Z97Q4EWLeg1Gy8v2uj6q6FbSSHDlAsn0F1CkdnLT2r6GTNRlrxhoQZsbgefJJaWrDsU09Y9hdfsNSFJyxZTFmcqCiZCy19pGyFxxdt+qmTlpouWbygNxWST7vli7dGtQp5bdutb/+1tTZ2wSMOAQHoJtoGCVfdZbL81m9v34Rp0PPqaEdY6MrDa60AP2PSVn+I39+kTwTTMyAF64SMEHBfmcHm8LlKI1UUrgo4sdViK20AI0BDPW1PXphjSTjndJCyD6FIvfsPbEz8roWrY9R6uLNh4ya9jFRrdbGmd8dh3bpBxZqVW9a4fclaV95GjX9gvXdfsf4737fBq9+14fe/baNLr2Jf37He1i3rVh/YKIFzGkmtVSdqihfWMOCoCpA727Zz6UN7/9WLmMbB5MYGVLeNl9aghdiGwuCJVjlvlZD4J22nHc5YnImQOZQt2CYgoe6HWCl9IpgSd50UYOD9Di2MsxYweQ8qY9GRyTlOYzTqTl3CMRWQumsBPmDqDC3wWgWkOztNu3Ntzcab2zbap4F41dFBZEN9RhPvrucQBZD18VTSeuWeNeO7Vm3fscreFdvbuGiV++/Y3t03rcK2v/GeVfeuWqNNJ+WoH5Kqmo/ahHod7GW7Y6MmlKuOJmys28vff9PeBlSppd+iKMS71HMHr79BHapw6DbmQLcbCzA1DjOhZTHuUGmzbsYVoD4g3qjjTwg1JUyT9IlgKsnxBPduu8pGKx/Uc2SGZ5QEeg/qcjkdL5xNn7rWf0/2IwE5qSmX/sXtHduAJtnuPiDifanQsLKDtKL2fNc0hy/vLsxYQit/j81b4vQRi51dtuAUDml1zsIT0zZagTjP4Qzm0hZfnrPE3LR7ZAGpmwYE4kjrPgkXRwf7toGt/PMrt+17UKc25xUKSJaa0gG8fTTjThW/UMUMtaiT6Bft9bZE9fdvUn3HgfbLgUKTbB3plHB5q38EmH7w2jWnG+iv4+LiztkuiWLRZCrRVwfrCn9kDT9CDLmMOT88H/E0rSfK0Ii/pKL/+9UHtrMBgHh33+rwyv096BGSqgWp4orirFQykcxbZmbFCsfOW/HEU1Y4cYHtGSud+6oVTxOnz+AAYsTVNG6M/R1D47SQS/dPihPqNpVOZd++c/Eje3N737ao0CYeOlfUfe38kAAoAqsgyQ8OAJT2rtPJe20kFaDxGT5ArMW2aFd0DY3yaA5wATOaE4vSJ4IZaGrgrqQS1Zat5ALnlAAjtRW2nqt6RZIJUH4e/wSqYlkn8pyv241jmaStIQr3ueYPdpv2v155gNpiN1H1MVI07gAi5N1tkob68kVflh1L6tmaGH3ZL1ROd0XoLQDxAo5qcdVSR1YnXpZ6qXxwcccHuEPdREW+l67csv/rfeyvOp+ar8UAQQuv9NYVDW4QcwdZBEU2Hsm0TSQVQIMtNEVS2wRoNVehrIeYEZ4eOW0TzGgtqH6TOPS3U7iD18UeKETzEFGnqwd0FRV2m3Eo8gIaMKNFVgJRnxQ04WiqcI8OuML5fQw8Odrvb9bsf/7gvu1v7WE/tRQbmykJ4ZgAS5amLT2/7J9SAl/jA73xZX2onYCLpfKWml22zInzlppf8ZnRGNfKnnuYigpv3npg//LVd20NYIW1pOC+GqB75vN0AqQ70DuKj5QsnMFL56m32EiF+uw0cDI4pj0cVJ1N0ZRWtmhgRcJDXgpd7c6tCBvS3wJTu4PtTQvUQEDQRc7FBapA1G+/KrpUauDz0pykBzT5SLc+Ba4/ZMns3rhv+FuA1O3QMX9CzB/u1O2fvX/PKus7NsBmjluymUgBHeQFIqGa0tX941LbAYC4tOFYBlqnrllFzotntbItUlutefJr0ai9tTX7ve+9YtcINZVk4fW3STv0rqBAdnM66yCGiwULjpbNVmbNlktmZYAWHax2XEIDgA3pdD0C0ofsNOQobaDM2OsvW+zb3/Yy/i0wI3wpGC/rY4++B7AkoQ6UGqgT6Bn+3BFJQg8XJ+i7NqEtCQqSOIOBvYkqVFQ58tL6JPHGEY3+i926/dO379j9tU1f56715j64gZeVhGmZd7ygxf9QGcr3GUjZKv7UsX7uJAyUVAoyccvtj67bt1582d7f2LbOhKIpqepV2rJTQzXlmSWusu/Qt3CK63FowVGkdRWNgLsa5ilsU29sqB1gAqBausXQH9fl8TxJ9yfduOZfH4J5CKS18FK7O15JJ+ne2SLlnCGd47fbSVVQn+ySuntNlYm+O3mnga2+XcXZvNVtGjBwifpSnzIPfEeiv7/fsf/2nbt27aO7cEZi8/1tpBT+5sCNkcia9SDdKkcPtO/X4Kk6BlWTxMphyZ5Kggdw17V33rI/+86L9sHmntWpRhvTEnW+qhhaOxjbexqb3aDj2rSRehwu0PLIjOjJpqBoR1DpoyUL5gBXbdXrGg4wNS3KVJiqkX0JjcJsjVCR/nY4iYQEb7zKRdgJFNMlUM4H4JykqzdlJyfoufpL5P04lRKtGHAcXe6sV+x3b9yyvxxgw1w61DC/yoH31XNs65Dny/s1mxkPrBz0/DGOfoJCPC2kFT1T2Tgb3Zg16uBxNQqEwxoR2vXpgNbdm3bjjVfsu6+/Y9crNdtGuvc6Q0MxvAwycCul5QQ58vsV2q+nR4iY+8JdYm/VJypTZopPSaw+ZcZcA6mWMtHwnFQ9C2ZIeqcXt5eud6M17b8KmBmByXmxixctdvl9lx5XX82XSBVUkE6QvVH0MKmgq7QnwJSvorcl3fFG316+e9/+eWXTsDRRQ5QX5wtYbW7i+EsAVLU/sg/xnp16y9Ly7AOu0hgkddCaz34D6ey3bcSxIVyyj93s7W5bfe2ubX14yS699Y69eWMNAPvWRLX3u0Pb78g+Ch91Wswfwq/7fMrU/+8HRFwt1ZVgQc5Pne0xOOZEjEWeWx2owWOnemoEtZVT5VRfJcJ3LYts90b20pUJmN/4T39jKl3IWVBpWPylP/VhfUEXreX2K10NfBN42sVxlzDfpakDlEjTEi3idhrSI/j/l3fu2StQnzSV1BtYPp4EZpy81EgdoXu8PVvEu9cx+FU4aHt3zxq7G9Ygjq8RvdS2NtjWbX9z3SobD2Ama3b37h27vLZuG1CY3jDAuY2hjQCqV9XqcWhojkJH1Tey2mZF7O9/kCtZCYkbca7pfWoaOReo8ta63x2PrbapbgH0yWmU4PCRLr5II5FWYdSJ5eylS83J3RZPL03lIbnx6+9acPUiUhGNW6oXLUHvuBpHQEqSInAn+1ScelC79aD2NrYSUNtQk2/eu2eb2DYNxPrCWM5xTF3KJxXVTr7pL5JUNurehCvqHWvVbtcq9bbt1ju2p9ce4swOyPuAYw3UtU3410fs9eqbDlqj/TJFFVRc20jaACopANTj0qJ6hHYW8/GlIpRINAdQQsyTxoQ1SRhNrlGzidM9HDQ2vY1ENHBSyagZ2GFMyUtXetGoUfyVlyzx8p9Y8P4r0UUuhRyQp5Q3dHvBJkKu/TqupA/lqOOTkSJ5e+1q8mVjKFYZSR5wO3o+cs35apS2CMZIYvSw+T6xfQdbqNfRNLB7ev2sP5hPVULd0jiIXC5ladQvreAAYPSwPcwukokKZ6MXkFSRSmSSUiXzwiAeaQJ/e5TxnV7LqpSfwGPHcxmLFbDNAlYZEUnJ7jvuEhjdey5gUzgnzveno2RRf5WvkzQtQnJUQjrC4nhFGV/xQ9kNdrkX0ye94LOQylyA+G5A4bg7Hn2PuikqlPOvwcuaFKT3VggyPZtIKB9CG50sdZcdjX7KrmqcQWSgR4NbSHgdSatpFIq6ZbMpAiqFdZzL/wK+zTktgNPv+VLWcjR2qzGCEk3qo40L1FBprpI69g0AeAve6Itp6aAYJD6mwRJhoEEaQJW58vst+RkNenCMTtH6eR+dR8V9tnaCk2cfwPx9ARa/9IgIR1prgBTcU1lNaqkFztdouS71wQwVwmf0m+P6rVEjDPgPKhBrQPUbsXScVqmwqEJRqw6l0p86oA5hn15wNERl9V1gJcgrI+lB3RIKAdFFSSrVsq7UvKscApsj3i5yXq2L80Ga/V2/oHjY0XpOnd6jIc3gf9uh3m8QbvYAJK5HbinA0HSF1Nx7FSABM4Di+UiRMFA6BFR5afUcJD50jjsBM1o9RgYaSc5yUM6IioUZ5Eg9IHWXHVUThZjOFwelA5w0Sw0dXDYa0EG0LhGpyLlIqvWqGt0S6ECqUD450SXGJWfyp28CwaWTvHR+Lp2y2WLB7xp2lWMTvxNMsiwIjhVwECWkVmq9Xuu6tHpXKf+J2KuKKkNRbjTYbfZhHztMG2KiP6JD8s7urFQ/tZuTdCH222dVhc/h43m0Mpl2UWg07BhdQeaabNJFKkG7NHhQnLagNGuB5kT4p7tbfTmgMlYFJXGqoG/8lmcb60GOCbtHPFsBET3JVdGOVEkg6JGNAlIhpeiKJ4p0Eu+N5hyODah4F0nIUvYIqdUTt/MC0+2f8iFf8uoM9BSDGAKFg0GiDjAHu9Ad71fBTZ4RlpJ2PbMO6dTSbHbKt14lyttAGNxECQk+fS6I/ISFJFvH/I423T8EzwonY7XSJi4AAwDwzouyMNuEw+3uE38S70IV3LJxks9d6/a6DPGqbjPh1KhXhUAEgL77Rn7RaPTQ3t3Zs6ZLluynGgQMNF4Sqrzl3fVMTUnKx5NMwqHnH+FUVE89+50rkagAQJOofIprk74hSkhlYBkIt67da/YATNKFMByWzZ9EROCq8dINeXbdm16nnJqG+9xHUBj73bAets3riCAgGNIEH3eQFIpCwU/1DLagiZBpDJQUgXn5vgXv3YMW3Te79oBYcx1wD9xeOIBCnsZZUnddkCEVcFIPcN77ygXwNOPXhca8tF+xlmwuScc52SVSzkgv+FDEoffv6NG0bj4RbzVGgMXiGgWXeUAQZK+oYh9nkkHy9ACnHBIq3jgKkwDPRvvTAFBDatq9GI6HK+KooR6so6LJIYq+9Kn89L41NIRvXSKuPY2FquO1B2HQmlIPdaXuQ4TKbw+kzdQlhJYFBBbh+p4Fd4nJb21beGPLgnt7nn8E5nrbBh/sWe/1deu+dtf6r9628I1bNr7I5+0NSHxLnUWPUBC9EkBSJRXeYirno9B8iwHSq8TiVylUNEdrGjnJgdRD93S6zvOrOJ6UygtkqiEgdTzuEqeTkMxIHnAyQwmPZXN6YAmOBhqTIaxMY+vkk6QBckod6Iwewqyo6dD5eAakCFTqQ7lSeT05UQ5/Sw+8kpbK0boKc4oEBiB9pR9gW51obGffbJswVm+yOmhHAYp6UoRegySkCMynFi3xi8ct9dxRS67O2Qj60bpXt/b7mzZ4Z83CD5Dcm5sW1hFtpMtHkfqyF5JS1RdJEsHEZr26t2c7sq0CWdLG+ZHbEV8c0KAREkoz+fQXvGP/9ExNquTXSCn1PxQaQLRpxAi7ixSnaFw6n/fnvWXyORwwEisqw5/eLVRHeoSLnn8c5ebVU7+4JkW/oWvkK2HNIXEP9BZCf24IYEp1ZQsFFNwz1IOwGghSk+MYWQ3Z2eqUhWenzc7O+hacnLZwqaziIjADAAzOLZk9fcwSv7Bq2d++YMV/9Lzl/97TNlqet/Z6wwbvblpw5YGF93YsaNJ9si/Yj1A3GWEC9Dy4daKUi/UDQjoKZusjjaq0ioHcuBr5DhqmlybpkJ7UJcD1YOck+4jcHQWRa1ixNdBbfw9FNmcKeZP5kun9lQmX4LHlUH/Zy8Ewbk1c+xAwZHf9SbMOokpRZ0oy9VsaQJexJYKEXe62raWJtL5MGWXKmcpTw0b8xgbKCOCvwSIgatGt5uS1UkTrQHXvO95dq/KUHMzQg3sKkQGT4Zb46iFBR4qW+6VVK/zDZ8z02Ij7GNwr2IrbWzirBqeK7Ut61LCkbbRatqG5GMCSw1FF9GRrf5Az+Qo0yV3USGSPxulGpbRLqODmPPb5a2Q5R89Xl12cnytaMockFqYsw5YtzvgYp1MnwMykAmsRtQxQX6mwyhfAEYSCUt8k85TLNYe2Uw8G2Ay03rIJrUbFJbE6WwPjSKRfV0QaibZMhzFxoWyDpJd6uy9xz6ucJ2Dqf9kYt9jgI2rgrzXgkJeLF01+44QF3zhpuFQLt5pugMPtKhyLE9TlANXC+7chf5pTl+fWKwj1gOeBCqRxegmcqxvnS9VTqK8o0ojjGXpZKi8gJaF614VuukoDVnl2xrLlWcAsWaZcsoTsZTptBcI6X0wABBrQ6MjTeqUjc+ESOPk7/K5zPWKhTHUcLUEAOjao6T5ydvBd7TK0LNTLmNvUvQWSOo66B3rRugZGsOPu1aVIApXkYGp6QY+4gXc4adeoiW7x8wFQeTKBJX65VLTw+WNmx2cIs8jsAZTqAJsS5WJVgGxqNIXT1Qfuyfmmt+KPcArieXp7n5/AP0lqFk6r84YcF2XRk2D1Ki85iBTaktJKZHnxWew60UamOIWaJQAzYaVC0ineeBzH5ClsRQDIV2J0aCNlz/Xp2kA5WjOqJyt6Bfz/wK5obFSa1AWkPSRym+0A4PZbOB6cjjy47KloEGwl1HN9CQ589tKl07OKwAxF0jWPIuBcdelDCnVHo0o5t+K3CtNC1lMzGN9FgKcTADPAiOsaJ8aqp+cuOqRnsdMYHI/eniKAReMkdTpXLxLROcV01hupS1V6VmBx4upszqazkZRpLj2pB6GmolfMpnMAC03Syz0GqN4B0iIV9vB1onYSAjXQpdQ/ow4WVZIGSCMkxesCH7Mhajfe6dq4iqDgbMO9hntw26k7o5G0BgAZNABUHEz2V5uEjRTJlFMeth5oa5FTjwv0iTcLyQAvYCFirkWe/rtHw8tI8Il5C6AFimHFPaegLmWkzRP5y6YpopHtkZ0aAJhAlLMRJRpSiSbURGpdTOdwWJRJA/WM4jxSeXppys4cm8XKYG9R7ZSeIqNYGoMvCqVH9Kogxeh6zZikUnZfoMlOR5oRpYfBhbd7Aq4kVepOeXGNqu93rV+ljTnakOZ6H3EBFy2a1YIFxa5cG6LJgWY2c3JCdBVtUnIwYbuIMIAR/TjiqHAI6w8UJFc1J4Rl2W1YuLGPGiDyVSRR8wG6vJCPhqUQ90U9NlHP46C3pGaStkPbqYL0u4+NVdwtgHySjGbVu1rinCQOz1A05oBzykRcCzNTNseW0nQFBi6G9vhzP/S7qJUcJyx/7Ly1EzPWGgMGZcbx0LKJLpF0mADTpzDUd33qqIRJXkGvI9uSIM1iPp5ctsTXj1nsPJq3QLtm2YoApoGQEuDNFM2WoUVH2TQ1LLmR49JGigaHj4+nskJfMToVkiSpAirRl4K0ZXixK/LgAlfgq5cUoRCnKiaPcZoGOP56fdM2+l0IAQ2YNAohiSQAW6WpA6lGCpCzMO7+SA8xjSR2Rg+Bwhj0AVQjPHPnftPmv/6fWOzE81Y887QlV85ZZuVxy52+YFMXXrDZL/+ypZ74Dbu6O22Xr1z213lHr9WRR1eZspu0he8CUf+LY9I4B1x1+Wq5bP/kl3/Rls8dseBIyWLzAFjCjgNeWOb7XMmCeYAWNZoRNaKzVISG53BWAXaz3R7aS+vJyZJCeW4ZZfEqDK3G8HxQUTqhlbXTOQvZbKZk4xbSexdvd5uQag0HtH2A9GJTUIcZKjqFdMkm6bWJD70njUsCnmyLF0MYp5cz0RZ/uqGGcQX2brMGE5m2LM5vSHx99coVu3GTyGz6nMUXT1hCT9+an7PMwoJl5+ettLDkj+ipY356mCQHyTeJDAVRDzk8RWDeULXHjwhIzAnf/4unn7HnVrD/WsyKdrjzLUPEZ6cBkG2OEFqmTL6CTjfZS9lPTJ8LFX7Em0mKwExPeKXu7RHscjaiOKqQJpb0QKgiYr1QsJgcj6IDJDTcBERt8DSnEZMxv0nefOF6/ycbqUfqRhGPaJGgrmGj5YwKeGmZgCEOqdauWzk/A+0p2fTcY3bnje/b2uuvojQaYCMvMidLT/ocwi97NbgvNtvfyO8HcSQAF9nrw09VJHI+grZLeedzRTuj4UYJjiYCJURqA1ri6zM1oqRYE7MXaApczKWFlmp9vqaY5cnVb7KdpIeS6RKoVbQ01CfSVAEkyQdKFW1o8FTUCbsRO0UYNUO/qqBG38bQBFVIb5CW157IBc1A5qi8GnDYyENpkUMSoHXdEgLHzKWy7NMIeYtOx0ZDlcZsR5/8dbv/wUd2+81r5EkjqXGUV5QkkZ1mXTmzAQT56s8roAT6+qqhOiWZHld+pNfHVUXxtGhVz0MWSBIifoeK8TWGC2Chlmvz2xeUCRuN9Wo2FwdpS/Ngp7GKCZheOQcU6ZxCpUWEBZTEWnZHxBwb5ivBINECNDgG1yxzroASecXDdzi/NVFv5SmHIInwdrHDQzwA06u1tCrO6RGXtnEAJbx5NpnzEZxGtwETqdnB1k1r3L9p09jLK699aNfeuhVJDdkdSv+QMLDZqnjn6FqlSCojLZMwuO0GOHWivL0f57y77ZZVq1raiENFZQOZMDYkwG2qaeRdUkc4i0c0m8d+ynbKhhb1eEiOqz5sSpPuYlNFhIBshy4WaDqHnnkY5XDY7+AS6EhmDBIfTHGuWgeIPTaNFikpY0U8eiOLwNVuGX/xO50u9RNJ18vidV0TKpZPwwQSOW+43r+mV4M19rasVzmwXH7Orv71R3b32vZD0FBKq1Wb1tTCKgqU3VUHqmyfWp6YGW3OY2mf3vujVy/Kwd6Dil3c3bUxTCZgE6PReK4EQxlKDFwzBb06wsNIMpMpkONl86U8Ejy/QknIqmDtU6+oAroVjoq5I5IN1QXa5EHErbSMRFSBuNm0ogy7uw0/3WXTQINLrNozAdIn1PiuxuiYipYdzWBDO5iGNqBq/icVx9RAf/hlrc6+9fs127/yvnUerNuoObaL375ma7f00k031Xbvxrq1apM3UAOmIPAxAJXvKh5phv4XoJ4cIPZQl98HzAM5FEmlwJTdlNqLO2sOV58Cr8c16j2xG9/Yfyhk3p5DMPUDoHw8T95JdkTiqwEPnXeYgUCn0kI7klAaLpWHj2na80azaRUKUbwdZR8VoAAqmt7lWo5kMBf080RStWvsgDZR97TIeCJDG5JWaexZo7EGX67Y3tYmzqZrB5sNe++vrll1v6/bwP0BJL3uAR0BGA4g7kUmCWAlwZJGH/RgU8f2qT+nRKAjQG+0G/bizhaSSWYCT1KKkxFJl9ShapEZkxQKIwCUpkrO1CGOxQRG/18NV2NlJzwD3L7CJgEYTd1ykQwxqDjbF1gy6LIpOKVYuWhVCnh1B6/KqcpUKqxIR9KiJM6nEXI1UMItdReV1qi3gFW+jX7b4/hcMmtFSHuHcx9UHgBajevGVt3btQQh7O76vl2+tIm9wwzsV02vVFQrpJKHoEkalSKjEpF2r5yO0k4B7KEnjuj/2N229QOCEo/0ALLGpzCQF/ehucO8yY16+5yRBoPkrDVqrd+kCFIvhO3wIBUPsRuakNcSZ6m1nyEqQPLKCkwy8bn2VNre3KvaG1W9KS8ixq5iDhgVFqCqOC0SkBoq04uMoxEiPUk7BagADzWqd1oeIRWzRWx+2brYqPW9O0S4e+5AGpsbLlnX375tF1/+0Bo4kK7uTKMcOSEBNZIEuZRSP9VlUmunSP5bdVHnSjNCuzzq2v9d3bZho2nDCiZDK4ZrUn2ARe0lRI6A0JJwsfkCXwHKbm1KDqZsm6swX3z4LY/6yhE5iFTwsCcEouyEVJ0rNTjALutB9P/o3oa1x3ohJ5SHfYpyJJnaRMrlQfU6RV0oB6OQUS8MkR2THRU9ypDfMOxbtV3FVI8tnykSxU1jAsa2uXvbup09Gzbb1t7exTHV7O7Fm7b34J6zAXcQZK+qivzoU+Oj1JD/I23wNlMP/UU7IpA0YPx7nQP7zkHFBpWatTf2bLxT9TFbH5OQh5cgaZWH2uZtUmHSKf6008tR/nIsSIOLMr9lKxXsB3rREJyKawCOI1BNV3Odi7SJjyqUvLFVtR/UKhGXo4JSaU5UNdknQMEf0BSX+6MgKVvvD4prUk29TAGZZBo/lvUXMPXgdXUtFeScDNI5O7UIyU7bnQcfWVPrNTFBvf0Dq22sWV1vW6FxAs8bo2Z629RMHYrUOZoZ9VO9/MlRzpbFC+wBWvH73brdI0TcAtD7dzatfX/HbBfqpCcfKDKU2ZMz0mj8JB1SL6WofIGobpUWc67v1m/ZhwQnaqTZ1Rkg8Nqu2oDjPJLv//o+jSIPLZ5SvgJaf5HKR1MIapRGjaTiPrID8BrQlSSrSSo4n8pZCfAkpT2krdGqAmyXDsm6GejTmK39LWLhmtU2N61T3bDhoIVSDb0hvtqN8jSA4iByTZR35OEFdATD3/zvAqr/+LVBHbYQLFm2Krxz60HVWne1vl+TaAohpfZRu+WYfFJNV0bZRWCqcSrT93HiQxrkSdXhoM6UxAKedEf7fJUDdbxPFCMPqnhX52tobSgpBFmpcBpw9KlSe0iAJE4PmKc2ysVNgHpBb1tJEZNPF2asnJtCvYe236gQWUH0AUj2TfNKFQDttivWam1bq73nwB3aQp9HEqj8uaPhTwBHcEUMws/3P313CHymdI367FHNKdhEOQaP1jjpdsOaa7rL7QA7Cp/VXc5Oi7RJAyWZnkU0avTsscSUBlbbXNzuh3jUUIPINEZsQb/5Pgh8KlX720NiW84Vv5Xzf2Vtzzbpzngs7aqbTfAJKDnZQaQqGc9hD/H6smKoeYJj2UQWkNPOKz064a/A9yyeXG8mTWrYjnP17vQkMXc+M0cQFoVt3psQ7gbUab+hR/Gor7VYgdifvAVSjOu1JCdDnpqj11JtgSoJVfkZ8kzq2OQ8vVC0R3kn0jk7l8xbPJmxQSxjPY5rkL2rm2qTSetQjnCSY2xj4jqEcHof3GsPwoPgdx77nW/Sg7/pNfp5+olTEATf/f8BLoIjv+9xWx4AAAAASUVORK5CYII="/>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 name="AutoShape 11" descr="data:image/png;base64,%20iVBORw0KGgoAAAANSUhEUgAAAFMAAACFCAYAAAAn1cQyAAAAAXNSR0IArs4c6QAAAARnQU1BAACxjwv8YQUAAAAJcEhZcwAADsMAAA7DAcdvqGQAAFV5SURBVHhe7b1Xk2zZeab3la/KLJPl7SlzXJ/2je4GCRAcztDMcDBDKSSNqFCEIuZCiiBDEbrQT9D/mGvpRhciYyI0oEQzDQIgLEEAjT7dx5vyLquyKquyvN7n/faucxpE6EK6nZW1au/cZpn382utvbPtT9/40393dXX1B/Gf0v+v1NbW9pdtf3L3T55+/D+9uTg43h19vT1R7avGcHU0BnuHoq2rO7q7eqK9o0tXtytHnJ20YmNrOXY2d+NgZS8am9txdXURB4eH8WJtNZbX1+JKn/5KJfr6+lTNVew3DuLi7CymZybi3pu3YnZuKqqDg9HR0eHzl5eXyhdxenISFxeX0dXTp/Nj0V8bjXbVu725FqsvnkW9vht7+/vR2GtE8/gojlon0Txsxvn5mZrXFl2dXXF+cREdbW3R29Ol+isxMlqLyfGJmL0xF8Mjo24TdV3ouqtLWnqVYPh/pnbdf3mVx8vU5itpa7b3ijZfXUaj0YinX7yMZ3/RfNbx0ehH//Pdb96s9dRU+UCXOlCN6kAlBgerUekXuLXBqA71R2VI33W8qm0I21OBc3l6HqetpjpyGaeXZ7HXrMfuwW5c6ntXT6dzaP/otBkXcR61kf6YmZ+IsamRGBwZUH090dXXGb3V7ujq5fp219c3OBCVwb7o6GqL+t5mLC8/jo3N1dja2476wV4cqM695kE0W0ciuKro7oieSme0d175HsqhjRdxFgdHjdjYXouVteci6m5ctZ/HyKTqHx7QPV3R09cVvRXVr/3u17LPvZa7dB25V+3tob3advV2xMXVmdq4F7v3T/dUq2EXIF1xcdkRJ2fn0TxpxvHZcVycX+iUPh1qKFyk6yBYT1df9FWr0dXVBXuLXrpGW7gIqnJRe3tHdLS3c0u0X+X5Nn3nGOfatXXVvh/+vIruPoE4MKyyB3SkI5rNZuxubcX2dl2gHIuA4qhLro2oiPNHhmsxOCBCS6Jcjk7AUcfi2P39g9jZVSeV9xuH2jbiiwcP428/+Xb85V98Kx4/ekDlIgAEVztfyxx//TuZ9rrNfOd82Veye6lT/IN1+ZyLdRGdfVF9+3AvTnSsvVMN9cVZwJVY2yLV3R0d3QKTwnW2k8J1vPyOKF2p51cX6qFv537aUgCp6ymPbPC17e1FKmri4MkYrI1JMoZE/UoMSCVURbxuEa/S1yvwlLXt7hJ3SBV16nhvb5+4TMfUrh6dr1ZRM71uJ+Aft1rRFEFQOQ8fPo6/+au/ih987ztxLIJ1qx8dYhj6WQLFPok2wwDJBEV7uUZ99ZbvxbUGc2ZiOhZnFmOgfzDOzs+jcXgkkarHmUDugHK+Nm+m45cC6RwWUeEyXqZQR2e7OoeO7XTDOgFN3NzR4SpcBDqyrYNyfKjcmKOuKFt/ndJ7PT29Kg99KikQMBDoTBLD+aPmUTQOxGl7+7FTF9cdHDjv7R/qeDOOjqVHj1px0DyOQ4F3dNyK1smpORZQL7Tl+9bWbvzkxz+Jv/7L/ytWXr6wnnX7dI3bZaDYy/ZzbwKdmT7nedovLJR85dTwdEyPzMb82HwMVvt14QU4qQB96CnF64YLKfqWKHwo5S+bo46LmhSsi9nvEpBwSYcA6xSI3QKkk6xGwnk0thQX2pENo/hUEefSw63WcezubMbm+mqcnp5KR1VjqDZigFuSGojdpTL7xXXjo8MxPjwYE6MjMTUxGtOT4zI2Y8qjURsajAFzp/R+pVcGSYaUbrg/AlVSCPhw6d9++5N48ezJtQoqAUvJcUPNOHAj0uf2K3OcU1liAWZNIkUerU3HhIAdkqj1ynhcCryLi3PdoMvViJNjUVpKH+pSSac4Eb1pgAqwykawD5AJdIcAgGO5jsblthQRDtman53E7vamO7ay/DIOxYG9Eu/eSn9MTM3FwvxCjI4MW3RPxal7suqb0qdbO/VYk1fxckWGZn09Vtc2pCPrFmv0Psby9PzUzJEc2B49Eu2eQgWsr63H9777nXjx/KnbahHWGTeVXaXccCBFvWw7tCkJZDDb4R4Bg1EZHpiK8dpsVHoqPnlxemKOuVBjSF1ylbo7packjl1dHdY3rkj/DJQSjbb+1HeOIfJlJ8ydXKbv0qr5UWMuRbST42bs13dif283dnZ2BFZdHLqmujpjanpawEoNSQe3Ts7iUOK+L7eovt+IXYl7Q7rwpHVqsT4R955KDR3L2zg8PpNRvdJ1TakFGSWpg8NmK45VxhmMoqZ0yPU7klr4+x/9yBJRcueX0q985yv9eP06g8kZsG2XrhuQ0h+vzcSoQO3p6vXxCzUOXw6Y6FhPtwDFAAlQ9CKAmFqwv8sSOAIIUbIPqX10YqfKN/caaBqs62kC1h7uVidQJfiLI8MjVhtIw8baSnz/+9+NR48eye3pVZ3d1o1Y7TNxHvobEA+PjuJY3IhBRawH+vtT3AcwYP3RqXaf6vpD3bsnC19viBgS9bos/7YIsrG5Ffc//VRG6cDtKVPJFNcqinNqO16MTKzqy+vyDnUWfMndbsRQjEnk+6s1c2wCxgWQAhHFsChbjAUKd7oMABOXt0tFqIM4xmdkiSScaq7UNg0T9yEjaknebhAgFgBV5HCfSWceHjSivr0dl2en0SdH/Eiif3x0GP0CqlfAAjztwehghHYl+jsScVyjprjXPVPhEJVrK7L6AHJ+fmkOPxY3H59KVytz76effRH379+XipPBo0cQnH47sS32dYzj/kbjlV7BT9JJRI7cIzeltzJganY595ki3M6ttr4CEm7mPihnF8JACXAyFCzKbccoyeKXImTXKSmk71zXaR8SX7JXEdCgOHNsTJHL7FzckK68e/dejMnQTMrQ3Fycj8W5mbi9tKA8L106G7d0bGpSUVNV7VT5JyIEbh4qoK6oydykCs8l2rSrt0dM4kNXMnRSBQIWYh6Juz/9xS+lYvZM2ASsAJE/79LmPEQfLtQXkntbIp/iLIrAPSoIEAklAaxTupFtGwAakAIwcSeFWgzIEtlrv6w4ZnA5pvstJqZ2dk6FSHQlgn2IoaIe1Tc2MSULPhy1YVlrhYLz8/MCEQM5FDVZ6FGJ7qgipVkBOzs1EUsC9s07N+O9e2/EV955Oz54+82Ym56Sbu+ULmzaKziT/hRWAkghp43SqQ0QkoQUAWhLtgGUmocH8QXcqRsgAoxjUAsupU8GWOVZ3xdy7nDyt/74a7Xz9os4ln5CFDpxhrXVPUUhrwpDPBBfGmQx3NmOpnw+jhGf1xv7bhz+Zq8sPfoSdwYrOSHOGRMAg0O1BFW5OjSmyEfumEDtFJA9ip1Hx8blsA/KHYKY8gZQCVBfXEXux4Hvpo0d0StAcM6rygM6Pi7uHR0RVys6YnyAejCgVxBZ11/IgJXGEVeLstHNxPSAAkh4KOcnJzE+MS6Cjhg0aA8eFsv853sOm4exvrIVh48u9wzm1G+O1Jqnhz45IL8On47KfjWZu0Rt60JR8lyisb+1HYc4+AIMI4ADfX4pX1BcCOUxQlhNGjwxNSZOGxFQAg9926Zr5PbAnQZT+nlwYMhA9goIfFaiKNIVnVU5V8oMmgByh0BxoKCy7OOqbdSJ8Rkc7JfhQa/2SP/m4EZLAAEe0ke7cI9wseAuQtKSSRgAoTyc8bkbc+5zCaA3MJk+GOVDcfHay61oPrnM2Hx15WU8f/IwDhp1+ZDJjb826TjcYHcI0YVr8DMFHLqS81hqxAM9AnFoNJoWaiN2WHSXrg7Q+CNZziM1iJSqAGCzXPzJTjL3qV7cqx4ZEEZ+OgR+j/QeYWOvoiRABBBHYKgpXTskMOdmpmN+bjbu3bkTk6OjNiwqXnWfG1y4FANJ7E9oeqG2N2Xt92Xo1tfW5EmsqVv0oPio8fjU5TE01QURDO3n37n8MLgsruR3tRfQ/7rEnUp0Dj0IoMTnXb0CFJC1LR31rEjXKwMQRPDAiO6BvBzDrTiUWsAVOT1pmfMYgusWOOjrDl2PlMAhx1IhJ3AWdSsTBHR3K+wUcQABV43y+wR2VWBjtbkG92hcjv7E2Ei89eYbMTk2Js/gIrpEjHP8UIFIX+A4jE+v+gN3Hso7IGxdW11RuwQWKDqnDuUG+pc68zUwswFVgXoqtm/piEr2Db8+QZWSg8w9uCf6Dsei5xxXu27+IcXoq+SuPFZ4DWrE6akcaHWopXwmgvZUxHmVqmpRIwUuKoIo5syBg5xxtRGOviaoymIfHQ+g3XgeIgAE6QVU5WEZshHlibHReOftewo9JzweCWdDbAMqDsWNQlVh6fFdUVm7uzsi4jHd8LXUl/6MUbIUYkdIBrNfBmBAbtD56YWosR8tGSIq+/UpC6JwADSY4g7cnuTA7CRcd1EMALjDOlc6+baQ+qCX6DAeQlOKHI9hQMaJwtFrGA53gg4ow6l0RbuZRFSMpdUAEqLozPtwq7YMbJccizroVyZ2f+fNe9qOGxwGkSmOgRH6BoiEn4DbPD6Nre1d+7owkCsuAXUjMjCBuKQCzD5FOz1xdXoVB4zCHO7bndB9/yhhFdGHpePN1sfVCEJ49ImtryrjfpehzLVuiyhp8adqHehUaGpXS3lQ7hBcjj47Ozk1UTE2bbq+U+3jHutK7dvrsK7G3UJKcNtSlyEFKT1JYNrDtQzhYZDQo+/LhYJT8Zd6dJzrDuTkgyzG1EONaua24v4dBQ2Sk3SJyGpHShbSI9tQMJ7BJLS7lOU5JrTa3I66YmPcHDr1q4lC0GtwhXWm9BVgnUsPlZa3DCEZ1uckDVC9dkUYdUJXXcniw/3Aig6qDgxEv7hStJKRkOE6lzgLSMrqVSjYJ90HZWzsVGcbxMGSwKlsaY8BTaJ1qW0QtkwAAQFQQ3Dp/I3ZePftt2J6atI6EuMG2AzPub3qC6NNjAGsrKwq7pf6o2CyEv/pHX0EVJJrQxfRyYNGI1YeP43VFy9FpaaO5eBGmdQXjxhxq6TAHIG1pWMAb5B1HtqZfrqoNBYA1Dw4cojHMNu5LCggmKN0f6V/wCqDTtPgDGN1L2IqAAyw6qDjqABQt1VVF8yFagvcxdbcDseqnJKbbBQpt2hPVa7XwtxcvPvmm9ahiHaX7gdQ3CXEHe7sk/7c22+YqNzv5A3/Usq+NJ7Zwj+UVd2t78b2+npsLq/42IkqwFXIVBSkQssOUxiAwF90EGpSIToqo4v0+7rFEXBtQ7Fzo97w6DbXmzgSkw6BwUAEHSahOtCldJyxAnQn8Tj1ZQeoHo5M7gTMEizt0CpnFeR2ctxqSec8VKgt3gW+6NzsdNy9dVP+7YCND4DCBLh1uEh4BjBNUbVKzQ8SZDFXTrV1DWbTLgqKltm+A8WziK2p6ssSODLiyxZqIKaM8sDZDGhIuE31PgFYEQhEQL0AIuOAJT+Wkt+r73u4Cy42AVQGHAUHUjQgdOl6QBBpYlcR1he//EU8ffo4GsxEwjHqrF0styVtKxJDx7D6hyIWknUkaWPILkHHAIor1SaIRN/wewHxxtx0LMo5Rw0wYAITUPTB4ZG9iUqfJEMHrjmzSEZCONAHksG8lJ44l8G5FHvjM3X1yfINDiiCGHBH8zb6l+IEByZFRAj5ZgyTGQZ1EOB65TxjJWksYkMmIoIroKa5StrdYknHOEc9ZqYO6aeTWHn+Mr79138V//v/9r/Gn//5n8f3f/DjePjwkaSnnnW7xuKjL7Tp+PgoVjfW4/6DB/HdH/wo/uN3vxc//oefxf2HT+LFynps7zU8dJf1YaQyCBmV2zSv+J4JOgiMtBg4/QEo3I8RK1OKtir1Nr+TUq50U4c6167MTTPzizGs+LZL7k6pDzIBgERFDbCRUb5S5eqJj8N9cCaZcix6iFaxrVT7YqimmFuKvcNWPIfq8De5B67a3dqJz37+afyf//7P4t//2Z/Fz3/2MxMMIuNpHCha8vw6agJQkQ51/kz+J3PYmxtbse68GS+XV+MXv/w8vvfDH8X3f/Tj+PT+5/HFoyexLiMLJ9MPiMnUxszURNyYnTEj0A54sFNtZgCEcVP3FdA4oVyCmDi8BiagdeJY6yJ01fjUtBR0X95BMpUys7Hr4xPyFdGJygZQlZeAJmXLq3SP/MHhsVqMKBLpx9jIwFA8utll6p76zm68fPI4Hn76D9Gs78Ts5JjEbzZuLczFraV5D2JgdVviQKzrmVQMHSHYOJFRY7JNylmcNhi3Fm/EzfnZmBqTw14bUtvkkCP+IsZ9cfijpy/sWyIJhK5Duuam6sBdAiCG6ugDIfOBVOCRHHsPapdoZtd8bfawABOLDCAYC0ZtbElVUAHlP0quhCzwumXtMBL29VRD6Y4AlAc50KeMnivUhCurQwPRJ9cEjkCkcNa9L+460f7Z0UF0t13G5MhQ3BIYC/IJh6RyetQmfEQGOgj7UEtiSUsFXAs36YB0YCXGh4diYqQmaz0T7yni+er778bXP/4wvvrB+4rRb8fM9KTsw4E4V4ZWXEf9DHrcmJmSMVpyrI9OT25UX9yPdJkSk4SUfXOmriW55x6wMMunITgV1ankde4qSUEBDAzkGJ/u1T0QA0fSFekf7gsgAhbhH6ICB3VLhCr9VYHf63JP5W8irkiDXRtRniU6hICILm1oCrgDxcg48DQct+VYxyAQnJJ1StwKPQdRkTo6COC55CbF1kZHEjKlKIgB5j4R51D+NIVwH6P7C3OzDq89HaK2oeZgGs5jHFNtFZioXhgm/ekCzO6evugdGIzK0HAMjoyaS/b2ZN2Jl9X4M1l2AAIUZvwYcLDDrcLoUGcR4yYF4cRzu1Wt05M4lnE70vV8pzGoALsaqvpSIumpWIm9bhZjMcF15ZUcR4rT6wKtLtFlcoy2MPAAUagfvxjVYR2uviEQ1mG6Fi7dk/7ckG5cXd+KlXXpz7XV2NjeMnFO1SbcowmByvQHfEab4NDhWi1qEnkGOqjrSFsIb58ZILVvJlOCfZCKLxmgodFxGZ1bcfut92LpzhsxLKvG5SeqNFdCHHkQtGyIb9Yf4RY7dMpGhu9Zrql1KqIALNzJ2J8764rTkqMn++UxVCpVLwhrCUSijaO2rljZP46/+bsfxyc/+En8/MGTqEssmaehPacqE11X6auqc6V3gL8r/1AEBWwIz+zlTz/7PP7i29+Lb/3tD+M7P/lZ/FjG7bE8BYbYWngwAsyThWoXtqAi48gkHIQ/Ul/h7EYjiehUAEmiP3BmcSbBpFOV/oqV8KAKYhhKBI82XXiBuwQYojYZcSISgQvhLF1lihJTeyWHxB5g7QKpshJ4GpO+abGvrtP4PuaZZAAYgtvfq8eDx8/ib/7jt+Pl82c2MoS1z6XbVrfqcdXRlWKpuyemZuzowy0qMON3PASFxifHiutPpD76h1RL5PikjMijJ8/j+wL0k7/7YXz24GHU5U83j5pxIuBpJ9yHvcB2sM+6K7BhDn6bST3qAUxld0v/0htJOA0m7jH+Vo99Qyx1xsYMPeHQYynPWlL66jD7p9o/O8EIyGUQuKrDHGduU4ZDoR+RjTtLiarUes0EyH0aypgkjbPOGhyKD7/6cfznf/RH8Zsffxy3lxZjWtZ1bnI05hWptIkSDLLUasNx595bDjMhFMSjjk7m8Xu7rV6ol7ibQY2hgb4YrPbGvbu3Y1E6sSK1hKI5O8MuaEfJksVW/+gDvnG/dOiwmAsPYm1lxXocAJ0hk5kktyRPW3z0r+/VevrkzvgCdRbExfrnqsyLELwQAe6UWEiZX16KWyVqzJOcyzAc7O7FkXQUVELEiDy8ZlKoUhe1MUY4PjEWQ7K0GDmLpvxMNUHHhvW9PQaGR2Lx1u0YlJQc7e3Kqoc6Py3XaD6GqlVLC6Pp73301Vi8ey/qm+vyQSWCAhlXxtZXJaKX++Q9XKkNhIOz09NxY3pGHsJI3JSrdffWglyg4RgSUMTorAOAmVAdSM0LAbextR0LIuD89JRKlHcxORFLt2+bYUhIKWqP1SAbazvRtd2f0xYnatDJ0b7Eo6G8H8cHO3G0vylfbyOa+2QpbuWjxrbyTrQO98SdB+bOs5ZCvNOWRb2jOwct4FKo6IEPdc9iL1KVIg87YBWJuM5EKFKX3BEGdglrL9XQIbk4c1PS5eoEo+WEmBBkYXEp7r77vr0J7k3xVKwtFUNcTcY7wF3rlXEbl4u0JILcWZyLxflpxeKT4tiJGJfxGVS5OOmMqzoaUzlkiDEsd2xSUjE1MR5Tk+MxNzcnyUjXD4PFB7WFYc5OFWKORUyHlIN0GEvNxBIcyFBYSxx6LNAQ7cwXrDlC3CX2XM/gsMUWERKV6SyDJOBnAcIfFPd4WM8AdMhIyMpLjfDdk2eqHfFn8owYGn+PbcbQ/QLyZrz/8ddiZHwyTuW4o8+dqEN9gLtYqJDLCTP3iPMAtypu77dbxgppRuArzgzCACC9R99SGDOdN2anTEgs/u1bt2J+acmcSxthBrdVksDkYZkMZqf0VndPRToIiqoCuIT9XvbVIFXeTcPkHzIeSPRSxrZkN0UNKqMfthDHlUIYPgLWIaC/K2lLCGg3S2CW+opOnYnT0Y/UOzBYi+nZubh97+1464OPYmpx0Zb/VN4FTjo6lAwIRGBwZr/05sBA1aCVo+3MYnrSjb4KwC4ZMxtMZXS7DQvtVOOYSp4cHvVADeWNSD2AA9LhPuvKvDYNUJkKzlSh3KgKnVWhxxH9vZhT4Zi2AM+oN1yIww7rs6AVUSPb+YfT3UDX4YToW1mrKYDPH07xsaxpxtniSInMhRz1c7kkgMD8+YR03czCzZicW4ih8QkPFKOvGa2Cu+ka9diAiBoYDwhaATiBWu1T5CQx7tbxbgH4aoReOrIAxgaFrM+5bAKrkmuDw6hKqypUBqlouZmEZDDdJ7NHgokbkAYhQTAwUE6NKt0eVni00xCOqSG6WECqGFhdHHaBe3GOeoDLKIPRdV2gcjmGDmVAGEp6No97JfKexBN3eumfxB5upZPXhFWmTWdS9nacVTeqgtlKFkHkYLDapmsoMyUkQTMH6ngn5QlAckZadBtAGMhJIOg/+zj8SODU5JTVREcnUduA6064VY2uw1ABZIKZyWC+npLdC3CdARh9UmQ1hq1KdEE5nok+ZB8dWwBVfLC0JVd6lByPwGLpaqxLEVs4E18RHZncI/0E2NLJjc212F597stPjluxs7oa9Z0t6WURDcAMOO6XyhIY+pKMoDKQEgNY9KMkrCWBtlmviwEoXImIr0v+Knqf+/oqLO/OdVa/mpjqoawy/eMrXksloK+DS0paigsNZmG11SBTmS0gqpGvJ76mr2mklTI8UyHqgEI2d0jcrE7iVuGOOSo6bMTe1gande9FrD/+IlaUidXPzi4dvxOVwZlY5pwWxigk4cvReF2gYyrEG7VQbS8B5bj7puMmuuomIOmvDcbo1FRUB4asGny//2dfYRSDmYdfgVmCVu6X39lcqwG+lA0pCqOc9s4UATiTuN4WWee52fepM9ya13Nc33UMC0xnShfHnC7OYoCCeSLEnyiIfTitvroSm8vLOnbiVcV79V1HRCx0BVA4yoPLuq+cXe2QL2t96r7R/mJT1Ed24zhGFrHh5tGxkRgdH4ma3CPPcyHm3EvSju+nr7o/sboGM7/kMe4osr+X53LLV+8qdxBxVHuif3Qg+oYkCl3tsq9qnEolGiGi6qv2xfDIQIxPjUYNh12uSYLL5JbEWdedCiyD7wYysJKrlR0oiECI7vbaavziO9+Jb/0ffx7bWzs2QhivJ0+fxbf+70/ix//wC6/JLMM79KnDXjWV6WnaSx32Jqjq+kNfdLIAq0fczUAH7eqXU8+iiLyKTr9KlGM7gForksEsccoEl1HZr95epuQ0GyZZuR6FalWBNTQ5EiOzYzEyNRITc3JyF6ZiYWkubt6ej5t3FuLW3cWYnJn0WGZGQCzpli8pJX+qsNUd5aMtANonhVOV8VlZWXEpCbihaIgoLGcqz2NsdCzee/tNr3jb3dn16BRt4zzGjHKy4xJf7ZubyAWoxhG9KjGGgzuY9qZenRyCK1VWGR6XyVxJO1WO9W9x/FfEPLdlzu/eOOVxtoiorKPAZD67MjQQlZHBGBwfjvG5iZhbuiEAlxR+zSs8nBewszElJ3hotObrWUBLchkC1OuMpL9Q+BZ/ZRsGNRSy4kszDjq1dCe+9offjJmbNz2Bh07EEbdIyhfEUGCJ4SrKASyA8aCMyi/FsgQShMr6yKDSh48tt6yDkTBJTklkEvukLDOND/s2yErXYJaJGzlFzltJ5ZG8ieSIQ0DQAZYIVpX7BeqgwrdRxeBjCtlGtK2NMkY6EoMSHRYawInpmtARRJ15oOQi9ajoVHKnKS8QUAcDteEYHh+P8dnZmJQTD3d3SK10SZUw+VcToLXhmsDMVXM8YEUb6WzG7XAQHCcgqFtdIVOfGUd/6GEGSQbV5l5FTAl8AaT/fxlQ2kcucbkG88u3kFJle8875bmsOLf4ffLj5Jp4oVR1QB2rZR7IbbV/UO5FRlJEVQCTeuuVOwJlEXUHASrP3KDq7BDomh4RgDFXCIFU0BQvyBUxc2k337XVvsNityv9T3Qh3Kd/riv5LMXUbFNcqy8h8sX00kKMiWCumIMFeF9KHAZM6UtALZNryMZnLm92h9kW53NPyQCkzwkYNIptjmUSSRFBJbg9BhCxywVbcIrvEZeQKJeOAsCJYm3cG0RXiqsAhb62uSwvn6kxaK12COX+Sn8MDQxG+yUFIsLoWAxOGgZzlE7RH/fNhal8EyOlz+Kt42x5vqkhz4B6cc0wYCZckcylAKd7URPO5njamNf46tSPCRb7rtzf/l+SC0guIHG9AVAGOFas4UwzYMvqN8BmTRNiyz0mhj5JlHa5O0cuxToM4HGaFQszHcxazaHhsTjaq8f97/9dPP75z6PBw6m7jThiocDJeRJC5dF2iEUwkdyXPaEe2sv3bCeE0zH+RGQexNra2vKih5a8hDKhZ8vRL5dNmTCaOTPVR5leQV8kqi7zq5SAkQDC7dIF2T5ak8euryo4IEEhhOvSIYkwF3GfLkmuzHo4zjAeFtiEsMuUoSudJwxdf/o0fvrJJ/GLn/59PH3+PNa2t+L5ynI8f/EyXr5Yjq21LXG3fEv6TXnoM6IzuJYRsKLi0mfmGjXBRg8n/+Gjx7Epl6sp7mQ1M+2gddfgcTFH+C4gKZcpGbi17LfBdIc4pD+7ZMol5+SHYymibgEbjvli/yXlrzMnc9/hHADRuOI0/xAThrxsANTBM4/qHxlABloAE+6B+ivPX8QPv/O9+O7f/TAeLa9FQyBdyR9sSR20dG9dIeaDZy/is/sPY311Q/5nK42XskFUObbgfKibRqgfgEq7eF784eOncXDY9GQeDr89CxpMf4tMxCQXwwBCeIfPgEmflK7F3OBYVHQIluEKd5yr2FfR7jgclsBeyQFDtFwnBSn5cq7TBQmwQNR3Gg21vUaouA4Qy30cc8Y2uYaht1z5JpOg48zB9CikY1B4aXEphqQv2yR67epbD1wsFbJ/0IzPvngUn33+MF48X4m19U0/C1S2lfa4n2ooYwDWqbRa5x4/eeZHp5lAbOw3HHXBBCnWCZ5dKxGkHODwwIzaZoIVnfe0xdu/t1jr7E59I/7VFkVLXfrHvrvLV77n8TKkzEkzGktOEK2T2Ofjfe+5DK6zmKgRHKdRcAy6qbt4kAsOYFToSHE5oeHs/GL81u//Qbz93gcxMTwcVVlt+TDRJ+D7xcW1SjXmmFaYn/M4JlaWwWCmkcuRJjgNpnAr9I/j6GUeEvjrT/7Wa4qY6mBaZFwuGAtvcf7dZyf6Tl8ZWTp1GLu8rPB2ezskS9Gx1Z+Prsy+0187aR3EMdO5jYay/K2jQ4V5OdhwzNy1DARrfg4kEo3dXW+bomLzoOHHN1h6wmpfO8awvymmBhSg8zGkAtmHdR69mpRNS8l4aaU66Htoy9HBge9jTJN17nvr67H86GE0ZIjgdsYtGWtkcQNONuEtIeywfF1Wj1g/CgaIVoLBAb5yjMHe9Y2N+MFPfmZ1UhX4TPVOT09FbWTUYPs+3WROVqadBBkH6vfyympsK+rqbpORLcG8+eF4rbG/Hfu7e3Go+FY9jKszOctq8BmDCvvMy5zHYX0/XigWPtC2XRx8wBToxmasvHwZW+sbcSrQecDqoC5LyzTq/p4BITMnjsVmRIYVI2XsnCEfxuJcnWO4i7nwdhMOq8qqOta5A8C+jM6WOu9BEERMHIxDDne11EEeg24XoExT4HMyq2gAlQyGgEgw8ThS9bxcXo6f/uJzE3RIXM08E7H5+MSkzrO0kSKSIw2stoy7NoTJ8sqan9PsbRcxBaYVWP/wRDSPTmJdeoaVvZW+AXWoQ2AcxC7LspWP9pvREIjLL1fi+PhEHCFOkZ5ZXV2Llzq2I0sIAc51rllvxK7KWn36Ijafv4wNGYfnnz+IJ7/8PF5Ir22pEQ3Wiq9vxeEeEnEiwFs6vhIbL55ZT/K4dlV+5EBtxH4rBoonQTp4mYli9Ms26ayL02idy9hcnUWb/POePl4p0SPVIgwKEPlvnSeCoVDK5SxwPFLBmnVUidWOmIcRqVW170iSkX5kIVncw5aP9SZRmpS2I4tMBrNH8W36XeTOVMQS9RV0wsZW1MWxy6LgioBjISl5VSLHgoHjU/wsWWNxFr4kUQoNYD0Q+lB1a/84trd3Yk/lnJ+ehUyRPQGe0OVJtyMvsN03wE8+/TR+8fc/tn6rDhKCDtqyAzBz9nSGV1O0wXnd+LMKFAQ2gNsDoEPqNODA7QbSgGAHtNV+eQ4O21GdtJ3EvXDwhqSNB/lbkqS0DSWQSvrHfrpeKl/7ZTKYzPIR6nEctl1fT8qwLpGnWzd3duLl6kqsSsRYWreh7f37n0VDXHz3vY8Ui8+o4lY0j+EexO5U3Nsy6FssExQReLqW6IbHmgkpuX6bZ2wk5rgjNBB/78HjJ/Gt//Af7DsyKMubELDuRFY5ep6Pu/AClH6FqkPDI9KPNenafk+awRAlALbAgKmydUT7CTKeg70HcWRdNgJguI5jbFk68/CBdHN918OAJoSSvQDKUyYowIXycVOwAHNb4PntAvLP9vZ5VnvPgPCkwbb036a4igWkuzI8uBDrm5uxLHBrY+Px7m98LUanpkWlS0UQ29GQfqTDrAva0H0vpKRZHzQ2Ohrjo2MC8VR+XdbBoHtnZ08MD4/aUf/0/v34nE6oM4dH8vUU+QAiQ30VATs2Oe2ZyhFZ26qkqbev16M8lWrF2c+fizvtmiWPJqgGVsQSANat6GkBzWg9yxNRAUwTg0oJ+IvlVUnjS4GWa6te+dEu1iIOZ+pkHlAymM8VXbAGHAoSOjXMUTvOu7LYPKnVkMVmZRnnAAxugufxBxmIoAFwGqt7sbDMmbOSF/UxI7D7ZY03RIRnMlb7BTewYIvnIJm8Y5D3pYBnxRsWfXhkXOKcz/6gBInPB+QW9eoe/EpHWCqbZYj0j205dw8H03FAsHONoRMXsYIPwqaYn7lfx4qaMEQeFEGE1W6mhnH8H3zx0Os4qes6cY2I4zJUbgkuyVftNfaT7aX/mhJtXq4EN1LZofQZ1jIbgBNN4yjsUjpwN9akS1n4z7JDjBeNhP2PFM0wKTXGOKPApbwnCgOJNiiLjjJphkv14MGD+OLRIy+g4tjY5FSMjLG08Twqg/I7aSjBwpU4R+Uzr+7oQ+dpEyLnrcSPcsks4cHis84SG4DKORInUhbchxpiyeGx+oaDrqPuJxxnBlR9G5LGh2ob660gCKENHGoiqS7tOJd42jWqLnTUZBvVOPTGuS0ai+1ZM3QiJe3OW1ckIZLj/c8DuPWtTYsMK3vJRBE8BlMVxzLYwRwN6gORgjOYyuDFT9S1Lxfj4cOH5lpUgPoZv/vPvxnTM4xZdsSwQGW5DFMbrOLA3WqKyOhc2oV7xLbUj3A8jMF5wDuRWMORqC38UtrDPagwRPnpixWDw6t9eIsCA8tJGMLNsE85oOPtAAjDqQ0HasOebMChjHS3rh/o7Y+zle70MzumTmutM14WwjpMWWuW2aljUJaUzq98M3QRNShBTTqwL53KxBeWFJHnxVLHIgAjPVhjyXCciEg8V95JmCiAJ+QUj09N6fqK1cC21AmLSllTOb90K77xz34v+oequmbSK+825S41drZtDFhf3nTox+IwuFJgFvqL9hIKooJYKogXcaR+wEVIB849ffDaTRGcpYqbMpBwL33kPUgwAwQ5lLShW2Ef/GI8j821jdiUP727KXW2JxUmwg9I7VS6euPgaez5LYVd7x8sXrTJ1xMlYX8XAgcXbO0VYuinQnfgjqAXGWOckD6cVB6RgeENB0xAsQDLc0RkgWyR1j7A8QIpSuEYXAJHb26sx44c8hN1fnJmNu689Y505pBX2W2jY3e3XR7EY907/iiv6oHDaCPcjJFhFB1vAmliQSyjNqgaL87y0pZkAHskW1vxy88fxXP5lIz8s/JuZKg/RhQ50U7eLoN3wtsVRmoDMTU2JqIRmbWAxkzlkBT1c9YVzZ8OPDOYl29sL55cSax1s2cFRSlgtytTqSgamJAVnY3xyckYG5+IMUUHLKrqk0UdxBcURbHGaUll6TDTJAEGaJlfPdnGVC4cxFQH07y7G2vWeyO8TkLl8TQbIn0gbkTlpOsiRXTMaj3pPowhYa24C1VhUUfECzHHkJpwjMaLCBgYWCNf2yPVIqBeSNfff/DYMXltsN8izSLfsdGar+fdR3A65cEAtxfm/YKqzXWMLG9mFJAAqtxxqWDh6XyCuTP5cPGiHd0onSmKMqezeOtmvPXuB/H2++/FFLGxxJOpAhpJglOhDECRMExYTI5RDpTjY+4h6xgEcmzODQKXdZFPPv2pdNCu/NUPY1hEOpYO3X72zGMC9n/7ZYCkUnKxP5LTtP6E6A2JPGvvIb6ND8VSNh3E4jMgogNwrPUo/q+IyPuLGHLjBVMsaq1WJNoqA+4eGR5y3/hO31AJvMjvzu3FGJaef/5sOXYVtVGuR5YkFl3RHUOrd/L9mY2ejRohWWd3Z7zz4YfxR//mj+O//G/+23j/44/NiawesxiJqgCGs8tgBtxGhXANkQxWHP1JPlMmhkZh86YD9jEUyTFdXoq48fJprD17GDM35mPyxpLFrXV4KA7MB1U9rigCqhKLPPUAFqqjB10liYA0cCdqgOE9jxBZveg+ERMfkvMsTOWB0q3t7Vhbk1pRxEWq9rJCLqdV8EPxJuBgGIKRJozP6EjNz0XhtNtA89YIJRNPx9ou26OvOZYGqN65VmMhwb/+r/5N/PF/92/jnffec4jGMBNGCeqoXeY2dhh8wD9EN6ILUQfoJigKpdx56V1GmuAor9jQnX6/hjiNUgCzvimHXlZ+eHwqBkbGrCrI/RL3QRmoQVa98RYZ1eWJNt0nuUoHfmrW08aoGyIi6vAF1uvoUWJnRWOqHzvAwC+PCqIrEXPO0R0GPHgJILcCINGZXTT16dVrJdUu1ct1lA+H000nfe+46oi+w9EEc/IrI7V/+z/+iVySP/RMIpaONyJAVQrnVTesrvXULotFAVIGqJyyhUNpHB3C8nklBqsyRGl0IaKN092HRRf4Hq/0auVm7G1vGIyhsYnoFre103AZJsQU4CBgl4hQG5+MmtTAsGcpFfqqDLj4+LARPXJPcLQtMRJ3UEJMGRzmGGDiMRCh4RLZBStUESCBiwMWlUkkB8gwDGJMn5EmD74wiNLGNEf6ou67slz+6D0YSTD/+//lf6i99/GHrpiQER8NfYcFpJG5VJl9KsiR9gTwwrqIAYNjUZ65E7+8RBxpvSYgISHXOixUZp07DjfiT1n7O1tiifMYVEh5cXru4TqI4TjZyl9EVJgI8SBsU5y88uiz2FlbkYtU91QH6gAVhfinOkl/Gf2Pm4QPy/iCn2FSW2k3iXd+ksxlAhNnXv/tRgETxgupQ0IBFlEfksfCW8H8sgIhaqN6IUN9MJxDcFPTs45EcLTRfRiR1DnpuNJpRJqCqRAfDwecR/WOAc4cIMdY35l6QF/i5ENNzqFnebGJHzQodCs6qjo0HD0SewZVuG/n+ePYfPRF1BUT15dfxIGCAe7x8kKVdyygAZ/xVQaleamVAwogEICAwMtLOYbVpo2MVvG8JG1AehiyOLfuBby0/vanEXn1mwSxy338bpgLAqAyJqcn4rd/5xsyzm95NN4LgI2V7ucfHEnFzP84VhbnOaoQxTwHLo4EVMA5VFy9KyXO+34OpA7Oz2SE1KgyfoWbaKjZX1yFC2G3RnV4Dbsa5rFCXYCiZ2SIaCMJpZu05eUlWP9jOeesK0LMiESOGdEXoOg01gLRRqw4Igr3o9IG5K6xz2Pbu+JGOJGVcHbPVLw9DT5qlw6p/AxrefQQbkbqvPpZdWK0WLKIdHI/gUVdhqt/oD+++rXfiD/6z74Z//wPfz/e/8q7dD3BZCQF42GrXVCN7+XLlyAbFTHAsSVu2d5UFKAtLw5ljDHJioOcgwzQtJy5AyF3RJzCtehKzhEhMRUxNnVDxmciKrWRuPnRV+Od3/ndmLn3dsy/+27clmdRm5i22jiSG+Ql2wKXiTyoS7lwIJYfrgNcjAYZbkQ0pyfljfR00U0ndGS6dEwHp35ksRevgoTALNnmGlwo61ZTmG7oWhGatxruyZDxABj3TipKu3Pnjq8xmMS+UNPOrxqUehGOSiAQd0STmLjpV/XI1xMBeAEd+g3jwsqNSzUwn1hQLbq/LAPwKJd7ytCzzy8xGYghGZab737o9eqEm4gT7ZD51l862zjvWy+fxc669KTqdJkCgpZ5yEzfU3cjynL+5crwuMut27fj7t1bCir6zBj5Nq50nygDAvjVO7yARf33S1IA8vhEjjmLIlClKQEkXmbA492MsKGLqRNphQgkg0nAQvSAiMKZ7rwyHGZ3h/PqpEdrEAV9OO4FV+oAFtohpBqTXVTShvtwddCPLtugnhtMdBs6DveGh19bin2PFNVgnS/R2yIEHTmR8t+XBOyRdzY9L5TTBlkT11C2ieAtr4HoFYi3472vfBiDA4N+uo2HqLrFoQ5rVTbuHlskDr1JyMzL+hg141VmYsNrcQcLCOA1VLWaDXMqDcZjMVKp4vwfqrADR3iRvjjIkQto6CYaznG4SvU7o6dIdMRhpIAEKEaR6CwOB+4L94JqdlQd4J4CCDpDQj8yWbb2+EHsvHweB/UdExUfFUkwR+veMlT0/dpSj8FU+8vIyqNbuo6HSQkPGQUaVORi8bdr0ya1lpIIQOhtOLZ8yR5PD5Ow9AygMCxHb6z25Baqcm37PMrvd7xjK7IbCSbo00izrApwY4sGs0/Gh0zHOGkC55QuEmWhDzEuXAtwZM7BuRyjRgwJAJfJkKs8xPNY1nn9yeOory7Hwca6OnJmojL1jPeAKANE1pk6XVpFSf+KdritRZvPz0+iUd922+gXQQVE55Ft/E9G6BFxuI8oh/b6GXtBYjWg754bUnkMOpvu2keaGD70OlAZWHDiOCk5U9lAFifgwhR1URCdRME6n5YzKQ8XAiD3UCCTYuZonaOjXr0B1VR6dj5FpoztS1Ao3yPWUgfU3Wg0Y1DOuSqKhrwGpogBneeR/EIq3QdHEBF5cuK6PBFG4JiQajs2Ct3OiuMNWXVUE2+GYV7LTy0LRBAaYpBDn3TWMxrifhL6E2AzKfKSp8B8U6q0jPgwiGYyJbcEJW4rLlAMGFsViFinOKNbiGbwvwCBfgPyuR+rxlFuyMIBssGl+2qo41ucbpx11URZ5ljUAcv/RBjzuf545c3I/Hx89C/+MEZmZjzgDMd2KyLj1eIYLL+5UECih+Eg3LFkGNoIznRHRk/faQdPuTGa7hehyN9kapo4HEPC4zHjI0PRI1BRH7QDTsSKZ8JlwiCpv8KHKZaJyZkoXzTgwALfWVtzp5LB9FCSOIfGENyzf+5HpDM8SwoV8ysCJyu4lFszE8MKA3cU7x4d7BWcmzExGQC5lmRCidNzqoGXPrVMIJ7rgWi8+GRoekYKftjHcF36eDuDdBO5j20138pFJIQRo72UD5eY5OoHGUAhGu3lza8Mma1t8Lz4VczOTFmfDtcGkwsFDMB5YFlGCZ8aHdqtfqZxQSq6POBDWH0kA4g6oy9wVV9f1YaJ5J5CWVwH36wKaDCAkiw24lpzlK5LjpQoq7LFm3cExKnfrW5/TwD6Gt1XcjQAcz2p1Hk2cjzY6ut1vqAuU7V+/keN9cCJQIITGeggHvfLVcSdJqoAJeNQ8x3usVS4ftrpGsWFlajvSe8KKF5TNiAO5zHADmEOE2HVEX1UEO9+Y4kMz9z3co0w4PlLnp2cmJTqUTpUOIs6g4gAyW9v+Cd+lAxmq8XMJCKn6kWJtMTJyjYq8p0QcYs/4Orahdt3DPqarC/zy1gDi5yugdIkqGe9S9k6zv2c89ikVAOgoW8wMMTYNjYepWJURuBQl7LVkDlIElQAjOrAvSoHRTieAHIV/i0ScuEHB+BEDIeng3vp+JXLoPsQId9XXLG1x6rDgRXH4YMxPj4aExPjVg14Fia66u2X1HQLTJiFoTuSwcSQMHptqtIIuQh0AvFjLZCBlP7jPP7o+OSU2H7Ss5Oc7xb1mO71A6rqXL7GUQ1V2SWHsIETARSVwbM+6BzWMDFRRdpYXZFjvmqw7YSr/nIUCjeFGUeAsjFTGaXxgVhe4i1GoI3WxBb3MLe/9cZtv00Lp5xFZviWWPO+7g7/JsZAfwLZXxHg4kg/1as+zsxM5wtQhkeES0oeU9DM3/PiAbyB8plSkkeN7vz2fK2t88rKOTkhV/DCGbgANJrRcAwK78VYvHXH4NBhP88tA8GoDqsvcMIxFogmq0Q4DwfbcBT61npNBSQvJzERnYac9n1ZX57mNXdaveA1iIN13mt/oI7AM9eqcx7mg+MBUZnTlEod6Du2/WpPjmPuS38euj1woxuhBCh9ApHRsX7p5YWlpVhcXDLBUCEYWbyd0bExz5qi4lhkQU2omtbhaTz89rMcNTqV/mLwgZizdIvUDhUmvanWwQA0Hr21cPOWB0NQyrgJDEnZKZaVY11QP3NCQ0N+RURV5zAeA8OjMSxOHhmbVLQzLsCHxM0VdwV9TIdTVBl4PYmtzTXrM0DyiLuOGXABh8tDJ7ivDAJIiHWBjcvjOMfg1Gq1NyZGhmNtfUsgpHQgK1yD2FYBUX0aFxE/+OjjePvd92JAfYCReLsNGDA/tbB026tLcO5Lm8BquC+JOaKNEWgymNAk3k7/0ue0gSOhBtMLgEVjGGmxc6sLSgPFxe4IZlzJllaUxfLyUzT+OS9xbkWgE5czWUdMz4o3niNHVVDrxuqay0Mf4rYAGiKGL8jwGdzq4EL1cb2tu+qhbsCDCBz3SJZ22M7NTdt4UQ7qhfkjyjFTqF0TU1PxvoC8deeur0MykEjajjTevnPPzMJ73q37ZSNYW4ABs2WnPv8HMZLIzrstGb4q52zSGl/G8Ci/HNXvV0J6cEBWvLG3H/Wd7dgmbla0wUgKLzRlxS862GOOMiiog2yAqpC+szUWIdA16DmeqkA9mBuky87kCG9srHgAhvvMoQLBhMLLEDiIV/mKXYNZeCClGqFHQM2WMqZljd+8s4SIXU9pcxxXaER9e+Ptd2J2bt5QACJ6k8Fgyl6QWmOokDC0nLGEEIDp4MTvoil05t3fma919yZlzQG6mFFmCqbjOMv8NALTGYDDiPqawr51ZZ6sZVDYoii9xvm8puknFxhYRfflspbCoAGsUhq8DBaQuZwa4bnHHI9MEc43bBGWopcRPTjHEVRxn904MwSZVEiI9rIM9UOdhgs//eKh1RgGB2M5NT0Vt994KyblMxNlIWWoNL+fRNI5L9FmYQSc6rYbyPy1has2XCgRv3UeT7/7Mqct7v7TxRq/VAfKVADF4CasJK9mnF9Y8EDp2vJLi8eqtrvbWwWbn1ivIYo5oq6OC1QqxvcELNQGQNMgA8M5HfNWHUtwEwAbK7XDLzPRd6aYGfqDx2gbvh2Lt7i+dLsAMh9OJZIh6b/+4DAIlkeu/NKUzQ1JkSIhyoYT775xL27ML1rqIBBl5HLKYy+0vfPGOwaVttJ2mAOm4OdywMt+8dFJPP/Behogv7NCHJhi0iZfi1fTMunFMmhGRsI/IwNYWNbkXn5+4ciuxoEq96vNdL503iGGs46VS/fIqA+infI7FPYyal1nIwKAEjEepcY7qKpDrL3ET0T3dcsK24kXoMx2spgLqYCgMAHgQhtUkQklcDhOxqh99MG7IsKlgBqNd95/P2bnF1w299F2QMOgsGiXoAQ1RBn4wXA01/EkG64igzMHLI/c2zHBDCZimJyYoSCKHd1zpkon5FOhGxv7e74BatMwXIyVlbV4/PhZPH3yVPsrXnfJQwUeKqNjytZ3+k65Gfkk97Iy7TrrntYxy3NYRZGDDEywkfEGhkbzxzztLqkTtA0AEHuLszLJUZDO0w8eOSHWVvWZRCfaxHuKPvrow3hXFpt16xgXCGjpUTvwaGAYXsbKOXA5kLMOseBxVBDBwKHsAjOwjDrxmDbJYv6GxPyqI53pfH0C1JDSnr0h32pC4v3CT19g0UmMMjORf/+LB3H/8wdyOdZ9DMqwphylTQPLlG7Eq0SnytNENrbSBpuwMnUSrhIeAOoBYhw7OmJZSi7ZsdumQuxL6mOpUvtJFm17Iwx64AZRWYKOLSA8ZCEZa6NSrfAuzws/6ldXaMwPjIxIIlRZ6nzqF2fCHKi5uoIV2unrRkajs703Hnz7eYo5VEe0zXXgrz/mz3GF+GlXLDUU8rXoIX2YqGLt95OnTwXqw/j00/vx7PlLL1cxB6niX5dLsaPxpUqwvlX5xMisB2VhFYtM69LLGyvL/lWXcUUjrBRu7EhXC1TA4cmMwRF5GagFtb9c4l0C5yhJW9cLkbQFYpYPslALgmCYaBOjRSwG41ocdyIofFtEG8aiTIzqzvaO1EqxElqcTb0wA8lgUlHGthmDMy1bE/VoCL9fhouDK2R3Rg3EKjLAQAyLtUe0dhW97OzsGgjrKjUqfVDEPX0z9mk42SDacKX19DFlxB5uQJfCBXgO6DGW1BzsbcXO1locsYRb11I3UVaHrDAMAefQFvgQglNvirzqVT0WUd3ndyubo0kZlrIIjB/A87vhZKEZvKDNzJnztDADIayKRt2NKRLid9lKkCFalqSElURk3IiiAUNDORSGU8pY3qB8QBxYXipCvEvUc2NuNhYX5v2KL2LYVOQJnMUVUE3ZNATOOmeuFDdeZx3nHt1kAnAe7ubBKiwo1+xvrcT2DmvpX8aTR59b7QACYkr4yuIGD8qoPvqiYtyWEjJShqfF6JcIBBMBOhdvSwoABxeQNyFAbFZ/cC1tYb3nxvqGf4asJiyY0WVMlBlWGJFkMOkIXJcuwImDdywmE0c3FKOOTd+wm4DjDkcy/ctLkRfm5+L9d96KDz94L77y/ruxsKDr+llzDpcUXKGyv5QL4EouhZPKc9kv7stzBAA8SDA4UJWo71oNsNj1k08+iYf3PzO30O6cRs6FAl5WCLe7bvpmrIq2ZHsQy/a2PAk341Ugvrw7lIiM92aeKOxE9JnapS88YTI0xI81dVklsZSSBQhI0LUK9H9TiAp503TLjjGuAdQhxGNd5syNG47J7Z4IZHy2GYVgt28txZv37jgvClyGu5Lt4YrM5jg1ugTSo/raN5jat5Osa8oEEDQQ48OP0HV1tMk/3PACiM1tBQni1s/u/1IdzTXqcG7JcXCXub8QaT8eDZoFhwIodQEQq5JJ6fueRU3SRb8ZYkO15HuXr+T67Bmocq7MjwK2d9otxDNBtZEMJmxsfYPXr0ZYf+o7i1EZIDUXcV7nyh/u5OXHg+JChrb4waIJ5WFZR4575N4gJne6M+6QUrGfx1UmHePjw94z4BzAYecH6RgzQH+isyAUL3iGU3j0D4gAKFUGQQLl6Xa40OUBY4JQAupd/eMNjHgD+uI5JcJTTkFgngihbUR4K/JmkGR0ZU3uGty4sbkhouJXS0cLZJL/M9AKd8BF6Dd+kZlCETM6wGhRqfvQiwxpcQ1v8ONVujopTiPgJ7KRJde11w+jFsAIX5df9N7ZTnqxrwsTCI75D2KyMnnA9UJIIpfLqxy37O3ucPxPsOFXV8i9gQgQxFsXwnd8wwvVoZ08WuhKJhFP/YAC3IwtQP+iYzGCLAHa2lj3Q6/8oChEZQzT645UHoSmLjjYelrJYKIjqbAM4nt7K+ZWLCBLrAkPGRlnSR1AMtXJTxnyuxA8780bVE+JblgFpw4SqxOfEzVwrwd3VXYJrvVZ0VnvKxsEH6ObGc76l6S0zwAxuvNEURkeBOvOcVNYqoPoeUUJ0RAUU7K+hj75zeXn2iTVQBtctThKOwQRJHRvulOd1qGrq6tq73lMeun5mMrAZ2VWgpCSdVMscGPOjCDmNTChuitVBXAOcy3UyNC9f0FU+/wAkcVX4gAnw639svjD8vNYNcEs35UAOJPVw8Em1GJJdVOZ1Ws43ExTeHhP5bnDBXb+XnzhQ+fx/3CqiZdxmFnpS0dr0tUQ+tnyqh8h5FqYAX+vHDHyM/AiAol6fCy/GRCIymIxYvsOXcvIO/oXw8Wjz0RzqLIJ+ZEEA8y1cz1LdvBoytdapipjAB2il2AKWTpDpZW+fjvBcCFWm0VMDMjyu4+s9gUUuJTxRKiJsfKTZtryekW1NPz27NZRnIhTT+BUgNXWvxAgfQOgFkUD+io7UZc+zLmMSrS4DqMoGfMjzIjV8tqGOQ8/kw64HRBdHacUAPaOECxKdWIsMkU8HXmDWqg1W+euYumMDNLMzIw9F9Y7eeBahEK9EkFROUs78VogNu0gGUwSVMFv4qdceciTGwES8WQF2r5Eqr6xFjtrq1GX8mUJC9zHCjWusdiomfw4IDN/vPZBLRW3St9BWXElQLJenQgCY+EOAWoJprdwFI/8MXjcb65E2YMM8zbMfxNS8ispxNk514PE5Fgm95sTARJi6eN6XC4wUk0yDsYHV5AQmFc7+mkMcBCISB8zmpSNCoSIngfSFtEmcAFEbIippmQwsUiMETLHwU9fI2JQDd13oPBte/l5rD9/GusvnsWG9q/zy+exKSd6Z3PdL15G/9g6A0zRcFQDFO8UBeHuC13Dgtd0i7KDJVcaVH8iamMT3uKWAAoqBzeEa/jJhJtyw9ISZyJiASBdUFhXmztvQZZz2aqsx2fUJiSovruTr8IViACarmGunOOuHrUfnmdgg4UNXEe5br7KKMcsDCYx7eT0jEeIoBJjdADJo3V1WbStdZ47X1VeU6y+7szvjhNqYvEYICDsKp89tK9nYJTcF4lK0UE6SwYgrkm/77WsFjJIOyCxg9NQNehIcILouGG8O92rliX+WS6jXDIe4tisg16ySdDKskmoEAPrrzqu9mKN7fzriIcEUWNws1QAehVJMmdyi+rzSBcjXwVxsw0FmCzD5lkf5oKphakL3rsOt0E1VuDy/KN/j6fITCQ1JOaAyNAZD3TiDTDsRafRTzkalKEhi6VwryxuIKMGmJOKVIo8Gf8WMWM5N+OFiBMWFE7BJUHx85sUvB78WswFJL+xURohJ20oL8HUd2UDYsAhXEEEoiElfgIH9cM74QhlGXqzShKQlIlI+802IjAheKoVBn1ei4CIuxkbRN/wbgx0JJ3Y3dyMbenKPYHHyHJToB0q85OCrGHk+UL2y3OsbeRZRZxZZ1XiLe4EYAtkhvrRea9gVFKD/N09lm6UrrQTrk4wqk3jIUp3d1/ceeNevPnOu/HBx78ZszcWrrkP0UZsMyf3GbQiZdGv1ap9DgEmUyrMKfGcEMOJEMAqRFuMkccWVL/fw+l7mHfKhRCoQyI1H+cfdfiJWQHIy0r2PPT10nM8O7u716vHWLtI5ju/HX4s43IqDjyTIw1I5EtVdK4CL9SpKyiH/nWWayW93CGVgqNdRg3mlsTDfacTHpGSh0CnJucUrr7/cXzjn/1+/NN/8c34+u//y7j51gdRG2dIrvI6XtZddJSDBlR712WrohJ4EmVfJ+ly2jE6Nmrflflz1A03U057ez5Ok1JGmFs86awP5Xxp1AiLzFOzrDzbleXclMVGP/JyJhbFczO/PdYUJzYPmWaQAVHlRAQAxNv/O9UxllF3ap8nd8k819MjJ79HItmr3C0vgWkHnjqzz6reOk62joM7EwQAAYjKYC2mb96N937jt+Mbf/Cv4o33PvQxv7ujX3pTbWOsIBMOd1p0XKN0slMnp142nLnVP2ClWr7rAgcXzCiwj8tTLvdm1RuzpgwB+i2KqAWd5xzqi5QD6gWY+ICsF1/HQss6bwlQXjnLlGjOz+RPx7AGE1cFJxdHqE0cVr5whMrQWWQc6C5Rl+WAPQKQuZxehYbdspA515Q+G4CVmeStOofeYgwx534U2gpgHg9hmrkpfeZHpGUkcJ4NC1wof8zcrn2Dhb9bcCJkYpdvqT/zS0IqEORIHzX2Ym1tzREWhgff0q+rVBt49Bvjljo2R6pgBoe5rqMoh38sKIUjt9ZXpSO3HK9i1ZgTwWLZmqHzlP0jxQIWquCqnEpHwrkMgWHlGEQmFCQsta5h8ARH2R1Mf4/vZgmyUopkQso+y3TQszQUfcmUMT9pgzjyMOq6PAiMHe5LCQ5RHJ1117SFc9LCo0MpOesi+ZqibjYAc9ZqShrXDRr6EG+CiT3m9hnEdhtVDpo2o7hLO/s9fT3S668ZIArMIa+c+7b11db7OsZCKk/NSlEDcmnNeQ6I6QVGqQ/ELSwqxepDDH/HcImTuJ4t7gwxNUaOsjEwGa/nIEvZWBJSAIfwqIsf2Nf3Q6yrQGbIy4MXutR6sAAUehg4dxx1UVp2la39vDSvLTOJ6xjmSxep3REdVpvTtJc1mTAAoFMfZcHtvl+qAsZxOfxDTL08RQXkA6XwCdTNjkJlMu2iQADAynqxgTqLG4Gq4EmJFlt/z8wyQQDnVQy88uxQ2Vt95xzvYT/lqTaJLRnCMfrEaBEdgShe7Vut+AeIIcj01JRDWqaXE73cpK4suNOdZeuz/k/nfZ4TAFOcQneyKIFw1W+hlVgDMBJhAoqhKMwfyhAWbJ31KZ9Q8+zkb/4XH9b4oXfiVtwWK3VaRxt0Q1JZcan0SFc3IRTTF9KVoqJ/r1IF0jQogy5kfqXLIpaZgQd+VIkRG69kgyPF6YCGW+LfriyOi109tEeDmUvHWc5VciexKVVEqEtIuvJy2e8g5rfLkSjeV8diBfZPFakghgBSdtjbAgQYgsR/xh2A3C4SbZf75SNcr0z0xsAP7AVHUqbVmNrmwQ5h1TpsxYsfrOeKjt/6r79a664wqNtRrLVUKCXqEBkREblAZeJRFouytJlnauAYnp+hUH67khW3fp5G1xK5MNLk+zim7FflqDH81gS9YDQKoCWA2or7AVnAegRcOhCdRNnMZdOx0dHR1MkCjJB3bmHROtVroyyOhwm8OlsgIpiUQA0ZZ1d1+6MtR9wUjinjWrV19doAQgxGgwizGUHyeiadh8iUDzMxF8Z15ycX8fz7a8VUr3xAZuRYIkIUNOT5nnG/PoK13KyXZKKpHzGQy4PFY0TdPxOminh6oVcFs++flFUuCcAxA2vicE8Sx7G6ugOYaqGXw/iXorVFPfDU7vKD+7EtX3f55Qs51PvuMM+N8zbXchILkF8fxMBpT18zk7lQVQArx7HERlCJ8kjpQslfFFEvz0+kMxHzPGc9WdyfZbAAIn1lj/8a+CSUwfQPchRWG8oy1YslpnXoUFNIIOTCqXwXB5Rx41S4sxrJA+9Yw1QViAW+ZFLdWde5A2SaJgzUB9VF2MnSFDwAdUz6HAuKr4fojisehyAYPx4C5f2WgEvn3P7CevONohOIVxlRLP1Rd1yHDZBB4AvPj2acPTk+EnduLfnXpe16qZH0gb6S4U6OMaiDYdqXb5rjwQWYR1Kyu5trHgHalr/JKNDejlykOr8d8eodQk6EgwIux/moQEXoWLY7dQog2ufTQTdae+TSgabjvBTF8bvKJZZntIb4HZeI6IogoXTBEDXAY14+l7G04tmzF+oYc9vJka6rqCc7nm0B3ev61Rjv6x9tZMtDqDwGfam2zy7dlupYsvQxi+CH9VWWOZd2Sp+3eFuigKfvjBXw0n3AJRnMjeUXsfLssZfBlK/FyaUiu3Zz/PYA6SoDQcE0X5XTIMmbt0QcnnSjwWqkrysz4CHCDHzgCYjr7IopIyoMFOCjOjAQ9/HmLj+efCo/VWVxDSoDTsG3pfMDsvYFigaMSuGQjKEBmDZC1MzMEMCx5lKBrEvsQzPyVB0ei1v33vHaJtQE/WNyjSctysRIEqvjuI8fXwJMMv1AYkgGkyWCBPhMWPHEqgcvxBnE4cTkGQXJqvIGAMSwBFUFQ2s6zHeG1Ji3xiuAk8tYFkIkUAIJoBgUITx9bXDkBLAhCE2SCrmUwm8TR/JDoBt2pnNA9sWLZY9M8WSZOY/ekRBFi2NyXKkPAQ/VU6okjuPywfWdPZV46yu/ofxxDMpOcA3qhmE39DAuD/fQN6YrcoEtDwYwMkYwkmObX5q2wOnmDYVMvhM6mlME3jXXIH4CBFDhJq7j1QqsWCu3Pg5wykzcEzfz4+68XIRX3uzuNWJnT2Grcn3/MPYV51PncUvcic5RR7DM/Gx3tTYobhmJrkqfoxCmL+iMG4+uFk7oWYAplT/JHKlj6ZLlIjQ6X6ojuBNxpbrJGzfj43/yuzGzeNOEoI+ABmdS4nVdRkj0Vf0YT9wrVA1eRUZCqL+CcPzjwfVci5PxrEVR3+EsxI/xSt5vwRsKWUqY0Q7jmoeKcohwyE0fy/e+NaIuxcwirh056LvaAuau4n3eZMWbqxFjj3GKwrhFvNLW7lWXdJEyTz+4cwIGXbW1tWOgePKBGNraD1S1peP6n+Ks3hNX+4ErdR4wUQ8lx/LszlsffT2+8vV/4vX5iG7+UNOZnXTjIgmxV6AyEOmsAymTBEk1AD5SQvI4BRZTyWDaWOgCSqLB7LKSAcVaPmjJdCsPPHmZtcSVTCPK9e+EhzjY6DQaBtVstNTR9CWv7HqIOeTQ80rwdrlXndFHEKADne34nboWL0L3qkLPyZcxN2CwbJFOsrIEP9PDZG411SSH2uKiX5XpMIBatNWW4bHJ+Nrv/cu48/Y7ItSFB76ZQgZEExZGKvS6cVCdeBG6WKDnwLElQRkCUib1cS3JTvvcB7XaVbu4Up1B75BcGNQnU4AOwwi8ygtHmgzF8RmJWHg+m4go3ziTIuFnvHlQqa/HALCUj7dN8yulPFbnB5t0jKfCypk+qtd/18dIFMYAUecREpYbEgBQLtfxO5T4m3bpRGQP5IpL6LA50oDruy6eW7oT73716w4Xd5gc3Nryag2Yw2tLAU5tNmcLoNIjIOEG7UuywCK9mpQWx+uq47x1His/2ckI6O435mvyMsyFUBsYocq17lEHiHZQtKzjZMsAakYIr/zO0kF39KTzuA5EUHwHOL6n4144+ICITiuoy09u8WghYHj8UBnDAABqkC09E3I5U3gVC0s3rQ+9Ghl9TuSkDqdvK1lou4z+oZG49c5XYuGNe+am+s6Ox2t36zuFNJ3bl2bU3KoDhoIIBQOVq/kk+QYRME1wOEuJmdnTo9NY/9l+RkBVOcI8IEX4CICl1CP+NJYOmwPVOd4GQHYUAxBFBvDUT3BEcoXvVTbYzmU5aRTcWmUcGX4sCZ1Ueg14CPx6H+Ol6GwAwz1iKR/OMpJBh9OrEAwCig4CJOfow9SNpXj3a7+t7Q07/7h9PCXCKFT5cIH7pkx/jaUy4ktbUFWINoRmdpQLwJB6UCuIPh4KngHJYFqBUwr72qA7+J7HUNypvDl3Jh12rh32Oab2FNey1XU+p4xOcblcU5aXZeSYpkRG59GvBhEPADdM35nmwC1i0goDaIdZ3MjaJ8rGHfGKDJfvBqiDpZqAGTpiauFmLL35jnUT64YAclVhKXoSgpS/dGWm0T8+gEQZtKkEFDcMvZtv20J6GaxJfZkSmhNsJIv52L2+WvMUa9ywC4QCLsGwUtZ3ohS2uSIOsBIwT+uSud73oVf03eAlmCVw109iyEvgjS2l/3mobFcKH1T7jOAjLbgjul3dDIeWPFsJ+eE+OJVfdbYjr857YZncMkCduXknZm/etl7jWfit9bVYXVmOPQFJm/37GmoYVl+ttJRQB0CS0IXZf+lHNQBA4cB6veHrUtSBP9OJxHz708PUmZWl9trR8aEii0P7jHTYANJpZbtJACnZI372vo+/Ari8Jq8rQFeDSyBpHGJ7xrXoRhohEJomngAScBdq4J7crLXNTXHkiZcOkokweC0t4KAvU2/3xPzikkRU98mDQCQJ/aZv3orxmVmFnCcGclPByO7utlUDbUsORoIQ8dTV/g7R3f5i1FxIoa7Qn1j6M6IxnWeAnD6hvvBbOXalW7Z+cVCAudhe4038iBQVwg10vuRGh39UBMiAVoJdZAOpzuBWJHCFWBdbC5Fax3w4cyocYZiPhgLABA/VK6JhrBKXhijMvqTu5Vf7aBfGwu8SUse8AFbgz91YsM4DYEa+xgQik21MrWxtrFk/EhLjwiEteBqAyT1wpAdelOkrIs8xG2DVSx/5OQYiQOpP76Xd4wNpR3JkCj+ZIbjtXzYTzOpSR+3sKiMeCoa3+aRuS71kblPmex4ruS6P8R2+T3FJAWCD6NBxLDIWmvf+6rYc8tMxnuse5UfreDJY3/0SP3WWYGBlZVX3SuR1nBKZBgEIFlWxQJ9X9JbTu8MT436nJtZ6fXUlNiTarGgr56b8y1cCzpxJ49ReexH6GECOq8GMnsFMcCJAQgSu5T50KjO2+NIODGwEhc3pZeyUYPbOdNQA8ryVLHt1oeqU29iea0u+VGX6zrsi26/UAWUV5+/54buP6FpdQ9Y5OUxyyisx0M/rZ3nB/WTcXHoj5mdvibOWYmJsWj7nYHS1dYvC4gbd09MhoLv74uiwFVur24qIFKMfn0dtcCzu3ryrazvj5FBqoJefuyFMlKE6OouNl+vx+P7D2FxZi73t/Wg1T+LyTEQnBjiWqKoMOt7SvS3eHUx8cKx+i7MudN2FtuenstIHkoLGkc6Bh47rntC1XFdXuXu7h+qfgOR+1XtYl95/erbX9qdv/Om/E1f9AcT6T+n/e2pra/vL/weoH4DTgUzEgQAAAABJRU5ErkJggg=="/>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 name="AutoShape 12" descr="data:image/png;base64,%20iVBORw0KGgoAAAANSUhEUgAAAFMAAACFCAYAAAAn1cQyAAAAAXNSR0IArs4c6QAAAARnQU1BAACxjwv8YQUAAAAJcEhZcwAADsMAAA7DAcdvqGQAAED+SURBVHhe7b1psGXXdd+37vTu+MZ+r+duNGZwAGkSmqwySdmWZDu0Ig9VqbJLkh0nZdpllyqxK+WKmNj55CQVV+mDoqQqsjxPGiJKNBXKBGiKBkkBBDiAmOfuBtCNnt787vTukP/vv8+5776HbgxEUwVWeb3e95yzzx7WWntNe599Thc+dfenfmU8Hv94/Gd4V1AoFB4o/PW7/vrL/8O/+BtnFo/OZ9k3Ccbj7GQa8rxCdrwOvFmRLG88olApxoNBfOfRr8cD938hnnnm2dhY34zBcBiNejVqMzPR7/WjrzLNWtV1KjOVOHT4cJw8cSLmDx2OxaWl+KEf/aOxfORIFIpFGt7fb+EgEly/EcG11zfi//i5/+usmfkPv/D3zhw6vpjduknwvWSm2n7t7Mvx8IMPxuc/97vx0tnz0d7pRL+/GyMxrV6rxEy5FD1dRxSjWhGjADGnWCzFTGUmBqOBmDsT7//wvfFf/7efinvuvdfM3of3G5g5DXv3rl1Yi1/4yf/1bOm+Q/f9d3/yZ//YQmO2nt26SXBdPMh8MwQFeRGIOkgMdBaK8eJTT8Q//j9/KR74/P1xdW0j2u1OdJBCSeVgOIrhSGl3GLuDkZg7ioLaouqupLSn/O5uX8dBdFXn0utX4/lnnxXLI06dPhUz9VrGUPWtvvZBlp1gD7fOVje++C+/sn6g9E0EOr7ZIFW89uqr8Tv/6l/Fw199KK5cW42uGDkUk4Zi5BjGFcQ4SefuYChyx2JuujfY3TXzON8VI5Fa0ubWdjzxxFPxz3/1/4nf+nf/NtavXhOfSuoMAt4ZEd87ZiJVDN7eAE5BfuN6KQNL5XReIbaursYDv/vZeOTRR6Ld7UW3K+nqdmMkaUT1oR1GjqZU1WdicF9Sujsq6N7I0ksibzDcjd1+Ly5duBK/85u/EZ/99V+LrbW1rH8BDbhtnzjrRvC9Y+bNBKnbaLAbX//y/fHF//D52NjcMl2FgtRZEohEFkW7Ez8iXN5V7B9HiaMYiHqX0i3ljm0KBmoTSSX1B/24cFEM/e3fjv/0Hx+IfrefCr8FA6fhe8xMRleJw3cFGTFyGutr1+LRhx6K1bXN2O70RKeYE8keyjCKkXIuSmZeVg++lvQztPcfR1nUwlCILirLgyDTMRiJmWI2dvf8qxfjt379/43Hvv5QjMXkxNAM1Pabwc1lZt6vj3Q8lUAkTwfvHUx5OfNArOkP4/FHH40nnn0h1rbakrKxnIjUVmpK8bEkD6YWLXZIY9GMRfWR0KHIrIiTSG1ZzKvrvD5Tioa8OgMxlsrvyqZiV3f7/Xj+uefjc5/5bKzLJieUMnymcbsO3Dxm7mPkQcgQmaQ3A90XAyftCPHXX3kpvvh7n49Ll69Gu9ORjZRTER+HYpa9tYrDTKQyMZJWUhg0knQlpqaeq+VCNKuVmFUs2phRWeVxHztLGg/Hsb3dice/82Q8+cSTkl4jMZVuDO+SmVOdGNup9G5ADkM/+if0lB568Pfj6Wefj+2dndi14yDskRRJfbt4Zl3PlIpW6Yr0eKZS9jlSWc6OYw1QWWbBXl8moi6mSjiVNABiOkG7eOkBGkrtt3e24xt/8DU7OAM3GWGOPn8j3Fw1vykAstmpiDz3/NPxta88GGsbWyI0MWOgUAjhzT0zJhEmoLqtWlkSV7IEIqHYRI+tfjr9QWxuy0woJCI8YmAYLLoj2LeU068yur1evCB1f+6ZZ9SXc98SMma6t+8ifS8A0rIkb/3c44/FK+cvKJ5si4lIJIxUiCN1hAHFkt2Qg/CdnryzpKqEZIu5feX1xTALugah3RuIpzBPjJXNHeHCaENnRUnrWHV3VY42erKdl69cjgtnz9qu7pF7Y9rfg5KZAdKw24vXzr0cHQJzMYUwiLn3UDYTpwMgTdhF28hSWYyuxE53N7YUh7a7w1jb7MT6TlemYKw5ey2q1arbwSG1NO1caGger6mn21dC6vsyIZ1ONzbbij8vXoi++r8RA6fh5tnMN6TvFrL6kiwIE6divl6JenXGUljW7KQi9ccrl8Vw5AwiMGO1ssKfGERb6tyXxx9LJEtimj212qE+piPK1eiI4UX5ecIlJLNVlWmo0K5sqZgrE6xp4ka8dv58bK5dzfBCxG8M713JFOzKbvWUUE+8NCtBJRGK1Jrl+qmIQSUxdq5ZjZY89MZOzxKGxPYUN3rqKKnsqA0WQjzVJARSGWXJzhbj2FLT7bieJJ7wCJvZUTz7/IsvxVNPPe2BeSvImJlJwztObwbXK5+l62RNEoCYiXlbivOI/UaSJtZ/8OCERcQrFZUlXkRF6/Le81LZojS/rHoIEB6/hCTqeiRv5abVbqWITZUd1QCwPNftjzRI1Tg8Pxs1x52E/MgsVQvR3t6Oi2fPaQamHGynzcv1GfvelUwR0lFM2VFoAhOZrUBPT46HgL2tGUtvyFxbIU+5bK9drlSi2WxIiqSyM5WYkVfHczM2hEsssVVrNZclE7uLBA7V/kKjEivztUzFk/lAkrGvfZUZdGU3UYU3gfceM0GYmEb/OsSVUlOYUZSEYccqumc7J0YUxOCmbN1srZSYUK5IGhUa1WZirlUTM3BWI4VJ2NNCzDXqsbCwELOtuWg163JCFUknU8yynFE1lpq1aM3IZmquWRXDCcMI5D0l3dVcHcl8E3iPSqY4Kdt26eKrcfH1SymuVOgCAwm8qwq0GyK+ySxG6l2TBBKDIml49KXF+Wg0miEfZAldkLTiuStiOFPQipxZSwyt1eqS5pnojcQ4STizorJGTF1rTCWbYh6zIzSj11PwPpHM7xc1RwwBEbJ67Uqsb2yakUhoX3Ek65QQidOpSeSYwbAE1+7ByJJTTeHPyF6/4DKLiwtKi87fafdjfXMnVjUJYCUJdd5odxVGDaKlMGlmpuxFD/oBup1+rK2vaYrZFrewwcLPOL6Roe9NNZdksuS2trbhLJjVl4dl2giURdCMdB1Jakl1u5K2vjw265U4jR3FiD3FmXh3JHi21YrFpUNRlFoTmHfFvG6nHX3ZwXJJIZi8/la3rxlSX+aENkrRHw10PXReZ6cd21saVMyPJPhGtvO9qeYOQxQzMseGuDxJxSuSSILvuhg131CoJAKZDUH4xlbPz3dYUa/IKc3Pt6Kia8IpPHRB0ooXn51txaljh+Pw8qJCqprCpEFsd8UweW4NncMgMJiRneUaHo6GiifeKIz7IGNmxm2ndLkHeQs3Ot5sSAgw5VteWoyG1LQih5AcT8Ezl4Y8cl2euy57CAF4aBiNeygpv6pQZ1F2c2ZGnlvNDSRdO3JmPKJgUFZWlsXoxZifm9PUsejFkarq9hUldHqaTUkTSoRTKktbZbWztHLYfRgg/Trkv03J/MNiJCDq5QFKnvGUY7bZcvy4qzDFIY2ka1c2bR5nUVZcKEdRVrmSHEdNXpygewYmS1V7srE4EEKmbc3tt7a3HBXgXLY1RdzZSQ/i5lt1z7DUrEKhsZwRUllO7arPtso0hIeFDdJvQP7bYGaSlOun7wGMU1CObdrc7sTFS5fispxQX7YOJjBzKRMGydaxIDFWHuDHFaKS6KUkRqyvrTlOZS6P2UiKV4gtSeily5el0lv2Iwtz85LSBXn3RuxoSqQWY0bawDRUvig2Vq/G6rmXYvPiyyxN0cheOgBvUzL/EEHSMLr6Wlz4zP8dF/7g/mhf2wiFfiJSao5qyyPPylbyRHJTU8eCpBMPXJF99SqRJLgr55Mv1XFNqskU8JwcBrMuurm1YwGbk/1s1BsKs7CdEatbcl5S94G0o6L25nqdOLn5Sgy/+m+j+8oTwk8e/Qbw5szMmX+j400HWSUY8uoTUXj18binNoiPLFZiTjatMFDgLKkcjsUYzSXx8HhtNh8grTNiFLZvV8E1MxaCd56jEzO2s1lUXZ4fB+THvCrDwvJQZoN5PBNI5ulI3Ej3y/1e3NUqxSdONuJ9x2ejvtuJ8dplmSCJ/g3of3Nm5rbhRsebDUKyEANYGjVJy+nFavzJe47GD67Mx0ItzUjoG4ljwaIrZm4obNnpMGdXyFSq6DiUms54igkniTu3trZidW1dkrvraSW8IMLZkR2FFGLYjkKjZq3slaOBzMJhefl7l2fjo3eejpPHVqJQb4nxFeyJUb0evLWa0/ON0k0HkSaGlKqzUZlrKvypxdGlWtx3ZiFOLdQ1JRS6zHTEsB2pK+uabQJuzQl5hNGWtFWl8nUH3pJE1fdjXuVvS4Kvra57QJgp8agXCe1qZrOugHwghtYVNRyercaC6t2ufu9cacQtR+diaakVpcXDUTp0bILm9eCtmfmHCfIIBTFz3FiKSutQ1Odmo7mwFKcUyrz/8Jzn4cSKacfGIKknJoCq+mF1/NpGsof59iKYWlVowxIbD+O2xFSkltkQzmkXEyBj2VXAL1Op+Xk1Ti424/RcPU6eOBKzclBFFknmD0ft0EnjeCO4DjMzsbuBx9oHWdFJmsCNO0xwsGKehE5BDDp6OkZzK1EVMxsnzsTR08tx78m5uG1xNnsoJkaqD9Fux8Jjis3NLdvFvmwdoQzLdh05omZDDqbRSBhJRbuaRW3rvrujDQ0ItnZUkIo31H4RhzYTF2SjzyoGvVrRDGtG8/zW4YhKLQaaOU0WPSbTykRvtnHrYwsNjcS7ggn/8hNj+85BCBarczHaWY/RtfNS02IUx73orG/GVc2TL21JssQ8nvt0JVEwk2c/AxFXEEOARQX7LJ21ZROXdM4sqScG4MAwEz1JK2jWZFvr1bQAQnRQ09SzphiV/Cu9cTz12ma8cOFavHRpM168vBPfeuw78cSjD2vS0IhDh4/amQGd7Zu9cWvCu++SiTmgr+zWOH53FOeXot9ZtfQszjbj7kNN2bFZqa08t5fb5K4GYpLUm7CIAB2G2Pko/qyKKSMxifCQVSQedaSAvhirimHXNDDrYgQDsy0HdO61y/H66qafYDZtPobx9PnX4/5Hno2vPvjVeOabX48rr7+uGZViYcDam06Bm8fMmwUgKOkpS81Ls8tRhiFciwHzmiufWZbt1EynJqOIcxnJjXfkSIbiGMz0MpuucTJmkhc9WMAoRrNZ91wfZrIUB9MuXl2Nc5euxaX1nbgoRr78+rV4bW1b15sOs5YXWvHB998Vn/jTfyZ+/hc+HT//P/3Pce8P/2AU1U9S8z24ecx8g5p/l0B1kIToEx+KsRxS+8q1uHZ5Q+Z07McTh1qam0s9pe0Of7wTg7pSZ+xpp71jiQRYSuNRB/P6Ko8lxOK2mMvj4pLCIGLR1Y3t6MrWMq9HMTry/luabl7daGti0I/Tt90W7//wR2L+yPGoLx6y7Z3QmR2A956a59hJ4mZOvy9GRz5oL33sxEqcvuV0rCzMxVyjFjMKyitiNCQk71wxwzAJO7KtpUo1Be5Sf6SQZ+48nkhbCxWTspKkrjQWUVIo1dR0sioTgR0kb1Qsx7Zs8guS1K889Ei8/MIzURDjfdOQ0TlF7ntPMqeAdcXZH/yJWP6JvxTzJ0/HvMKUhqQHRkjPdK2ZicIl4k8WJKCLhWMvJCvhcJhKMlenDuuhG+2hn53XxMB8lzEcqdfrluJtTQC62SJ0WprrxePPno3f+He/Hv/kF/9RvMj+o2w9wDBF7ttgJijeKE3B5PJA/ncNakeElupzsfAjn4zGn/mrUfyBT0RvfkH4F0PTc4U5Pa9bLs83xVAxTFVYyxyNdqW6aw7KobYmhiNQA0llq1qOWV2z8w0vzyBgdy3BymNO3pcA8nRzNCzELcePyeGV4srqRvze7z0Qv/yP/vd47cWXhV7GOmx8RvN7WjIN6GJZHvrIrbFw74/GcP5IXF3bNA2bO11JUt+r7vWyJEnmAKnEcXQ7PT8mJjhnxsRKfUPSNz/XMuk12UucGM4OQ9mVHaU8j0HGo0EsLSzGn/7xP2YnB7OQ8g984J7YvHY1zr/8gtASx4F3JplvE9LgCCYn7xKEJRyTBBRAXNJTkIo3Fo5YJfHOSAzTyqIkkaePAJ4fyfX2GUndnGwhz3QIxGc13/Z0UxGCStqW8iANyWSPkTcmEBmohX6vHafO3BI/9dP/hZmrrjxod95zl82L7IP7myb3vS+ZOYix2L+BvHS9WnPgfnhWQTfzdUH+KBhHkwN2EofEktvW9o6kVFGAgnxmSXlUg5qzs5g5Po8/yOeR8NKhpfiB+z7qmdWsHB5PQc/Iq//ZP/8X4ra77tK0N00Qpsl970qmkaQtJc3HQ7Mb5tBjTTfnl+djRlI6rzn3icWWH/2yWaE1I1taRSrTYkZZMra5uWG7OtfCwQzE1LYkVXN7MY6HZ17OEwfbSKQYn++Jb2oK+vyzz8UzTz4dR1YOxcqxY/FDH/943K0QqTY3J3wyLk6R+/0jmVLFsph06va7YvnYKUvKbLMq51OPYwuNKDMbUtc8jSQkYlUd9SaYZ7vhlWvr8cLZV+MK7w1pBkPgzrSR1XvO5zQRSEtwmk6yDNdJz4s++cmfjNtvvSU+JCZ+4L4fiXJz1lHGhMwpct+7kulmwFRJUsajXxZ9l5aP+xn4nNT18EIzTh5ajNMrS3Hb8WXFnVJtSRY7OlBfNm6xAEyAvriwEIcW52JF5RfnmlLdanpzTfdmVBH7ywaEqqR7U87r3MUrMScntLa2Hq3WfPzFn/mZqC0tgZQAtmV0ft9JpghmHbKrmU1Zdq9aFzOktofElPlmxbOYrlS3UqnLGtSiqGAeqWux3aVelQ2sxqLCpxXZwcOH5lWHZ5E8OJOqi+nsh2e6irdvKi2r3UXVe/wbjxKdxc/97b8Vd3zko1HQgE6MbQ5TlzdXMp3yk5sL3vqiZtMap4J3EUtoUyRGRG3VZ0GBPN6Z9U6e6bQUjC7N1b09m1cChwTySp6vaxrE2ij4Npg9yUzg5ecl1T/ykffHX/zzn4z/UtL48//g78f7fvhHoyCTYTBp4mBO6xSp75KZUy19L0FI01Pf8WPHz8nZhDBbZwWIp5TMw6WmksyKbB6xYpUNDCX2Fg29i/jq6lrsSLKv6Li53ZVJSDvnekw91TgbaNmpvCIbfPvdd8ZP/5W/FnfccVfMVOvOTyKogkzeb0D3zZPMHL4HWm7VEuFVeViY1ZhbjNnZuVjGZh5eiKVGRRInJheH0ShKgsVcTAJPKbfY2tLuKSBI+95ZiW80pfLLh7yMp4p+ltRXWebeLOcNZZsfe+Sb8bnf/DVvuD2o2TeCd8nM6/Ry/UF7B0CbStMUSDJxKHOLK2ZkQ3P05mzTHv3k0YX4ox++Jf7UvcfinsWIVmlgm4gNZFbDzIUwikD+0rUNN31ontX3mrdis09ptd2PTZXtq8/t3iC+9djT8Zv/8l9Ea37eu+RsuSaEZfhdB74/JFPgUEZ2sKiYscH+ylZLKlixpC7Judx2dE5BPHuT2EYoWymPz2oSc3IeX2xIItmExYIx0nbl8uXY2NqMbebhI0mtmLq23YmNnY6mlf24W4H5x37yp/x0cz9Nf5jMfNeSeR1gakg8KMax+7c+t6DAOZMavJLsXVW2je3YhEYgAUMPL806BOI1QLZe836Q9FiB+3ZcUNzZUWDKtm32MRGs8xoLG2g/ct+H42f/+78bCysrbivxTz/T6ToM/T6xmdlRhLHeyJIae4vI9lYZMYRjU9K6INVkBYjtMdJxEViw9PIWGgzDXLASvytppYWFyjiqmimVNCE4otnU3/n0/xh/+x/8wzh+5la1ns2/3yYkZn7X0kT1JAkTyC893cpTdnCx7HpSLStDeV+jVmrXYcf+VEDl8LrMw1W8rHNFRl4h4rFDsTgTteEgdnY2Y317Ky6vsr9zHDNiItLH8gazKBZFFuvlaGpevz0oxkB9HlFM+olblmN262L0VlclfGwtVAWTmOFmieREidNcSrElgncpmamRt4S8mJF5C3izItwzAwcx6MsDa4azs73jRYoV2c3bj7Ti1GI15mVbS1J5Xh5gSslSXbvHLrr0nk9d8WlDc3L2es5VRnFmsRz3Hqtrbj+Olx99ML7wi38vvv1b/yTWXzsnq9DNeJgN8EGYwvddMjNvXC3mkpgf83iMYy5dhiwPDbIWgYKHX4n62Me8jQNJZUb9TuyceywGaxdi0Ot6FWhxXoG8PPjiUis+eNuROD5XkyoPoyN1ryoeHalv7CFrnQM5GxZOZsozcXKxHh853oy7lxVmNRsaJEKj3Risr8b5L302vvHLn47Hf+2X48pTD0dv7aoH0HhNaMlwzS7fJTOnAFoPwvXybgjXKZxnWSpKMdhei41v3h/dJ39fMeUo5jUTwjuzO47wp1ypyu7NRot9SZr6sZo0lmdGGpu1UsxXZTNFeFnmok6sOV8TEzUIUnl20hFq+W3fMptrR1FW3Z3nH41XP/ercfYzvxRXHv58bJ19OvprlxWLthN+mnV5VUuQNiH83Me+y6/HMMrZqU+4pmEd6SjLyn7S0ZKaTifZAPmuk0lpLtGaqYwkEd3XX4qNb30hei9+wy9U4VBwJqgzWwURENYu2XP8xLkrcfbyRlQlfewh4rlQQ0w6PltRXvL8S2L6ofIgjinePCmvf/rIXJw6rPBqZT4WNRkgzc42FHbNRZ3t3sNO7F47H1svfSe6r74cu5vXYlezsdGgF93NXnzp1x9Zf/fMnICowZ5JDYHCDIsJAquojiLcisCRVVyrPtdpkZWHtQV5abll3cfJlCxV/avnovP0w7H9+AMR65fEODaipl3FLIWx6Z928fJs3WYPOw/BnhRDec2PdUs2K7CGfEJq7SigXI/TszNxQhJ567G5uPPM0Th1fDmOHF2MxWU2v7ZkNloprkWU1S5/xLoOowZtMfZCtF95NtqvPR9bF16Phx68tp4+EnX/L7y7j0TBEDFs99JzMbjyshcbiosno7pyKkq1WRcZtjdi1OMtL0gX6yQtSNxY6jLqpefcBdUrrfWitHQ4hou16L7yTHQvPh0FSQHMK4nBxJWcMxiY3CISzCDJrbPFZaC0vrkV//R3Hoz7Hz8f6315ZQ3oSrMcx1qNKCtOnde09G7Z1cPz1Th1+lAcP35E8/0ZDxThE0zz4KoHVqt4Xg99E8aqb43R5Li2MY5f+seRfXHr/k+fOXQiY6YN/QGY5NFYfqA1dUrMduWFGG2LWRefiti+Kg+7FcPqXDSO3h4hZtrPdDZF8jDG8sQ8pCrKvskjqGmdq63hdjva6+tRvLYZ5fmlGMyXY7h52YsVqHMiMr0tkTOTVGTPpE5ZKeJrB6yW857jt7717finn/tKXJQK7g4L9t7LtWqclhqfXJIKV4txZGUhTt9+OmY9beRxcFpUJuU0jgZ9SQJbw7nWwfk6Ko/nTazREYH94q8Usy9u/dzH3+bGrawlH/Qjiey+8Ehsf+dLMbj4nBi27hVqBrAqekdbV6N98flovyqJlYoWu4oF+1sa6V2pHUwhpC7HoN2O7voV4dyP8WxJLG9HobuVmKihwA7yjMeMVLJ6O3EO8UiNGK3EthVWz2clhUsKLOfHg1ipleMu2cMP3bISd7LfsinpnG/EqVPHY2H5kDx+TVNTzecJ7mmDAbQZUcOKS63iWR6vweDAMBfg4/2fnVF87ZvFXM3fRDK5BtuDoIb7l6VGD30mhhuXxbyhV8MhviibVpqp+S0xVH4o4opifKnKvnKl+pzK1GLj4mux/vKzXi4riPtJ8sQYeRMd1LdGXv27PdlGbKrf1KWc2va8GVJF1MiMhkjiUL5kMIitK5fi4vlzfpY+25qP5uKC5uUyNXIa9XozmvVWFBWssx/eg0GfAj/Z5CjTMR6ovNqDDQxe0VtsZAB4zqR2oHl1bRT/2y+PzhrndwxCeiQp23nm6zHYvBIVTUcIpFHFsQgvlKuSEoUsckL11oLmuCdjdvlENBZWolxtqe5uXH3hmVh74dtRHG2rOZ59S0bFG3yTvTSjLuqscryBIWlmaQ1J2BtaF3AZHBF7hWAKiyE82l04fDxu+8C9cfcHPxSn7ro7Vo6diKOnTseR02di4Yjs5OJczPD+pPBE6lw3P8I42iYutXxhRdWd6CoqGiiWNOeXgLCMx3QVeGtmQkwOblSjsrsdG4//p9hU8FxQyDDa3VEx2SokQx2VZOR5C4JOK3OzUZpbikJzQZ3XIvrjuPDkY3Ht6UeiJRyas620zU+TurJiuwpMFTNgSFmDUirKEUj9Rziq3bTmWHQIlFCzdMJMFimEH24DM+DYU06lMTsX1UZTjNbgqGiFhWXymnPSkKbDKiGme8z5hXfGUP0kpUTVpW1sZChIUkdDvsSloIP4VqaBxRe0FHhnkimkMchrj305tp76SpTE1OKIxVMIwBs2hK2Qk3OpaMRnpFqFxoJ6wUkU5AgGsXHhnMzDuVhaaJgQL1Jk0pCcTWaTNOpIhwGqlPxBEnlrHj0QDTg/h6lTdeb+8lO8NAPGipNfIcTRYGv1hw206cjKGofpJHxoCbnkvSNNg1yXZ1GYLQYgx/PtMRNESYVhbD/7B7H51FdtSyrjtJzvt8nQURHAw/nqrLyjPOSoPh9jMZINUwPeBpON3L74chxanvUSWhGJVL2igsCKBiAtqYkAJFOEwA8QhBh/iZBVb7/DKHWX2pOfvDyDqSsxF3tpoD44Kb+kQXNolTEIsCd247QiEEOwlLxqzSNjpqDY6DFxqf4KIzFRUkm/ReGAihcrNZk1RSXvSDLBU/Zq+/knYl1SWRTCM2Isdg0G2HGo0UpTUzmFNeXaXMTMnMIIvnsh1djVDGZzLa6dfSbqM7tRabQS0zLiGP2smwmxHpiMTuwljxcQAKTpuiBG0ibmZYQXI0t/SA04+NseU0A+fV2/vX1ibiBW9dw9S+MCjM4HKfWX9arRtOdUggInbnAUMr3tWNecePMbn3OFMjGdDPOgVJOnlrOZacaMmFjFNspDjqqNGDFirquRXt0SI5+LQn8tarzYJFtWYAqIw5B0liyRIktI4bmJQVEj1J/dav5Gm7zmQPixo8M+AWmQkdRQEb3GSPEYu4zYl1RSOWyrxhtz57k5cSGmweZB9S3IBPrEkDCPfGyx6nIP58OgEIkUpMqc8wUahIp3lQaDrnCV+UKiM95nLNUB6TCCEmsC0l7XCwu7116NrW99MQbnvu2V6vlWLZpzi2JCQ+pTj5q89Ux9VoyQMbbNnFUnilnVAft++u3NuPLCs7H+4hOxsDDveC731ikl2+iAmc2rSkW1WxBDkWyAuNHeXW3iuamTpo943GRzzaEMkCIS0goi2DrUei8Yvz5Qh2dGrDABE7yIUDLtoR0PgNQeXpl3GfhsKMbtrl+N7utno33uydh6+g9i41sPxMZDvxGrX/zVGL7yzWhI0Op1eUedNOdhaCt4fbhUk0eUV9SQeS/QSGIzHGsUd3W9sx1XX34hXnzsIdnJltUK+iDKkihkSPhmj7KQJhIo1RkobBEEQKBETHXy2QcDX7BTU13N53CASFMuXY4PYSDmQXhR14SrLc+UKCNEWBjJ75nRAg5JgtUGdcFNeQ6TuKd6/CWQFDOQGaPNzK3HvxLXvvbbceVL/1rpn8XWN34ndl94MIqrZ6NZGXvSX82+Z5HUUJ4auyebgWOAQcMB6ogqCUkdCWU2Xj0fT37lq7HQLPmrLsx40DxQsQGHWdBiguTFcTwK6gvemaEwhVH3PYggie3Kw/7Z6bguDapVmAShFIRcMwJg9qSBEHNs66SmdlIux+3EWNfL8qiLdPJ+JiER2bmUJu+u9lxefXiESRkz+y8/FHH5qagPN6JVK/l14cZsM2pNSZ1sFx4X1JhY8TiUXbXdnuwGIRHSYbw1QurYuyYU0K+ffTG+fv+XYrizGcdPrTjmS0OcSYH+GXWdW2VR8Yw72EO2OpuZSLPyRJbvQZTL+DojnH5lU5mNkJJUClvdt1qCINemgmp7zLNKI4UmIuXRBziCLmXNNOqJkclOJg0zo1UuNwFmZlUMY59NvaYZC/GhnAMBM9tNUKH0jd70nZ9epxs7Wzuernlvt8ogVWzgG3Q6sbt2Na4+92Q88Nnfi9fPvhS333YkGi2kODGFDywDVvXpZHaBvRibSU96n5w81VFyuATjRYkZpkGFP9g5mOFNsQqb+ASE28uYRLCdvIQ5YAa5WSUGly2FCXQHpsJQ7lFfeLCild7oUKZwSOsCKmsm0xaFM2YyWyCSt8E310sKsNnnrUm8gi5wZptJ+qSXHJNmIvSv7LTJXowc9yQVV6/FtWeeiC985nfj/PMvxD23HYuVo4tiAJ2lDmGbIcffKCZVhJEuYeKQnoQs8+G0bpnVpY7K2PPCTTGfYHosqcTsWOXFFAfZLpskdSxTlNRoDx8rC5rgq1QP9cYkMKCJuUi5HJ/KWQoz5lkrOJlmJqqq0FtJjoMFVds/JeE15ps/MFOS2O+Kkf5UA3lDf6Gl3+7GlmY17Veeideefyo+9/99Kc6dvxh333E4brn1sHyK1FudwTIIQKogbKQQx+or5EbYTjBReAM/kagkQaqjMmkBBCJyqczCHHGAIL7ga96uMMJqSpSY2WpDySqtPEutbSF5SK6LW63TJIH+MS8UBwf6SMuEbiMb7JweU0Q/tC0wM+kA55EnG2qptzmvxHNm7/W2tx5Fuy2b+PqFWD1/Ns4/9WQ88bWvx+///iPx77/8zbh8bTXuOLEQ77v9WMzONY0oCGTkGBH2/ZCfbHeOnO4LsYlzUL+oEnsm0yxHRIpgpMaFYbjCE0uOIH+MYT6AtyWKdtyyu8k6SWzIFjAoZ/tKnnERU5Sywm4LvLiP0CUVh/FmHcUn4BxUmLVEXifGqYCvt+bpNq/SdXms2tmJ9vZmvHb2bDzx8Dfj4a88El8WA7/wH78eX/v2s/H8uYt+zHDbymzccWZFM6E5S6Wlno6VEgJJC5IJQ4p0YKakawfaXCt5ic0SKdVSJkx1rEkFS26SQgbbqqkjlUV+OpdkJceklA0Q7fpIvUyKfZ2ZBZBKfMzykHrwFh5jBl/enFjcztEFoUva5YYzZvL8mf2KI1atBWpWHpuvA+xEV0H39vpqdIbFuHj+cjz/9Evx0tnX4vXLq7GxuSOa+lEvjRT+lOPUylzccetyLMtO1uTQJE9uD+T2A5KCDcqnlCnkSI8F3gjMiFgfdYBvbk5BToiIzfvZ14ryPJvJGTWBVDY5EjHOVweB3FSfZba0KJySJfkAGLMho4jNVKN8GaDTaUdnZ0NMXI9+sRbH/sRfi4V7PhYb8uJ8zotvslUlKbwZxh7JxdmaGNmK22Ujj5w4opiyqVhR0qb+sIuQkZDVr7yyc9QGtKNmNiswibIsKGCnhNHIHhxVTzHp2BLCjIRAmfL6h50VLmpNbdCEGIdqWc31T50wKUCk6YOlvRTKwGDK4O3VV+a8mL4y8XDQYZzUF7E102Md0aIRPoP7psGdQFxiJm9u8eE43kzY3lGwvdWOfmk+Dn/8L8fdf+nTsXjXfXHx2UdiZ2PDU0QAIeLT3EuaXp4+vBAnTy3Fshha0yzJe3tEvD20IHW1HyZMzK4NKo9aOfbzpZiniQFoIgmWimTQ3gC2azBMHKVtvnJA9wTadGLnAqN1DzVHIlmgYAaV3zPogA3NTUMCGsAu56ZKwAwM3PJ6At9hQ2i704veqBLVUx+MM5/8m/H+v/L349CHftQLvNuXXlAQfs5b8QiI+IASX50+NFeNE0dacVhpdm7Wz1LKVSQH2UNWQCNzNrpAQsjL4zoTgGRQVgTYTlEDTwpYIsUMhUaK+uGMEkGzjkgZ6ma7KjJ0Th7SSX7qE+bRkFq1d6ZtDsIuG0z6x7aS78HX0a9Rm2nqRxrLRwFgol/DxlxokBMPEx05mJm1I3fGkU/8V3HvX/1f4vaf/psxf/sHPBLGRKN36ZlHYvPaJXfOg7DaTCHmWtU4cmgulpfn/YkbXppnvySLpa48GdVpuF5e6uq6kI06jPGiCLaVhKqqH0utiZaUwUgGxv0e7Id2HJGK2ekeg2bI+ngjiKFoAgOmPzUtSLWs2jlMnZqZt/+5/yaOfPSPR7HRcPCrofJNI9HrxOpzz0Znc9Mfa6pJv/lI06HFRiwfklo3q1HT9UxTDmKGWVNm25AKJCBPe+gLf93LiEh5YsKEKCRZ6It5eHNR5LL4eeyvv0OkoyVSDMxTMg2oK+0joZwk8lPsSHtJgrmfg/sQG9Agg3Dl3BpBO9yTJvjjkOzOow32Q+VxqG1soiK1Cu9kgGloApyq4/bV12PjykUZaL78F9FsVGJhrhaLC1JrMZ+9PrzLyFNHe10eC0AIxBsxmk3t5gxzPrZLyQG8JD5/sTMvg4Sh+okRe04j3U7tp8Rh75ypZZr5JHJoL2HhHP+DmWxocI5wSG1mZbI6TinHQJlULgM1bgc2aTtnJjI8Kc3NLImAtVeej/aVS1HRPZ6lzDZnvA+nOdvwF1IrPEBjIZcpaSYBtGMisIEwBapoMTu3zXSWfmCYjn5YpXyTjh1DZXNGSkr8rqKYkBNqXOlDOHoa7OvUt36yRNZUHWlLHpMSwaABHkwnGKP7tJnhaGl13SxYt1TD5NSee6FIIiZjJmACMyLTPV+vv/Jy7G6t+w0uVpQWxMRmi1dEJIEKf/yYFPVWRzb8eGB1niQf1chHEBOM0ZdEZsyyN4fhSJLK4XiYEnoWJCQ8OJlaJoYI3Qw/D4z+csKgyk5EdVzP5dPAuAxRQEa9i4MQ9ApgpjVFZfNibpnz9KMcaKF0dg2+YKA6JGCPmQeBUetux47UnLivpZBnXtNDGMn2O9YUecEThqaFXjxoGrkkoSkfwgF7QY4wwVjtJQjxChFMTHi57ORoYugjzxWYGB+c+PGfzlPpDESopczlUgAOpLpqQyfk4b0RgDSzz2pbK1hXRfJVPuUaEg2cCOHsPGPmdLEM1HhPM5/B+rWoYyt5dW6+6c2jZXXCbrOyPDhfo0IF09QvqRyM9QMsIZkkJDWZehGq6jwxNeV5f5AfBZBYPqOM8si3iKuBiXRyBblUhpAs+UbG8Mk5dVI9d5SBrty/NUZHS7OiFmsMeXk9MzEdJ2ruPLegbpNmpQjiTSWzHNvXLkd/44q/69vgU9w8UkAas/BksvKsDlMHqpapu1HOiJoGjygETGWbMEklDGUtksWWkRgrGhOhGTF7kHHGROQpMS/N31P/ifkZg6e5KSDPbU/w440MhVhwhKxJfga6ngyMC9B9Eoq87T1mTsroh8hX93url6LQ3YiGposVv/XKbotilJFO5t7Ee1BM4EMV1F2EaGw1YihMmrWYuULCnevobdFqX1dWKmZTJD9BlKZ7C4zCEKZ1alD/qKs+9GeVpS2S2iffDEOy1AhPEx12gRecIXEO40A1s6M5C1jAEILJkUlICINSn9xTUlMTlvicWpk2kCwA0igBze8Hyqol7Nfu1lXNwfmKVc07Ijydk/rmkpkvUDifczONPoQw2gKRZDiBs8qZotQNYFVWX1YVktQcpto55YUEU6c3AFirnjTYTBMPPiefQNYQUml8DSnTGpbhapju9IYIcCPd3GPmJA8uiMB+J0Y7m/5SQEVOBuR4zo1B9v4aAVKYQhfykVIFt2Ikb3iR3GBysXJU1EnG3QlbA+KTfhkAFqRhpmJeHqV6vZJRl/SKQWn3hyQHKdJAeUnSUohGJPX2NBBhUK2klpDoDibAFXaaV6Qnqoq0ygaCnYG6HHRtSfZ9Ul4e05TMkUM9wR4z90EhBjsbksxrmcSlUeSz3bndtA1TG6jg3ghDV8k2jxc76RiYGusJgAAenDVU3tYd8JxFyAIgniQzI+w6kEtWsmFvAddphvq0v7+dG/R3YzT2QWKmC2dI0agYuNvejMHGZQfqabvejBPTLIc8qpTspc7EBKqRRqVR7HbTf19AYAw/KDfBhxNlMuIpnkzfF0rMIyakgAikMZVz28oxsWxJkeHKzRZJ8qr8JPU6cW0XVZ8kS43aJcE822Nvt2HfUNq2zX9pkwaSngDVsRRmdbK8FI8SvmmwpUFpgdk9usSUZJKZge4N2lsx7KzL4WQe3ClTM1dWmqoC0K58pAhAXSEguzEN7nwPEhoHYa/M9e8LMhTMuRvAPsnmVClJvczY5Fbe0B5Qj8mDJxBidj6RsACImWmvAMyfal8wxcy8URVQ5d7WmverowJ2HKgyqo0tkW3kjQckODWXfhnd4bAYQ+X7cQGd+i8RAQWMNiNrh+OR5x49p/6tejghbKXqeMpHA9hBXVtglTxRIMkEsTc0l0RsJOWJT7HfSQf4S8TTl1WcJlWWc+ws14AHAPyUo56VgSQS/0oqkUQkE40Dd5L+aAM4IJlKwtarzlurmo8r1pPzmcSOumcEcgZn17rhqg50YABt6JpdHm5SCKKaIKpDSiBNNfK4z1+6kTEDRic1A/JjgqTO+4D7B8oYX5XU2eS+IwwYSJaL6S6DouP+PgRZnRRxSEIlIFZ1BCNvz4dULzEzN0IUUhabtvqXL3rEUGs+IKKfpPKSOmGzxxAjDRM5lT3VCZLDpgW+4D/YVecD5enaMWJWb8+T5gzjXrqPJTWRWTnOXcblsnsZQ/ME7nkZD4zKOCm/SLYHJ913v3mb7hNJVItiqk8MruSU4l7KqA0xE8bms5/0FJd2cma6Ex0TjjHs7UT78lk5nGQrmWrlkklCGi2RZiqNKRk5s0EOhU8tjrIPMqUv/uW7LujLxECckLFjEdguWYXyMgxsQsnluZ70n1JCO2svQ96sNH6y3q5HGRFqdaYOVwBH3Ve/vOdDdJLvIyLf2qRTl5/gNJWMPwOU8AQSM2mYNnw6kr1cV1h0xStDOeIg4+V6281ElBNV/OuexRRGrBDt3jiuXNuIDv9fpJ/FJxtmUDkeeiVV5hzVSff4hSXg4ft4fAaJ+1l1gPLufipvAgdwox2ULw1A6g88SaCE2huo4mrUyhvOz7NkPBJDE47Qmxg61QqFOYyjv3o5Cor9vF9SRSbb5sTMlJJkMtKJuZJQno8oYS1AfledvHhxKy5f2XCYRDBOH4mYJJVGgqMRc+/pKElnOpmQhqFJMnxT/0wzfR9I3FCN7E95hHHgKhyT5qR69OcAXcdJXWrokM/VkzqzmwNtS33DLBs44YTau0Ezk/sTZmagdvhsdvvKee+2hYmo92TkJoDsyLZGYqSv6UM/9qIYa436emccG8Nm9PpDMTT9fxNmJIWN4B7YyMPc/dkGIzuVv3cqhKE90f9GyBljHPN6aBkLGkQoYjT5ZqrYpH6sDXSnHw82NBlvJRiXblpjnIxbajn1gg6oHokXhTrnn5GzkcfORhWGWcXFWIqBZO5M6C8JDmqs0Egd9npsYBj4xaVbPvHnYsx/ZUCEINtplZeXt5orwWD7P1qjTUbdiDD64EW5jBiQt0SAhSvpFxIyB6iU8xV8vNSCdHITxlr0oEm+gOmtjghL6gZtoS9iyiyId5v6yZLvm6E68jfO4k3jc1AyBQPNx3trF4MXNnE8qcUMpk4PAkyBUQO202gq2W33Yv7wShz/8H1RO/Vh75bjHuWMQA5v0uYeUAhGo7z74eA1AO1JdRMD7UARiimAV5TJY8T9iLwtpAwwl5kekFqirvsuRJeQqNu2RBLiSBc8mlbnDEGQ1TgiPzbg+SDy4J/PeLM7jq9gHb7tTn+H6PjHPxmjSlPMJhingmSPkImkxnh1bqLm7kH96NzOx4seCpYtMWkmkkxJmslYKpT8ionwtK1EZUFeda10KsJgYjdtI1XOJLGgk23V9jSR2qoGg11dOUlPUoJGcMOuYiCKsutJe7hzUDLV6Oarz3nayIwnT2mU9yApeA6cZyouQi2hUuPdUTGO33qXmLkQzYXjUTlyu+bAKuMwKTFkuhWAXiCKNytSW8n2OmWMzgET5FnZDWAaYy/UEJhn10AaEOEhfBwzwpQDkJ7VJx7kEjz97OogpBLKpzGWvjqvPKvYW0iqAQw3Nknm2pIqfXFyXIl0abRBJk/+dPeupLLD/73TjFmpOW2NS+M4/NEfC2WLUdhMSRj9iUEQhRikAc4dQEogBl6ePGhAIWCSsrLYP2yfQx+VT/LDBeqtvnXlljinzrCv/vumdYSmuK/E0BS6iV78g5JxygYRebJUCxcvnujaGxoI9EmCKcksRV/z8dH2FT+2ZceXR+OAVALTlgubMUCCxKCBEh8V4f+OmJlbiuaimEl93W8dvS1KjTmdSnlASniAE0Gz9y/5Qg06n5NpOHhN/ymJrRk2B8vkoHzPrZVchtIwNTmP/X1xnqfrAYOuAbQZ0eWBYomZap8Fg87lCzIuPW+BgeD82YttkUdEOCn5AZhO2PTkmY0Qsy0TU/rdYWz1+rFw8lQsHj2uwvLWaqs2Pxvz9/yA98Xnc9xkJ3MpQ+LUFnlTzHVEAfISEHTE6qVrpJGYN1kvEaBs0p4yp3JmWHaZ1Dn1Yea6X50zuNCse/bWykPY0mIK2iktxIjCE9rUX8KddnTXHUxLpnI2X3ladkKZaiTdz0pdB3I1M/GiPX1AfmyPTR/zx2+N+sKyOssYI+KX7/moPB8rSpRJTOQWkFQoIewjyJsxJIGI8rN5LwGm/gEGERt2EGhi0ngOzszay46pWMIlvwOzDlLuqgYZPTEUHlHBuGYwYeZYKtq98FJqXAWwkYyKiQSpDDEOiWgRko0OsxsWNEj8h2+FWjNax06G99NQDcYo1fnfnmYXXM5SOCGCEYeJWX/Z6FPHeWoCGyaEMpxSHsjk5VMfZPmHmzpMLQHqj7KeFrs2dSBDd+xQkFrqSEiQULeRIPWhlN3nlq8tucnUAImZurGLvVSCKDwfXyOYIK48CEHVXE9SlQLu5G0H2EpJJF++2mj3o7p4JA6fuSN1Tt0MyrVW1I/dFnwP3Q6IZnXfCGYIJULhB/cTYclOcZOyiTGUzkMda1JWjgJJW7IBwyy4sP7l19SzsOCgaDgVoE/o5YUvMHFfznPnqb9MyDB7lHV9358wU/byiuzlbte2M+e6YytaTIWyo4AsIQWzkEwYyn9e5PhSHnv2+OlYPHHaIz4BlStUq9E6cUfS/CzbkLWT7FVilXFQl7qj29g1lfP1/roOVWgw+WwnF/Wpfvhnuw6TE8MMYohTBi7KT8awaXpzKbUGGK/ESNjHMd8EljGzEO3XzqrDbEO8G0yV0v0UVuQJ4NfoiwlIJqvybNEeletxSFJZFON00yXzekztaktHVWbGdS2dNKSEwHAtliqDtnMmCp/STOpXfdFmkoeU3If7yYARyFIaEM5VRGXoivbc5r77SWhys5aK6Txjai4wxsEI60BKDbo+kLilzPals1Hg27pZ4+l2qugKgtQWAToxWTL8PIza7fOyVS82t3sx0oznzIfu88Oqg8CTy6rul6TuSQ1pUDfybjJIKIiYdJUkyOXywtPprSFnmNcrJSRZB3tJfaTfJNXAhNFT52ZmDjo9iIGZOexsx3DzqoiFYCqmFSECdgfuyqeSjS3MFCNghv93PMWVvITF/w/e1nHxllti4fhJO7QEqgxObmMYM/MLUTt2q2dDaKdaihHtqoj7kMf2s/lyRQE/ryarf93gaKbmBJopPtmXPAiUE0yHW67l+8lWuh8dcUiEf+4nbyPL43yycqZ+4Q1gPHUKCmiFNUjgXnvrV2LQ3U4lMqrysZoGOx1UjXNR6IUNpo6KKzflfAaFapz5wA+o1WRDDgKdVhS4zx4741DKLZmAbOoGURnC4ALBns6mnH2A6iUcE+T1D+JsmJYo31dCQnwOg3XM+zVMXe/Lvz7kEmtmdq9e9pu4wiZJhVKpqKR7lPMquYifFnfCIT9kkuPZ3unH1s5uFButOPnh++C6cBUSHhj/OPHnT91K1dnoz6spWDLKshas6by/T8RXB6wR9C3poimcnZNaoi1haolLN3PJ1i/XLpVKpv4FeCTKubwoE42UMAbyFUw80uQjnSNx+XSUtib+YwK0QxKeWV8uwWIwn45IiCSAYftshCC3k06apfg1QNlKYks+2718+q5ozc29od4EYIYQrCqY5z9NmhA6DdfJYgDtPvbQ05XaEuOvWyGHya38RHXUlheFp9q6MWT13qQLIFd/M3O4fs3ftWA+zqKwfnQHeyJ7YYMJKUwXNXJyOAM5HK9bynvzf4S322KqmrrrY58Qs7LnRmrXCwFK8IzEh/N4pa917HTUT90RPQkAQQ3lvMhAGV2j2FRF8nk8YOlVA7Z/ugZs2zkaT2xeWUzKtoLTkJ8bYZezqa4Gm3fhPQ3WbXryUfdo2++pD9jlAUZUVV90RRnol0MlIblDFnN20+cex8O+6qc6ZubuzvobRwoeppZSyqSIjlmYYPWH9clObzc2xNSF47fELR/4I5NywMEmAWxdqbkQ9WXNkGTBGaC00JEVSKzYD1NtTm7SuPNTol0c4kRzYFKyym8KxKkwnl5piTZSSIZqu5N0T32xRss9rvNwySkbADOzzwYtHunaTjHJVza2S9Uc1TGaDnxVUcT78YOYyP+61+3w/z6O485P/PGo1BRbAsIK1KB1mg8GtYUGtI6f4T+qcGhF23ZEki4vqBhdUAA9tYOEJvk0EcZHx73FkkyEkCB1SF0zwsF0YkaaIsK4jFG0Db0k2vAjCLLok1kVCzzJ22NnHd+4b0I6mJ/AjAd/ATWj0G9Ls1GTzHPmSIHf1JFRIECHmfyfZNvbnVjf6UZVgfg9933cjsuUuI3seB3gJfvZI7cpgD8hRqY8M05Ig1ye8kUMSwEFM6b5Pjo6kc78ON1pRq6lK0lZok1lMvooT3iTznWSVZk6UQnyhRdJ5zxjd/lUXTgmQQPMTPFf5RMx7pJRYhRUyaOvzvHmSbXTdsGeQqFORyquufj7fuwnouX/K0cdYSMxeOkq/aqdSSJPCFVbsw6TUmilNmWDMRvpYZZskwYMRqpSIibDBZVEMrCFtANjIJOjy+aQMc+zGJ3blrqdNBBMMQui01NFyop+swvy0Q5OwNaSSRs6KsezNtVPGpL6zHtNzGQzqzvLOrcLoJwK0pkQSCvpyYCzQ4PHt9vb3ZhZOhx3/uCPRKmqUEeNm49U0R/nVN8HztM9hUjFWiP8H8Ih8QqxvNGLe1TKKieElXTM1TrhNTXFo7fsaAmEMT6mlEuVLtJ1KmkmuaxwSNpAtyk4R7HzoJ4yvCPv7T86B8DF/AAHcBQkZpb2Ok52JlWAIf5jJFQJ5L3dhW9TKiRa3erHXT/8Y7F49IRHmhpqwHU55er6ANYawPqsupKtVh3+oCaXyKQRmTOASqWs5anzJCGoWWLRFECLS+UlU5q0ofDIsxxAmcaAOon0xA/PzMRWmS/2WeXf8WRyQDFwA194A7gq4Uz62h4jJeaZqYlERjyfizu84KMnbdnKjU4UWpqH/5GPxky9pU4Tunt/ezAJuPNEptqrS6r5shZfLwShlJKtRJ0sRWoIbciBurlk0obEwwMpgYIDogXiE2N4YQFMzJh0O6mvpM3LdjoSApLy4UjYZYLhDK51wrKcy6pOWbyRj0lTUJUGF4GZ6f3iOB+rBzlSPQgAaZ3nj1Uhkq0uW5rx8F//L995RyydPJXQgGrBfjbuBzSX5t2FGNFYOWFVT6qb2SB6VIGk5RmBedvgg2dn1y/SoGtvU8l7dcXEyL2OEnsMqTHHkryw7ztZeUtbpsIJsgd5eCgaYACIwWEmumRepZbzsXZty6A6IQwiGSAAAoW0P/wk+7CrcIidGm05oM6gECfuel/MryxbJVN5EZUOiXE6IeXAmRPl1F5jfiUqkm6kwmOnoxcbQFiIwmDQBWerVCbB1E/SIGxFrJMKpfPcUWC/lbK2SPniSO4kacfhoBiZJ5dX4ug3ZyRk6Q3fhJ/vSfj8mg4C6NmU8gUZ5/bAFTKgM5jorwQSU3Y7sSMvzlJbdXYplk/epsYqJvSdg+LNai1qC0f9nH4/7OEAILnJs2cZ00DRrDj4sugyEM5vDvvbf+P1NEx1IGCw0ksTU9vTxVTAH3D+2Z/aOrO4IEcg+8UCAJ4dk5riSR5JdKO9s6N5+G5cXd2O19baUs9W/Nhf/pm49Yc+JmmxLLhBgy6R9kz53gjOllTITl94+IHYfPbL/m9k+PJXkc/PZlPStD0HaZME6Iz1UEcMkgrbeEUE3nxLkk2zDctsnCXZTNV5pjkwO0lpapfk6SpTScq4T6RNvMillPqYOKRc54RtY/GFL+UMCeNUd3V9EL/6b4pnC5+6+1O/ok5+XLX+M7wLKBQKD/z/SiRd/M31eDQAAAAASUVORK5CYII="/>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 name="AutoShape 13" descr="data:image/png;base64,%20iVBORw0KGgoAAAANSUhEUgAAAFMAAACFCAYAAAAn1cQyAAAAAXNSR0IArs4c6QAAAARnQU1BAACxjwv8YQUAAAAJcEhZcwAADsMAAA7DAcdvqGQAAGF2SURBVHhe7b3Hs2xZdp+30ntz7fNlXpmurkahGm0AEEQThkYEBIgMhgYKhgYKDjQl9Q9opJEGkqYUBxAVClAMSmKQUoOUCG/bd6NduVfu1bPXu/R5M/V969xXgCI0kqY8952XmSfP2Wft3/Jr77Oz9A/f/I1/UiqV/kb8++3/17Zer3+79I8+/z98WPs7t144mY+iUilHp9OMj+69F5t3bke/14/F5TIAO8rryzjaO44HT+/H4x98K44/uRe9nZtR6XZjeX4R08lRLEfTiEop1stlNKr1WDUaUS6tYzY+jbiMaLR6tDeN1eUiKutqrEqXsRhfRLXejMv1kutWXF+O9eoSWppR5j1kxmq1inK5HKVKJZaLeZT4XKnUo9ZqRWldYueyejUqy4jBcDNms3Gsy5fc8jJajVZsN+kH1y1KEb272/Hql1+MjQbtNfqxrnW4GBrXs6ivm1Gq1wDmEhpmxattF3jFqsy9VusoXdIZaCj5Ta0d6/NKnPzT+Kjys9f/7j9q/fT2cNmIWNBoZ7MXh+N9LlxF7/pWLCCq0uQGtYjRbBaTxTj2P343olqO88VZzC4vYrGex9nF05isxzFdnMdleRnL0pLXVZydfBLT2XlMV6O4rC3i4nw/7P0cYkecO52dcO5lLDl3tpzEwj/a8/rx4pTzJrGMOa/TbHvG/edLdv5kzIT7z8sz3gMybTSgdcx5o8lZzHktVVfRaTfidHQU8/FJVGMam68MoldfxWqrE6X2Klq1s5hWLqNUgyGcHzUYWxpx7SJ6lUWUq7Rd5/vGGqbOosz7VQMwwWzdrsWc/iy+UT6R9XRUHq6jSmMrvigvF7GezTkTVoL/Gm5cXq4BFMmYLmLj9ktR6/S4WTnmZyc0MIsZr8vFBOmirQWc47p6rR5VJaxc4dg8pqdIKN+PZxcwYYLEw3UkeMn9VtBQ5XyPKYFr6EAOkAJekdiV0nBJB5CI3HjvvZbTaVxO57FeQDP3mM9nUas3ol6pRrveov0FDS6iti5HDQbWZmdxfnIYe1OZAkjrBX3zlCXfX9DueVQ4ZzWlL4tp1K/ueykG3EMtWa2hb9XiWC1WXFee2t+IBPOSA5d0poTUTrnBGAIno1F2EFtAR1axgPAFRIN2NDpDGqEzXFtVdQOVCDuHSVCf19wctT07fxKVTjsq7S6d4sactS6hXvypJpeou2qkKj/7W3L/BUxZqfb5FeAlDegw18mYcrnKYYDk3DyJDkujV0zGo1TpQDDcRmfzeLr/NLrtVtzcvRZrJO/844cx3z+M+elxMmMC3Wvus4CBY1oZce8Jbc9o+yiPQRc0iJGvS+8JcxC7WNKPBee7JZhpp7B1lUotqiukb7KOBnqvPVLK6EJMJrOYX6CaI1QClWtuDJAYul+txOj8MO1WSg1EaQOTm+ejtJfzyQUqWI56sy0eeVPBWcHpBBay1pxfbaB2pSp2toIVqUe92gD8EsIM6JwvgCskJBHEfnmpkiyT7NAUSZrMx9jMKUBfcj22CRrPL6Yx69OvfjVmF6WYPoJZo3GUz08BcxynmINzwDudn8cJmnfE9Zq0Edp5jNZNoHM2myDJCAv3WC3PY44Ez5f073LGvcaiGGkzK2/0h1PkqwbX0bBodgbR396KRreBg5jGw6MPo1ptQvAqHj34ftz//u8DWC2mcxwPdmh+ehSXqGqVzueG9NUadSGK+RTb4yGOKZOCdilRgFFBwhLIxBOAqnzmHk1A9WMe9g8QdThKj8dkR4lzizbLgFmomW17xSWvJRpoQyMyEk3MR28Ac2qw8Yx2MU+V1iXOFiHCDgrcGtUtY39Xmqk5pkECBHHEMd7PMB8LNKCm5mCrp5ieJf1QYdY43tIPh4XNbEBY9bIEmNVo1BrRHvaiOWxzIiJ+OY6v/Yt/Gnsf34ujw/tx8M73o4SEnu89xovjgM6OspN2ooqNanZ3UwpVuxomoFHFWwoMEleBWdpCz5dWQS2ALPb5+BwCpymNJcBrNLDLvC8+06aSKVioYko07VzicQVVc6R2XGrjOGc2R7oAYM19SyU6P1kgTevYfHkzNnZbMTk+j4snxzE7OY7KBbZydhoNJLIzP44+oJZpp76cRR8tbOP0WosRtvEsLsZncQad4+kJ2qpTO4wJDtYtJfPyc93hsrzAEzYwNUgnHFwCRplO7B09jLf+4N/E+Pw4RocHsTg8Av0m3+NldVSogciUEek6YUJn61raQlVWTWw1W3xdwhGhvoYd3LRQb61LKR3eGvOgk6vijGxLgOs4uHK7HtMLHJwbDErAFLW0u2yCqdRiFgydbCfVHpXXUSjB3q/TrMTZ6STOT8+icwvVa3H/M4DmnkuYcYIJO0N9R2P9xRz6JkQWMnZGW0gqr5dI4yXnLJDa8QqJ5BwxWCyJZi7m0X7/hZMEs/x6f4jBw2hjY7i7Yu2rRH5y/904u/dRTM5tHK+pHYKIBXZihmSWAQv94tJWlJHqxQqPx80rtLXmVWfCrQlJtIVeim0sG8txAz7nqzdT+jQzAKqk+d0MIJdIiybBrVBnbXslwUynqUPymBzgvCp2XwkWVOms8AYeRoM2K9i3Ct8RdmDrCnWeA+TTg4s4ORqzX8SBO5+PDiZo4kk8PT2P/aOzODw5jZOTCxgygTG+jmN0sYjT44uYHF7G7v5rBZj1n9oYVkG71G4ChBwlKK5XiORW8cm7P6LD2MeL05icHqazks7F9KJwCqhTFcdSMqzheKox0QHspd84smo7FgTRLYCu0mED4EqL89OhqO5oAAAk0myaiDIAK93LyYTDagoOjU1PbhTgNTLF914nO/zuU3WnKc1DiXM6OMOF0gt/GnW8PBpXbdEH7lNB7XHHaXVXc+5FX7xnYMb0FfOLUayPcV6nmAmc6fxoFGNAnx6P4uJkEiPeL56exuKkFHcWny9sZoWGa3C7imHWJlVQdTte5djifJLOZ3iH2LIB18fjaLYHyAhhE8a6gk0sB0zA89mtFV6vgVQ2Gn2uw+bVu/nee3SQ6i69qq7mSAxAEw/aczONzHDYC4n1FQkCqEajTRYzhErPAygdD7Y9wdNbGv+mnVQQBdrrsc0JKmaE49Ml0Qj0LQVPU6C5aWHDW8TBhFCNJg6q18jwaQuB2mpXYwfntEuwP4TGTQRlC2Ho4lR7MH5jVY0hDNtA3Pq+kmS4JZgLuLXixkqiIcbaYBxuXnLjBmp8crGHx8NjAwDRMJzGltCBZm8rett3ort7I7o7N5DQAZ54i44UzkI5LNNB6I4O15aIGOpkNB0C5X4VA1+aE74oiQBFe6aZhdwTjOk4AFeRWpI9qdhl1Z+tQtikQ/PUS80Th9ecZ9xXnGMKKrvJ0rRxmJoJcXGse9FqddO7N1sIRotwCeJW+AgjkRrMrleIi/EdglwrN+k/OyA2KjjmaivaLRKCbhNgm0QLbWLudtTbhHxsSZ1hhBlOEjHFeKeq82l+GcON27jZFaJ9hJofYBvJo2cjblSP9uaNaG3uxBq/ISBlCKjSeBO7V8ZY10jxWouL2IkRnARAwOvXSzGsADBMa8O+TTjeQPIFJqOCQkeRssI+GmNOJucJjtImWH5XxJyFbSwhiZfcS4eZDblx3gIbPyU0ayHdVSR6wfXjciPm62rU63VAg05AbaBxNXL7OnsNYakLZKXFK8fJ+mr2K98DtnvD864+wwCBdyvAhIg1Ik86bILD0YKoCgZ8+9bt2LnxSiwJ1kuoNbofl3jURneIZ5vg/Q5Jv/Bdpm5ItjFcqdGKLoBuV5axW1/HbrMa13v12GyWot8oxzYSMUQimoQ/9AWzQLtqJ39rJE1g/FwmAugOdzJSUELraEkFG1hG9RRAbbYJxaXeVRuLg0mgBV3HdMWYulqBlAvmoydnce/eKdf0AE8gkToksd7A5KDWsy7ZFVggunHZ4n6ofF1zUO9hu7tEKTABya4AaIV+kVejkQUDP3VAFTpXBqQ5tqVMzNngRL26lZIy4vz4/R/EakIMSAdn5ycpIWuQry6KkMaKTwkvKSNKBMHXG6W4DpDb0NVvVGKDG9YsJtBmDQUEttSGMepdKpGfc08rVBVDKDuOZBsRlAF8QZYisJc6LcDJ1BTAzZWhMMFLERVE/3iff7zWoK0CwHPeL5DgJc6xDwDl2xupVctKJy75vG72Y8leBrRL9mVtM1b1DRxrg/f9uCTUuwTgZXUQy/y+zfeNWOl8y90Y7t+98uaf3xxi5tBm1Hm0iE6vFVMIGI9JqfBoyzmpGqHR6f6DlIASwXYNmyHh6Hs0NsjV6VaV9zXy4l0O326V4gZG/IVhJ4Zwt43E4io8HftDmpo2bQWY5M8rvsOpCI6RQR3pm07OEEYcBQCaADSxdTpGQyXz4hU0ZInuCshUf4/xKnPT86dgoin2i+sm7HUcSIdo4hRprl+7De1bnI+D7G3gkHqA3wVQ0toO2ZOSaSaHL1h30Nw2xwDc4yWALVlz8NzLzRg+2Sm8+QJuua/L6hbxHRI2Io66QCLOl2dxPjrAPm5F2YYBcw0h07PTKGO0q51u2jQDWytN17GHr5L0XEd9X9joxnPbvbiGim+gz33sbDqjKnYTyR/QXnp3sh5DpU89NLu+Lp0STFUSq9g4GVbWwyOxxp5671Rnd84xS8rNa/NNoeaqd5VzNvpbMQS0Y0xW5cEopvfJLZHMJg60uXEt6v0dmFuJczg8ukBrJrzOCQsXhIlzbO1lK2ZqLzHzckWGuMZ/EF+vcUpuKZm1NzeGy6qhROFLVRZDiYeP34t3v/G7BKh7MR+dx5Q403hTO9XGllWwjcaVl1NUEinagrMv1Bfx8qAWn7mxCYidtIkla40YZFiA+10imcSO9NvqywQnd0lnvfeU89Y4OIsUMs2AXKekM/AC41XtVao7GqADqhqDYtuTalTS4owSXPQkD6dj9NPG9Vsx2Loe44txvPRXvhJbw93o7OzE5u3b0e0MaAuAppiGEl6asE7PXg1s4qqZ/SvraRfsMzo11RGiYUZFs3JsPd48yUp7+z978YUFNNUhfmx1iI6//+G9+PDbfxpP3/5uFhkG12/HxdHjIgXDS9bJm8tIi3auCiB1OrKLQf+p9jhev9aOF3Y3MfzAvp6SORzGGUH+OW1PAYrT8ajLOCByuH8yi8dWoxblOKPjy/ogvXCaE+g0aDe7MiNfEeaUcRYzPLRFDYF9xkwlsNnBzqEhfJkJndmQWx2mrxaz2Hr+5Wj0t2OJQDz3lZ8hZj6LnZefi1uvvBztMrEF5qyqvUNzSoaImh/cgCHhZTmJhvtFwuD9lyQmC+61PFlG818uPir0ghuDewJlieujez+MH//xv41jUslOF1vC3+jkAKFCiriiMdiIVWUd0zFSSvtNnEOPjr00aMVr13bjuevXY3NrMzavbUen3yU3hr/YzC6OqNXExqIFAo3fBCzUGAJK9D6tDDTXKnCW98/UVOItYFQM8jm+wgyZNVnX1M4m6Lz3koXVetNewyxMQR3bno4JQVkuAHzjZlyOz+PBn/5p7P/4w1i+sxeLM8yMoRJmp7exEQejdnx00opPzqrxMVK3N63E4agWT2H4HlJ/hJk5Jf4cEeQvrddudiVWC4k0gPIlUqKnO4Vr7//ge3Hy4F6Mzw6jbTlu92ZcHDyC2+uYn5+i7ieAbo1xRsfhPp1stztxq1eN2wB447nn08ZWCTVq3LBNUNs0MNZZuWN3sIxcC6CARSiXkqijyfybAwbRRQF4FrOsypCZOaYkdDgapc+YXs8vaJ47nZ6mQGSkAYBZROH7EjQamSzXaEZlFNXNm7F17c3Y2nouhq+/lPamRrM1YtGNXjd++qXn4+dfvBtffu7l+MLOS/FXb74Un+/fjhvL7Sgd48lP+lEabcTZk2bsf1CKD779njAWNnP9em9YMyOAm3t7e/HRD76RqlMjDetu7kZt0MdLq2hK4zHiTmeQCEtqVcKmNTbwFir+5RvD+Myrr0QX797AYxqiXJJeLpGEyYTcVqbRxirDIDSG/y5mjvDwAUAnNDtHR+y8oU06NWjKNBOQ6gTfl3NjUI/JDmVSifA9kohjtFBSMeXML3Bk2EGZY9Flhqk5vf9jzFM1XvvrvxJrQy5MRw1ab966gQY14ga0f+H53bh7sxt3b3TjlVv9eO25QVzbwZHubsSLt7bizVeuxxfYX7yxEy/fuBYPf3Q/Ok+uxoCM8ldkJvU2xvX8Im3j9Wufiedf+RIhST9ODp4Q0HZzWAARoi/Ge4BLbKndQqYCoYxbW0rxdjR6mwS7HRwlu1lGelnVWklEHQF5jTTVON6qI6l8bvuZO5CsInQwCimskRmZcTXQjgQIUA1/Gs0u4VORwmlPBU0xrZQK1TfVtVitKaj3N6J366Xo9m5GBc3rtW/AXFLM48MYEfeO0K52l/ZQ2y4a1DKrAYsadtPXhu+JmdsE810c63CrGTevtWJ3px7PP9eJn/zcZrz00itJS4JZYLQiNYKozCYmMZrsx6JbIjQ4jTkO5OjRvZiPyc/LSAD20sGvCvZI+9VBsDbh7sbOdg5nlEnPynpUVRAAVyu9d1FM4dK8aUZAHFP9BdUiREWvrlEnHjSNLEkPQDfIrmzH4QEzJAilfUt6ZD84FnN61dohlLT7tuO9keDJ+UFcnO1HFTs/vP0TMfj8V6J9/W5c2xxEE8f35MffJ240fUTLoMM9Jb5AJjf9CCYfoKETAVK7IItrBHwdt17YyvPykrV5uVX1EZ4cZwLDYnK8F6cPH8SEePKSOHAFBx0wczdYt1RVNyzh8y6dvUbK1SQUMofNeI8bmeVY8jJ3NhPJ/iHFFQxULcEtAG4AThMgWuwNmFm9JNPSPADUJfeZnB/niGN5BQN5FWzjTc2IQX2RNtI2jFVr6llbNYTCgIxPYvzofszmhxFoje5qMjqOVasZf+3X/15cv/1iPL7/YSYsY/pi1oRRwatnF2DKOqyRGIGI4BKpn9EnhUFeW/iud4s4M8GscpWdMyqocJN6G+kirlrRKSwXdvKcBuekmo7nmOoBrEBhh5qo6Z36Mm72sa+DHq1zBiBlSkebpoS1bouwxbxaacKjopZNPHsVFaqiTm04vok52MbrD+lFE+kz78/KOW3MiS/10GUyIwfi8D3cJ0m3N4AmCJgAzjePt+pjvr403cQuWxCejcYx33saS3ZLgKd49uMm55PNHNz7JB49fpoxY9ZBAdFRgOwDO7ewt7xHe6BnheAJdIN+mlJbq3VLirRfhjp66w4E7zz/ufTQM0BcIbVtglvLUSU40sSOGRijS8YhMcAZ3Wys48YOTsdSlLESHYMSKcJ2EgAPNzHyfYJgCxtNGNBEbQqPrpTLzCbSukUmsdslU6rDeWkCJG1mvQI4OETHuK1l6ohktvfJkAaGmS3ZGbMkc/kcZ+d9HXoTYPbNF96M7vXnYWIzPn7v+/Gb//V/GaPzadz97Jtxvn9CCsv9OE+pL65WsTQb3Ir3AjnAJMxxxsURRIqXjQEaypZgyokyYNpQTeJQV08an58g3jPyUOKv3dtRyukugECjXjQAhFfB73kkb3driCp7C2dWuMMcvTK5a7U/jGq3H81mJ7rddnTIex3LsbCiaqsVJe/fXMcm311HbXop3UUGZNTgOPzMarj3RhsqSLp281mVyM1XQywnPOQ4u5LFtQZcS9LN8u41nEknRww++e1/FaU9UmYytlVvEA1rpLYtSOL0bCuaTnDN1DotEhsk3vqoqj9FwNocc0swfVnMUClEdtgdpB10LMdyl5WgxflZXJzuw90a9gI7hArVEO3N+mX89I1evPHyHWJJA2okhyAc45W2zD6WcVIVOlDrD7AtvWgTxF8C1JPRKg4liHubazfrZjrm3TCJ6MJKUxvtMGVcameJAhbTCVkKthRz40imzs+ZHNZSK0qpIHDTxIIPVaRYJ8Tl+AGA9T2gXnvxy/HGF/9u7L76E1FCIu/eeQ7t2eDUQn1VrmebUpq2n39Lvod/mKUq+TqpLP1o4pkcochz/S8Lr7ydz8xwIAIJdUpKp73Jcb7jGAYobeYCO+mInoWJl4eNePVOn9wWM0AmQEMpSZbZUjd4NfPQ61dbXSR0I0qkc9/Ym8VvvXcSbz1exXvHy/jgcAGhhSTqlLShfQi0Sp/OC4NgsK5zyVFH4t/FaJRxqGPvOarJdXpdPbwdrwKax6xOCfZqPo7zvQ+4dBlbr78ed37hF2kRswWDW/1ODFsdTA0Mo9+S/mz71HZefYaiGLQJ4hD8OtrUa6JdhWAWYKo6OpQGJ02RyLm2ijiugpGfnZ1lgWM5JwQhnUyuaegBlHArhgOkDkIaOC6/zFliekXrm+kQUMlM1bCdG5vx8bQUX39Uihsw6kt3NuPN6514ddeZHBgIVEYklM6WXMcsWBE3lmy1N/K+VWhtIOmO0VvrbDRJGrivfymYvmo26FqtRO7OMcfWHeA7efvb8fS7f5iz9XLYYnERS9p//8HH8TwCsbvRjXaDeNZ+KAgKhS2Y5/KathQQm8aeAIi1iR4x6Gb7L6m5Y+WW6pXPJ0/uw8FH5OTEYVvbhBgYcBtlr0K8aZtetgpxxLAE4thRdMMZaHJwnS4R9bNsj8qrekqXUcJlexh/eu80h0u/dHcj3ri7SXYxjOe3unEL6dB2ZrkMD9/FhBAnIzmDmJfItZUOpE7VvcScqDHGokq+AXo6Ra5VMwrw0BKk2xl22tI5JmJ8+DQWF8TK+ILHjz6M8cU0Pn77e/Hb/8v/FH/y42+QAdUy3XV7JokKj+8dMhYy42H7OQRAghPUXNOUpxZgOu3DS6akVnsfvRfncEpJtIFma4BjGAAkV2hz2LKOSMQ2bNFB7kDWm9+ZuVgBX9lZ8uBnYEpRGTZ+795+fOPDk3hluxOvA2SDgNfqjBPH7Lz2agGxykGbYLezHiWIqnOGSoCyVG0lG62plMnfMUn0LmkqRJPr6Y+grnKiGcfVPGd3zJwwcBbVdgsabsbdV96IysMncfJHfxz/52/8ZpzQf02aWvJMvY061IbMiBQaqHNHgMnmsLHcUrrdEkzDCTen441Pz2L32ss4m2YORs2xMc1WLwNxKzLaV0+vApS2TQlcr5Ecx1+IS3VCOgU7pdRYxC0B8snpSfz+u59EFdX67C5BOpJ1enYejw8vYv9iHKd0fLEkKDZ+pBNtK0xlvPf5Hv5M66ak0w3BanAOqqf9VJsEs2ABfYExy8U0pXWBndRJLXWIAFKpNqI0gUH0o6qd/Mxn4id/4T+Mz37+r0WXdPLw9DxBdPM+RgEySGHFPyaAbVNMPi9wntYzi7sWW4LphY6w2dDocD+277zE1Za0aAwum9Y51lxcaSMYbhqva0tM5ZCcy/nIntBBJADpTJrovBK7gik/eu9hvPfRJ9Fd7McQiXyyfxjvPT6Jd56exeNj0texo6IySYmI6EJ5j5v09PDYNWuoxo6aGLOvhZqDSDiPsjSHTgvKkgd9OqFkJG3VNDE6QTI7c/0yEvb4re/E2+/+ODY2+rHxudfjs7/2q3H0wYfx59/6OlKI+sor+mf8q+S5qQANru2ApDZdqcUt4NXXhEfFOQlm5st0wHDoElUoCxIHl/SuUWsDnoWDObasmOInSIYimTUpkaqgoRBSYO61toQOGf6/Jts4Oz+Nb/3wXkzJPjaIoJxK/fajw/j6R/vx5w9OYn+K0yMs0+s2abdN/GGdwKGODhnRJW2U0lZblUfSuN8KegzmHXKukTrq0XPIg+srHE+RgoK1GRghlt5drdI1zZ31Fi3oXOUwRHR6ceeFn4wf/Nm3Yu/wME4B52ReivPLMnvEBWHQBNCc+JWDjFxSRlyN3UccO5OZbMWA2psbwxJSMB6P48GPfhjlbjNarWHMz0YY6YNYTM4ytlNCLca67ZCL//ydQQyJG2uNPpzEC2ZfAAX7qhc3EHdu+McffRz/6k9+hPRO4vnNOkQt4jsf7uO8ajmDwnDDmXgVmFjHO24RtFsAmdFZEpTYm1vd1/7SJiJjuFNtOsfpWXxpoUSnhBbAVKOT3J2oAB05wMafaWeaH+z9iD8ZVh0torrTi8vD4zg92I+v/PJfi3/+rW/Gv/z6H8afvfdOfP3+J3G4rMXD83k8OC9mO5/C/OMJpovXfczTwdEk3v/X7xcluKyyyDGkrDnYjMnRadb+HDsp3Bkt0LHMcxV8zvdvSge0T+s1O3ZonbaJlnRvvtLpxcV5PHj4EIkfx1bH5tbx1qPj6G5ux/OvPU9I1SCSoMOYlRqvA5g0JAvq4i0N5Juklk4zN32soRmGa04oM0JIx2ZhBg+fOTS7rxmLaiOR1KwqoSmZ02Nyluzzs+OYfPub8faf/C7MGsf73/w62dUqXrz7ajSIOx/+3h/HR//4f4wf/Df/OL7+3/9GjPbPYxPWz84wX4R+lgvL9M10+tHeWbz18DAFLCWz/cWt4RqD//jpo3j60fsY6lraTifh+7TEYu6AGARjs1YGzhDkyOIXb3ZI/4oiRgkwHGDLjAe1M9tQ/U9p8ztvfxRPjs/x/pWUtgcjOIz0feP9s9gv3SZt5bvaMm4NWnGTfZt41/DIwbYjJOdk1opKs5dqOkNDHImsorqCutZOw9TCnhaTEnRLnpPBNqBmIRmAlYlic0DwWk4nb5BK3hjciLtvfCY+/4U34uatrXhu+EJ87id/Lt74ws/HGz/xs/HlN1+J124MCNfKsd1vxk6nEV0CzSGh1ByzdoxkHv3ew6uhXlRoNCFsIJi9RC2P9j+Oy/FE954VIsdn6nj3stNYkEiJMcCeA0zOpEDqEN0kVkG2Y87d1P6enBzH0fkYb4l3Rh2ncJPMNZzmWWvuxvX/6O/H7S/8MjFrNW4abyK+mx2HhC3NlTMcaTn7o9ONMimrGmEyIEgNcn6niadmcXNTTh2NNBhROG4ktdpXkM6SYV2V59zT6RketBSzi+O48RMvx9atjah3sNVI3bXXrsUrP/fZePOXvxBf+utvxI4BNXF0B22RVYaSGB3jizRJn9nu8U5U/A+7sgKw8fEpROAEMODDO3dwZxhdpEs7eImUFuFIEWeNAWU00yZCsLYIILMwawfoyJqwZAGDZpNxNOiR+baxrfOYnBdZu/tm9K/txPXWOj7Tq+LhyZmRymsbzeh2AJKA2yHhnIECgy8WI4L9Q0AzRMOswOj5DIaDnGotiE5e0Fy5KcU6zaweaZauTJOTsyxsr6Dr7IO34uSjd+P73/rDmCJIzhdoIvF//O2vxm//zj+O3/njfxq/9/3fyfizo3OTMzRfpy9GHaaec9qFmrxnglnly8Wk8MLTk33NTVR7ZCRt0rxUk2rm4xZbNQE2aIH0ZErATUeKYgD3AlSHFbSPi8l5LAlbKkj9BkB12Ss1Y09Lbt3YI+M4v/e9eA5OvxLHsdFrsjeiQ47fgB7DEAPmGqA2S3ghB/Ho1CVqLdO4jLSwmN2rfZ4uAJZXU9dn+iyAqreAWnXyWSGHpstIZ5tsbNAdRn01jtoDnM/RQdYmDLcW3/hxTP7l/x4X/+x/jr1//W/iguO27ZMVIwCc8mrTBi0nxEX3D6GPLcF0yMInyjbv3IhWZ8Bn4s0DguUZqkscQLei2RjwikUCTF/n2KdjOre0RaTDOegyyPHp5fQ8Fj6dQDzoPJ92k05WzNN1GKvotXuxZd0U5/OZEuZltkdU0Ipuv4/qkm0Z10KZPkZgKmVnHhua+QRGK+PFTDTolLOQDX1yLIqQy7HsBFFJRLWTzbxaedd2Wim30zVDOo55Xu/l2/Ho3fcBbR7v7x3GzZ/4Srzxt/7zeP0r/yA+8+av5AS29/aP88mLJyej+O6D/bjvjGJs/8Oji3h0UsxpTzANcpvNRrQqbQjD2KsGhEnrqV7aatFZjCeAy42zKsNm2nfuyGJmAqRVtQbcR0JGRAIXh/k0mGDCKqTN0IducW2d1wEG/Cu/9vfjb3/5p6P96LtxPjqLnY1etDfwmaR6iSQgFJgIGkkFDGtb4OA+qrSe2skFzWYXXsJkrjFQVzO8MK+jDWueKakAr7wWwT8mCwmdoEHT0TweEQ7OLiaxOxzGGcBsvfKZuPu3fzVe/ju/Hj/xy3+VrMfpMcuMKpoI1zFZ2+EpWRvXVGHKC80Ck/zfQkdZG9XtRO/adWjHgSBZqnjGbnDscobH5HhWghB5ST2eXOYsNiXCLNDi7cnePvsBRCKd2CU75UCUu1Li6F8TSblLjHp3sIr9hx/GDuHI9Rs3ozncIocnMtDOCKTqzD9BkBGaGAN0baO7Tk4HadoLvHSG6+iwYVO2wcVODhNMa6H5rBFtzAB8RNvz0RjJbsQxcfDB08cwXYFqxLXtAdkRfmObyGKrHX2ii+1BOzZwNhv9Rjw5PY1HpN37AFolCnrtuV1hLMDUqeRMs2Y9OoMhUlDPeNK+FFP5CiOuuiiFBst2cQ+Q9eolVM2Hju59/DC+fu9hvP3gMI5PkGY6sITwNm0M8CQ6lM1mJ64hLZ3v/LtYHpJe4uWfv3k9ers3otbbRvLaCVxCmFgWUiYjHazLoVzoUNJykoJhUdowzysCe0cCithTcHWYV82p7lfHswcIgfVbP01OnsZ9AvQtkpAWIY8C86zI8WzUUvPjnM4xqj4dz+IMzVujac020s+WYC6ROomDxLhAPWd44Wp/K4dOq9govV9mFIifNsmOSZ1ZgNNvAsfynQ+exFd/eBTf+uBpvP3kJB5gS041E0QJGziz7V4rq+fPbWzEZ673Y1CZYFIIh25cj81bN7GVfRwedrlkDQAZhpiiywIpqosoX07SCep0DP4tvjhamZMhkDjNgHOeNAWZOnJcTRLsZ0ywWJNzpZBWkq3UJh9bOd5/GD/49u8SfpEmE5IVzLGbyYpPtzQfmLhqaoHmJ61ybglmQTP2bjLNZ316nX5UW05kKgrC9QpGH/XTu0tQcpZGTgBzBqHf3ruI3/zhafwQiXT23NnFLB7sjeJsPCfVbMTgzq24vj2MG51mvHBnN9743POoUCfuPH8jdm7tEkAPaLuNvWwWxPrPHUBz8hTvdQKX83M+m84SqumhoS1rmXYIqZ+h1DlZFvqKQofXSq+jiqahxsWGcZyP1ImTJbwSDnFIjPro9/8kfvjDH+a50vD/ttmeXyn90qrkPtvyncQowidHenAEbbiNzTvL4NenamsNOooq68krBNeqvgTP6ejb+xfxL751FA8+OYj25QkxKp0mBj06nsZT0i9nZvRv3Y3NnWtxnRhy0MdmdquxdfNaDLb7UScQL6NWPkRVot1CIiQUuyzz6XCCxXvHnqbzEYA4PoWTBBjrnHMka0ZauJiMUury+SCuKYCU8VxMZwzdlCOZM4UJU97U+a47ILu5/hzZ0G58Qj5+Af1p+qQlYXq28Znj1zeHsdltE1phFjE9MsUtwTTO1DtCXd44CYU4S2lO+C/R4YbOgd41yISyOiNZnPuDvTkqchov1c/j9sBcurBZPih/gLdzPlG7vxm967dj2G1y/Rzim9G/+WJ0dp/Dg1+LJial3tuQ1JQ8c+wVtyBCYyuyG7UHGYqcKMYxHY+DeoZLyQBo99UJZX6vWiudeSH/PJ7tJN1Itmkxnyq8rqcX2E7S6eODePsbP4gfffvHSUOmo5zzbJMJFWzk3/z8y/Hm89fir7x4J+4Mump7bgnmkg5bQO0NN2KBaJ4e3cezE/OV2xlqOHjl+Lmjk8ZrWSFCTS4B9+OTSXzhZjN+9XPX4uXNLg5hFYcYZ06n3XUckEo6pNHEVrZbzahi76oYRJ8pam7uRHtrFzA3o9LqZPlO+2Z1aoVIOsHLzqtJyCoJGe0kBEgWSYFhj2PmhRTaWct1ha3UAaXdhOH+OVnA48CdEm1/vMYRhRqfd156PRZ46I3nbkQXHB4fHme7z5ybm/9Xae/2ThvpbMZzO53YIgIovr0CU5F2GrbLPrS7mzHeP4zzs8OcLZabjQGSHlvp8XNBrMRHfPGlrbiz04rxbBZ7x7MY7rwSleYOxr4ap6eEL1Ntp5OjCJIBc02wzw1zKKTa7kaVWDGdDnYw7Vzek10nBJ4WrbPIC7BZYsNJOaVnRExreKT8LFeot4JoO7RRSGERBQhw2gmlTWBhirbVY6ryDEdZ3oXZ9Pf+978bH3/yCf7Ovl1FL8823iYthJE+v2RxzLj52ZZgKss+BNAlI7mxi9p1t3TQ5Bx47vIyPaYEZ0hC4znnyFdydb21A5OnFxdx7+lpDK/vxhO9LcH3Tn87OmQrTnaqONqJ+bCatMbOmSkZC5YJvJ09InJWf+AQ7RcMtht6dFM8LBEdYccm152gj0TKySrAOutDKTTWTDOFBIplTsdOR6E0AyyMUDL97pJjAnWBhPt44sE796J3426UJ634gPf7hHaOk6vCBWOKzfd+zNdk3NUXbAlmPjQEpQ1ubqLf8ukJiJiPzyDSNNCnDApbJfKObwuqhJrjHOO97++f5bTqd58cxsfr7bi/9YWYdn4ibu7eCZ9NJxywdwCIqmGLHeYQvGeS6MQwS3arjCDI701RoVS1MoF1oN9hhDr3vpwTcgGG95/Rjs//5OOBmgiu8bEXq/PaTbdC7QW4kNpn5iAdFedcLHFgJ/vR2N4hbi7Fu+/8MD65/zgeHBZPFGdYyO71RZjGP1FOAfO12ArJ5NuCe3wJsWu47xP+FhZcjaBO/GahQ87mszd0FL5ydsQYO/f4aBJPzrC1hEIXSxwC5z/32ovx2t/6laiXCXdM31Q1nYKqNSdWJFpYOrjlcejJIgbpneM7S21aUnOlVrzLWca895lL1CjbMedxBFXanfc5XxCH4lCc5KW6OzyiGeCEFIpUdduEqQW4VstwljC1TRw8mRzE5YAQ8Wwad3Z34/JkHBcXxSoHtpHhFG8FUCzzVUKvtqJ1D0DsiHz87OQkpqSEVZ8sQCKdvOXQqfN3fGbcq1URm9Uh6Sje2z8nZFnHkvDpkjRy9ef/V2yT7t2c3gMEpC0zKO0UjIKIy8ksFmdnMb84BryLWAOqJTElzmfRcykLqM2JAFCvRFqSq/Oet/wH4YDgfPVWm5jYBwCkKSWvkD4naxWTbNk4lii4X22Ov9cqZHoIT5V4tb17O3a3XozxB+/H9OBB/Oit70ebFHI8nsaU2DnbYJN+AUx7ihQ4sevZlnfTLjXNGrRBSGJzsBHVno+2tZAWnA7SU61hpyBSO+e4S0qYYQVcfe9gHONJUSvcvPVq3Lx+I+5MjmLx3rdxYgpEocpmLMagp3jNs8PDmJ0exuL8OEG9nAIodjTHvKFDmuy991HFG3aa3aP6GY/npCzbVE/SLHCfK1FRDTUQvINOHdBVVMBu7l6YicKZdIlxz9CKs9U4ylubcfvuy3Fy/yFCs4zNYT+jnUSRTXWXR4ZNxZ6Hc0swib1TA1odOIwT6u3chjxLWUW5ygVLVKpi9I926XCqDZ22e09HyzjEgTXo1kuvvhy//vf+QVTe+V2AOonO9hYSqaSgWs40hqjz8SIOT87j/OkTJPQIIC9ywE6pzCEIec55z4BTxVPNUyIBgU6ayUxh9HR8ESsnv/KXT+JmKon2wGj7VHhtgVUAsNm8YswQHqd3d2PNNa2tW9Ga0CaJxtmjJ7F167m487lX4623Po79C2um9rcAU7f46Xg5/z0Lm9wSTCW4CI/If03RCHAdTl0SeqwJil3gowTBOZQLKV6eUklDWb2pduP9k1l0yL03D9+N+ft/GOXFaezc2IxWf4Cp1CjAjiaZFPHEsOfTF9U4PkJ6z49Q84scIskoQYL8jz2vgjifffdP+5m2UoeSiQPn2EmYmn3ivOwMF2epDVAzreQvh1eQfE2TZbv+1rVob16LTmsrtp9/mfi5Fi++/kY89+IrxL434vTMWgDOiTjaZ6PEJ1vmRk6RmSJQc4RtcQWyW4KpSjiuYTpnIWGytxcuyeOzhHrENYQppc6ISE+euiLXCeAtiaHe+6N5zIkrm2ROG5O9uHV9GwnfzAmwhhBOJKk2BuEzkB1SsV6zAcFj7DRM0kEh1ammhFEFjP5vPHvlyREwXgoVh35naphppX3k/qrtEmY44Kb9RDYBwLEoIgfA9lhKEY00+xtRWWObYeIUX7Dz8t24+fKr0Rp2Y0L+f14ax7VNwrpd55J2iCed36T5scChacCGc++a94aeZD5bvrf6rCpKWH/7BsEzUoBjSQlFnTytmLBPBuRTEKiIkmbKl8SqntV2HCFdO/1qvHBrI7ZvbkcTD2mmo2qUYUylv0NnfLy5FhNA++TpSTwmpNLR5ZZSxS73kSo7n9BqmyA+0zuBVI2hy8dUrBY5oUzaE/5CRAHdNv/ic0o0wlIiBl6M9/KB/vHFSawI+Wqdjbj24otEA/M4wYPv3/s4mtu9+NG3fhBHLjoFM8RIhyOF0pFlPulKmostwTTOlOA1Yc5w5zp58wsxQyUuzTBmqKCGnjOVBgfEHMPWfq6sBxIXzueED1w/I71sNkqoUCeX86m1iU+RqPIaqewNiR0bcXF0HE/3j+Lek5P48OAi3v7wEdeaiUispsNxJDQFFItxcCEBb+nj1b2kLeeg+bnMxKdmp7SXtiWjc/ZJevgi1vTClFiu87HABhJ369pdkpRbsbWzERvbG3ltpzGMR9/7XvzJH/xROjdHK3XMlxAkvyy+SINc9bPtPdsSTMtIMlDbph5VNtpRRhWrPqzueAsBsDFcXmCnIErVyma9jlatyFyYwPB9t9dB2FRrzEKeFzE7Pojz938U79zfiz99/yD+8N5+PDgl/Tw4IsYcZ8RwOXE1qyVSAKxIXxHHFa/F3PKrrIgOajNzeR8YbQ+VUu244EvUEtNhn4rPuhyv9/9atNubUe8ijT/zM3Hz9c/GyMWhYNBGrxe/9B/87eigjBcHBPFlYk+HvMHFbMqmnIX3l/Bjk6JiSzAl3E2QnO41vziNJmmaA/Q++X85nWSxY4FkKuimcqrds44ZxHuHMc5rhIlokvw7Q+PZBFgn7F+89Qfx8Mffju9/chK/99FxfO3JeRzPSGFpy9lzBvIrDP0lUcGcdhaEI1l/hCRVTIALS1qQb40yp/qRIAikEu36Itp9TxNY/udcJB4j2yCS8Hrgj5Ojp3F4fJ97ncQx0cQ3v/pVPj+N7etbsfP63ei/eIOQ8Dw2Ov1oYEJOCdwbDWsRdkcN+QsA/+LdFZhiIShOatVwXxKA+6hH06e/dEwczaXNkDY74XsbUSqy1GXI4U2Qnr3zMZ0j7cPx5MwOztPQn96/F+88PIr7F9M4JMt5qduP7XYzXntuO+NKF7hzd5mwGdzXSzpRyqdmZ7z+Zck0lnRigXZ8bvV9DSP4zrXmnG2cdCmSns/u022uSFhkWys89GGsyNY2N3txs3M92st2vPtn30rQ71zfiSkxcA/7vnNzBwcJPZxrnr4wgvl/wJe3+HRLMLlFuLiJ3nB0OopBdyvazj+HiFyyse4kofSjha2kM4KXLUF0sfwDTXHsKWC5GYIkkhA/vriI9z/ei3fJlEbk7zc67Xhxsxs/99LtuHNjm/uuYk7o5eze6WyB7RVMZ5oAIt8ZM/ukA/4023YzPNIJuTKCkw0E2Fl0nqLZEdy0nxo5mYFWmYurRSWYvZzO4+H9j+ONn/1iPP/q3axpltHIrAQNh7Ex3InjyXncuLYZvXYrTs+hLecOIlq0baikpLoXTu4KTP9ThjTqjmls3nGkcCgOqDTqoYRpMziQC88RVsh4PWjidbUr4scTwCM1RLw5WKjaeLKI73xyBtDzDHV2SA5evbETn3vpFtLUjTlB/NRC8nQWF4A9RjN8LESjconnS6lMneHzFQONMrIgjObQO2w78XAyhNCI79SYrL+aMACydPr/TG+OD1hy3uzgOG49fz1uv/Jc3Hr5tWhtbsYJNFgavP/eW/Gj7303Sk19QIs0e1QwCvod5p7B4ZzwqvkROLYCTEteHJxgt9JDli9zMlUdm1FDbYRfCdHbGzI5OSFDE0AuFh8pqtimd4/OJvH06b5pE50FDjrbandi73Qc98l6TN9eGA7iLuq0ubOLiNVzCTHHrc9HszgF+OncVV6RVojOOZH0wkA5pQEwUxIUCbZMb+m884iUSDMf1XxjQBjGeRkX09d0VDA7A3kOCPDSJIGE/7W7L5KH97DxTo+sxw1AnZNM+BTF+x8+gCGV2N4cRIvvnJOa1SuEy9c0j0oWW4K54uAi78lJ5UacH51Fq9WJATFnzUfnFnhbZQNwfBjA54NoJQG0vuOEKTtsOreH9L334CidmGGTMWgPtf6Z11+M55DIFzc245VrW7F1HefWIgZd4dym5OqnF3GIhJ4glU5umJDDq+aunJDqvrgClPsIhkanUiI+ph8y0Scy8nl2aDMOtgynh1Z70vMbIwsoPGhIL8fvvHCXay9itHocNwaVeH53EA2k/Zd++W/El17/qTjdexrj46PUph5O1bmjyZtUQzaBZNclueWUwuYXN4drCHH+5dxYEgk4P96PGnn6xfFeOhAXN8keoFXGf8q8UiKxWTGHWFM2K/a7zXJ84YVB1J0Lz0VmUC+8fCsGcLPHec/f2IjhsM83ZaKEWRwcHsS9R0fx8eEonmKbDJIdO3KNSlfMmmOGdQBzzMwESefrBHVdUgoBqYQZslCNYVAkVPkxapzaktJj+lkMY+gkG3p8+vvLf+fX47Ov3I0vv/RqfOmzr5C1EW8iji9/9oUY7Azj1mAzvvQzr8ft7WEMiZl7ePSGDKHfPlRl4O77BULwrX/x7tVacIi8lfUyIu/CR4ZAEwL20dEhVEOccy6tMqS1RaUVBzafYZTgNAXaJQi12Prdh6dxio1ZjM/I8UdIlfM7I1566Q77rdjc3sWE3Iyzg4gf/eDj+NM//zi++cHT+N4nR/HWkwuyk1KMZnhdnRFS6SQxF3iWyQqBi0sbLDu2rl2uAqSq5hypGTYPASZl3Ub129DokAjYdZr57JCEbAx3cyxpco6Q8N2c/mygLZ1mC9o26G8pbr64HX/z1/5qvHrzOlldO4Zc33eSBoA+G7Zw7rvPUm66qgtbgmlQ+qxM5qZJ0vNZxXEi1VJbSYTm5K4iOJbD2B5tFNLoUt4OuRo8W0z++GQZ7zw6zSmF89FZgmnpzaxo89pOdLefj/ODKRJ5TBZ0Fh8ez+PR6TIeYm/N93tWlwBujBfSyGsjVz5xwbG0mfyl1PknsXyWDu2zhZekDxVXvZ1+2B9uRQspa7YBFofU2KBPAFglDi5N5mRlLpPhglWLOBhfZLb1/I0b0ceOlgFwhHYcEvIdEcBP8RU6HCfjpnMDN3e3VHOXyXXm8BJ98plzR/IOH32URduN68+RDRxirHEoSAQ8zs4tzVrMVkw7UeMsdbE1ifUucGR9vOBPPTeIMm2V8MjaNSOCcqkZ508v4uHb9+L+4dN4Z+8UCUQKHYMiBPul116jY6dxhr0dzwBTbeCfcacS6qR8H28RSLd8hanGgDoHl4fUhs3mODvSS61sE4d3tvcgpiQeNM53xLPQ/ZR486SKoAw7aTb+q//uv4333v04fuErPx9fe/uj+Oof/nl89c/ej//jax/Gv/2TD+MPvvskvv/hfhycTKLTqcagbU0gYnq+iD/8zbeKFbdaP7U1XCGplvnHcKqM1zo/OYhWtxed3d04OXxMPojhgtOpzjTgXHFBNWsyRGmi8tYsTeMMYs6Jyb54oxc9TEcG9HBRLR0/PomnEPzh44P4CKk8OMeT830fdfx7P/Xl6LZm8YhsZEynRzgir7FaM+eND9j7asAllMqkJsxEAhix3YRHnGOR2qhEaXN6zCmprOP9z9YtLrKjdRw+2Y8ff/Ot+Mbvfz1+67f/XXztq78fZ9jst5+ex2/+k9+Kb/7uD+PdH3wSDz56Gqcfkw5/chqP7o3jo0fjeHgAoEN8QLcCVtP42j9/7wrMNzeHxtgzDrq0wxT13nv4UbiupDHe5OgINbJooJaQ8RDMW6or8mYDWbhbbdFBc3y88GySQLhs2Wc2nNVmrx3oWsYU9d7fu4h7h6fx8Pg8lwHr9q7Ff/rTPxc7G6X4Hvm7D1mNkVbDIl2nszucYDpHjX0c0JKI97JdtM275ujnGmekxGVpTrq4TpV393wdkfm5apkBvIZ3Vcmh3jM0RH+w92QvnrzzNEonp9Ea70d7dhiDyWFszY5ia3GS4/6r0WUcHS7jydk8upuVaIPFN//X+wWYldf7wyXi3kR9dD7ajgfv/JCUa4KNex7gDFPwsoDUbLtmWguPi2QiyXK5WjFs6GbY5NRoiVeCTnEgb9zsInVmxHVMwzIOD8bxwaPjHISb4VHrra34u69/KV577bn48Y+/Fd979DguAM6HlXwywmeSlDBLdjPuhT8CykIqtW0mGYLXcIhFbNQcvnO0Fb/PtXzgHIP8uvOlrL96nuaJ1wVyXkyQdWIC/YFhLqWysTqP1vIoumtSy/Jp9AmhOqXTGKwn0aPvdZKL05NFHC1wQJiJd37rk8Kby33lywXdNUrVUiOu33RFFEIKYOhhvJ1h1moOMs1sDbcJcId4R6SBs3L8XC+vxCIROghHET94Ooo/vndMVkMygJ2ajCbxw/t72MmDOCZ+rBJYf+X5z8bP/covxNHB/fj4YC/2yIVJhTO2tHGdiIZeVQZT7oPqApg1HIMKQyJBrYBaznW/Op7qLDMEju/09jllG1BBDCZVsyawcoTUOUqzYg6TJmu1PIvq5RHeekQotIxWdY6ZuCA+PY32+kF0Z/die/ZebB9+FI++91F8488xg2wJps/huLCmhDifyJ8yGF5zvqQluGpKxJjAutvfSsLa/WHaH2VElamROSgFbqqSXt7NatQf3duPT45J83RuePzH5Ok+J/kYD3m7eyN+6Re/HJWdrXj83tvxkQNtSIlrBAuEIOXKrzSnxrvJb8kuMi5TOe8J+1bTaCBdFVJFH9nLdDOvKGy89lyNcfGWXI4cJtmGm+f5zrZV/wmJhNPFXUOk1oIGXlvQgYJhj+dRKx3D7fvRmr4dvadvx4Pvf5LtZK+VJWM3Rd2MxamFVtFdk6Pd78WtF14jTNgF3HZ0LPnjlVvVJjcuFoqqNXopNbOx3vIZaapaJT44mcU3PzpCOgWU0AOPesHry73N+LU334zdX/z5OP3gg3iwdxiPkFyLGvbK8MNFUXx0xaHlnIHhV+zaSJ9PUtr0624+XtMgDe4Q/NUALsHir1VvQJ9lORpGygQ+iyaAls4zr1bqbb2g3IDcx6tTyKyAoRn1BsF+c80xx72c34mNXTyI3sWPo/bwg7w2waxAdFGeKmqECzKLs7NjJAOiaKxJatnq9WOJ5BhHturd2Nm+HY12PyVudLJ3lZ8DAtSkKiIy5rSXdOwP7h/F/aNpVofOUbW7Ozfiv/iP/5N4/Vd/Ocbk8Xvf/LP4gAB6n3BI8HzUr0cmMiSBUGWniKW/XiCfBDAlTTClXUDZjXtz5jDmxsdt9C3aTYdj+pgoTRnNRkvNgS7TYCW1YI8QuvGetlZLHRRCQv8tQBdrHpmywtzUYiS2jhZUkPL5XjRO3s2rE8wgILaAscBBjAHHNXU3kMA6yf3ZwVGhMhjmbosUsNuCQy5IX6wdJB1lvte2uiKCk2IzB5br9B52xP2DWXzrQzIq4tLbg0H8rV/46/H8r/7NWMGo/X/2z+L9ez+Ot85PYso1nUYtH0DdatZyIT47OJ8LlEzy41+SSu/Nf37W5CQkyVQkUGDK2kBCPRjYIdlwrSKvkUFel6VEOcO5eS3fW7LT4ZnSpglDC/1lhSxEC6g7UltD9as1h0tcCH/PqwswXQJCpXCKisXYqj/+wx2n1hePTgsbiiRWdrez2uLQxCW7o5Xm6S5t45iLDskMKYcxJEwiIcyQ5o8+3o8nqPznntuM613i0Ld+FGdf+yNiwIfx3gWxJ0mAC4nstJux3W3EwJVVnaZjkQNnlZGOBAOCHc/9GaDPdmgzdagHdg2zJRg+04muxSYC0uUcl0err2dovbEmm40KMtdiAaCb1JXXqZIMkBY5clc6Yb7HBNa21cS1JbdSMYUmwTRuU4Qdouj2LEURXxITuq6ys9lUhyV3Onv6OKvhPiDvvHGzGr6EQjwj6rREupRI1ciOFnZIdVyTMo7jmw/PCJkIux68F8d//kdx+MNvxIfnh/G9s8OYQNitDva520Yy6/m4iE7HlFL1Ts9Ma4VaFw7oGYjaV4+p1to4eICpMHgvisSqv9qVjw8CJhl6PvVh+dDIo0CUzXaTWuw/AgZkMIU+otr+RIW2OJ9M4ZgsTba6RqWcZkswkzjR7rvKS9MaFWIMJze2o7e9lXEY2kNo1MUBmecOokKwrbPy57ucMOpK2TLFJ4P1ls9moBmj5iu4fo2w6ANA/fGTh/HV73wr/t179+K3Ht6P9/Hwu0QEtwbY4l4zej7jx+baQWNMTy4Gyg57sqtAVLxKM7QLcBZoYbhSY1WoQnjlQn1OL4+GlBVZj0ulaZdd/VpwPp3AVdiQRITmSBq4J+05yKg2FFIKTjAsq2ZKMtflltdegZmPuFna5qJ8fA8b6pNphhMuu23Ifevu3WhsbRUPg9JJOehQgLm4qwYWaVoR0iSH7aRpFZvfqSrOlPva/cN4SsD8nbOD+J39B/HB5CK2yHFf3hjE9UGzWHAJYvWop6S2PiRriCX9Ti/kJXc76Od0MgCSqpj31PsCGkBAejSrpLrg6AItroYo0AhllIkrrX12O/gGnz2SzqvGaSZn99FYtu26msU97JcneJ6aB4i+v9oSTEcCg4he8VX8u51WdHwkGe6OT85iNSOILZPXOjvPxaR8VAvnkMswumPnpMQbVtd6PHIIOiS/cuA/CZCQSrzzdBzvHVxEvVOKwbAZL2724w2k/8WtbmyQfhrs+9CTFfdzMqgMidBzFYu+0A7veVV23S0fetjdaTROP3SxU5dqrOONO9Dn7AsnfunJnbbrIn4+l5Q/L5GLsmDdYYabD+QK0IR7Ti85h2tzeQkR5pwr+c09MfV//SSbNAgyABR5q/VMb7KxsxHt7WE0ukgdhORgP47E35pwzSOl1szE9Mtf6MtxZY7ZtmmZI4d62E/DJG7ifXQo33t8EmcwbwgTXtzsxas3lMo6IReBBYbymCxoz6l8MFk+KwCC9EydfU0noCS6o0XVVXGPnBwLLYYybZjT5LVDdNBn97HreoIryOWYYK996lhoCoZfqS6vYjExAcAp5vpwHFM8jEw//btS70SVLcF0s76nnfQki7+tbjM2BhvRIQtqtnvqWAyu70aV0MhxlboLxOPB8zFk4jonjGqGK80m4GvPAJYOfzorw/+8OUQ6PPH9p6dZ4dns1WOrXyEMEoiIEdnR/sif3XJqTsQc8M2/NTXSrKpl5wDVP71wAso5CpdS61zOdr0eHZynUtUhhHPxp1qjALoJbS32Ou0YmeT19EVU/FPdLYJMUXUjGeNNMfEviztIrSpujpXJsx1nKyST3axAnHMNdAmDMu1L/g6ZnyGo1cW+uPwt37V6G1cVdu3Z1VwkO4pjMlRyHKYA1DvoLiCF82gKqarE47NlfPcA784B82uDaNevPJjM4ghA9eTPVuDSHiowaSfdpcfrMCVmNLZZAFHYzAyuUfPLWVHjNDJwMKxJ7Nqqu3Kr080tdpOvA44M164X8XFSmvReTEgpARze0DwgcrQAk4zMVxHz3lcCml1VQozl7AHKEvPpjBOLoYLTk9OYISkbvUH0AbDd6UZ7MFSXi9iSHB1BzAZVDVPKnObnzpbDramS2liLqYV6riH8nacE8/ePc93hY0KuPdLJPR+ihx7HfBxUU0wsbAiYoFrZqss0DoBbgptBvGDTMzOeusv3tNAy2vGhKddfEtA2HrwBmM7dd/pjH4AVIRkpKLl0pEziTzY6sOcXgmlF38ddLEnms/f01XMSyIKbBZhLJMLOa3v16j5aB42ki3i7PmrewU5CrZw1rVv4pZxMdStUREeTK24RJuVvMQJekWEAnOde3TA1nddcNI8Pf/TJSXwXG3o0msVDwqbzmUXdFTaVtjiRWxQqxg4GMNBj0ofEJsi8J1/mdinhSqqhjxLqkHW7qTcuHvZquyZR0/QY1W+VY4gdNSb1t9wkzLnwz0Is27tY+LwJYR4nCbCUF0GWO+By70Kfiy3B1A5pkywIOAnVmp8gdIzF4KTZjrZBG9PguwbS1ux0MshP6Wz1MNRNpKCYI67IpKmAAHN+p89orF3h0GKylShBtdDszx/82/cO462nIwCEeL5wJRevlYFWsWguJTClUSlRCvmc6s/tUvLtboJbXJe/24abbdEnw6d8kgQJdcHoXM0LR+svv9j3QsoKWNw1V/b/wvF76Jehtq+tdP5APpCl8CWOhZC4JZhOm5NQ18Y0jLiU86iKz/iMzkfYqDq2Erj53GyhKoDgz8h4Z2vY+dgJ1xqgOzppNuTmHHSHjXKigoE8BLrqS1FggAw+Q2dWrL/5+CiODYX4SqNv4G6nMweGHsgBVBh0BZxLQyqFmQZesssdx3NoT4dSQgrbqG0unIKA5EpacMX1LtOG4qA28fZOpDUsskqUXJMR0sZdJo5NYTcLRtnZwmY+k0d3t2dePXttpwh88JzLnFrsxQ5TOE6dq1pz7PgQ20k2MvVJCXpsA4KkNy8tjAOLuT+GTD5STaM54yMfChBk7pFhkkae75Qg0zwLsqrWaEmYtQQ8vm+kwyjsmg/9C5xq+4xgpamQTCh9BjI0G4qlk4LmGabGH4pyrLsFmE3OdQ23DszpuhoN4V8fM+ZwLS2klCWbbDAlHOzw6CcjohW+E6/E7C/t9ucZsG7ZlNIAxbFEkmYNvxRMv0AiUHMXCslFUchcTBurdFYA9HnzqT8uTId9bM8gmL8sdkB8PlgPENrMlELtKgTklBWv5riA2hOdYKlqzRAJotfGvS6/qK3T+xYhEUAhoiZWhX1UUumESYR2DZNgnOnwCW7PLuWytgLoriNSUovFpyoAXY+ufQG4VFn54ftEFo3j+sOLEQdFzn/ckxP0LUXJjyOqu1+yJZjFT1spgUpO8ZWqomo0W63oDTchuJbBPKl4cVM2VTenYQP2ZFr8cqi2N9UuHZIVKD6nVKbvy0uL996F+/Gde66ExfVKYZN7Neloel5zaZiltCpN2j+dWbHbcT6DqO/NnoonO8r543J9Mjnb6HBtC1C93l9Jbdg+bfp7lJsdsrcCIhtLsnI1LzeyucOxyYrYekaedfW//WBHo55t+W6lV4abZUIBO55hAIZWA94hCHcROe0YaKZzyqyATnq13Mp12WwHLrk7NJsP1qvGSKpE+mfc+UzN3b25nddhWOEx7DCzadKZogJUZCyC4O+b5XpCHNfxKJVuenWb85jX+n1KOvZ3A3o7tNHBPnZ533dvNZHWBokIoRJgbpjAX9JnxNDxfXEq+6rC8HI2vcxf2RY5ly6zO0pjygKbgD7b7A+5N50GPL3aHFvjA/uC6eRPd8WeW6XkuTmTN8VbHRN43tcI1A16nefjWhpKbA4LywSvEzzPd+OjI5qqvctGtsrYNsIuJywoAa7lYYbSIgown25xnq+q+l/shWcXU8FUGASyBeDaPeff1+q0DSPMgHpEJj1DPaTVnzxsc6zdqcXOwIkKhXMs7KVZETQ6vsSrHt2sTLOSu99lF4q/7MzVVvQOZ5M/yUrSL0fTlvEn0VXsF6Rlzm5hQwl13nk+YCWQ/M1Hx3hbzQLg0SKtAJTAAqTJgAdlOe06KUCK0o5CcJP3JnI6Gh+hVoINg9pkJxYkXDBKL/zM2V4pYHYqO8Z/AptDC9xHcyUoPhLjOpcdpdPCMJ67Q+raRErdW6i6U8B3umgb1xWPV2MiADNRoU11ZzKPOCX91U6mKeUr40sBF8Z8Txfd/C4lDpLsK9xVDYnyVwDGn5fMJqPCFtFBX73aFQWVBM/J9TIByfESp/LNrib8pyLrWGglJ/MjaSmlMgvmGZLpYXsAoLPx4X4p0RIYDoEBao51gVHPJPKZjU3aAE1ALZHlKl04qzQN2kXu54w1q2Aue95BIpvYUb+rI63+PKKp5fUh3/Ga0miT0FwC0FzOh8+OPx2bQCCVWQlDAMQrJ+Cym8PnZAa2BLNGCGLs2Fhh0+QOf1hRYkka1qNfEe5In/ZTQJ1CqOlQtct0xOi5GErF7tKGns6bKrvF5aVPf+xST+hgnGbAlbi6bTuGbXOmGkApyVa2uUV6ZIsVxqxFxkMDMFup8L0ANznJXLuOqdB5KVyDXrtIH7Hv/hyi93bOuz+kp0mq0xfrmVsDf9DTOfo0Jhp2RRq8A8AtuefJ2HynUPPceNHMqWTIRMEItgTTD7qKPvZOKcv1Jt0Bw+uhtwDHeInPmX4pjV6rBCpKnORsDmfugg+2igyJ44JondPjs0Ux28OIIZc5M/6kDctjfTpuIJ2zcT1I816b1wNe2tMrprp7XPuaKq75ATRV10LNZL7IgTmnACaQSGUNR5qrdXEfn3937qk/L7uz2ceewgCdjmjQvH3NOfsccFKsJcFcps3jHPXVnyt3Zp4xqcx1SzB9LMRJ+ea/Ti+u6Fn5bNq0hOA1nbQjVpY8p93txSU5vMdsxoq7Bt81091cuTXXz0DVhMCbC6jPY0JChi5WvpW2LIchlTW45jCIv3GBohQOIVtLPnGNceUzKdUoFVKZ9cl0VGRN0KmaG165EKpLnpki1xr+SIlLoOvEpIu0F2CtbvXbnZxfWTwxgioY+6kB6iP0mR25gqu/Op0MVhp5te7q72amyicKV2BmoOue6QBf0TFVRSD0xkUx2EAa56NhtTOollMEs0Kt2srxlj8fCHC810Hl75/zOctWELNycJ/2kdNcAFovm0/sSjrtTC8nhEGACR3c7pkQplnh1pn6md0YFcgc40UdjzFjn6xGSWxiMkwITYUzVGpqMhAGmctnATVDU1ILVa/FLh7diV459TFvWNxYmtWiI6IdZzLnIiwct08pgEZA3kt02RJMrF1Wq13Kq6IKpLNAApASCaJpLynUij3zbV497v9mNJCJKi+SCCfrA3Ve458EFqv8I5XaPuyNbTWxB4JoCmlopLr4mEiLzlpwKaSzuH+xliZSqGPxVVuISsvgtkWLXjMXMVWCDfh7rhRGu/60eBYueG9Daov2vu7Cz+wuAn2Da60p5AlXfXLzzhZuzmfEm/4mGZ8toPitT1z4ENkCml3f3y3BpF+J8AXx3kzU5QL2zMJHLpqXXOBC4wSaKkMg9KURLsR+Tc5+EcvzC2wu8V13g+ColPM9aTYdVRY3eLWCqBqbGFiLshJlqmoOrTfvdjrEgQ3yZ+JBAmrX3dTrNq8KH60rUE1pzdc7SGOPpMGnhLtt1Jd2OSV2N10NRsk3USgASvOCo/r0h4yRTFd6vdV3qjbEiYYdE3g3GvK6GRJ7dJUJOQ0nxQIwJ1e1jPz1LrYE06l1brkiFchmbgvBdj4H22hQSfRRPAxi2iVVja9z06OnfcxjhFIzUks45nE9o4wpKkXYMNho0aEw2rRrB1HTDbys1fCLySwLEH7eBNAhktrjtc13poRdc20lk7YN5nsA4nVdwh9TyBy+pWlX/jIot9CSYNLH1CDubWqspCZ9vL++2cXuwlw+Z380eUm7ZowuY08Pp3j0REvQCsCmM7y9tlNTx5Zfp32kswuQtjktQa6xBnYO+arquiB/vCM9NOcoyWmDaCjnaKKacrK/scP3BOO8N/R4pvppO2U+hGLeUh3PnW0BV3MJMSRPu6XjGxKuDPzxtz7edtiOm8NB7PS6McDOpeengQGSaDAuY8xyekiops6lRdqcQ6CcsWSaFcFBoqyAWU1PVRdM6BLswaCdizPnyORV+CNgmaNj780MXe3BZzp1GQqFSUQ+q6QfANDiGrYaomkOrueTi7Kghi3xIp2HKqDnUkrlsJdmcJ+bttGxlGc2RQ864E4+M8Q5nFxUh4obNgC/j4reRop2DVds0OOo8ibS5e+Ha+eGm+3Y3unF1lY7tjZbgNqLXaKITSKGDeJRf0bGn0ZwVloNqWpUnKHhtEHABFgBThoBu2SsBkg5MgAKjh1ZoXL9EJ3ukCxot09aCThXClPMAgQLizhq66Frhc7UME7g+xQi+qRjKl2FiQkmohFLblAjbvJ3KrKwcRUOeXOjhRLOqAzYnw5ViAGUpznmHG1rq9XD0VRjTRa0hBKfwtDpCGQBpu2rqtWccPDiALAIpnUohkeWxxwborfRQhL7Wxsx3NpCcjZi0AfIQRfA2wCJCeg283ESx8hdvlHp8w5Wqmr5Y/Cms4RDOBa+TQm1XxaUfVDWBfaLZXsD51WPa9064FyFP8aOXKdac0VK8hFqfoLPyMzHc7wWHJyYu1Si2RJMTarL3bpk7OoCKUTdXTnFzRzb3weaEQMKndxwloW7KllAxAYQi+oyNm7dztQrc11Vib2YkO8GmJxscO1qqUOkYXPYio1+m5SO92QtLd6vAabl48ntbk5lbABck/M6fcuB2NNuO4Y6HcxI1/AGGhVCy3imi20k3h+J81l56wNFfIl5QpqezdvUvhfRQil63RaMaqUzzeKN0qwJwPQVD23VYkSHHjvHVFPEcSXY6paPsjjA5pZg+ki0c0FpN+Ygbo+zlC8H1HLE2JX7yTbzCtcSXsOpYiV/pULOl2J8eBAXB0+jBmMaqLrlOn99OQlzp01v08OmWcXpA9IA6coqDqrZ73Vy4oEL6uVwMYCZqdQtmXFOHQnq9Jtc728DO9ZeTY+fP9yBdhhxdAjQUz1pp1i0WUfKvbGNShJkpDQmsJynAzQO3cGjC4b+oqgOpYhwLhLK20sC+gfnl2R52k7iZtCsVXFACJ62M8/N/3lRGbwJFh07RFrHnfSyMkoOOSAlV5VEn55t0Xm/VwUcW9eg56Mjo7PYffH1eOFnfzHB1Lnklr3QtvJiNQebNmR3sfs+4YpOwxzdJ8x8SEGl1TPbptV+C9Omhg3AbyHRnUEFb01ejndvdNAYbkPzhGjOP4dOOlsBbILJTC4+Ddrtj6/Qk5LpAfpxa6v4MXq+Lf7pfNVzowEyOht/fL6K84WLBBROyful3fzLYNYtaGgnibkUzFyHA3aY5chNN9XdcSFDnySETCWzHTivPbq8JLL1WxzV0eN34t0//t8gaJQM8CrBNEzKMXraaWG3rID7uNxGF2AAeEDgfomzyPgV1ckJBwDqWnQOxPmQlAxSWv1t4RZpVBPmW6j2F6m8hx57E9PQQmJLOKdUcXa7YU/oacHXfH8lrWiPC6VaxXKxlxIqXeTm0iFitA0wPllxQGqZC6BcOR3OyHF/t0TKp7tWzoKFe3q0fGAe/XbgzJvrPObYzBke2oY08pMZqg44TjJwKVyfQ8/sSBuynMf49CguZzO4hoXOnqhWdBodcOV9x2T8MbdNJGyLjrRVV4Ly4UYnp8RkfAgzla78DTYlCyAdXzINdMaI9rACoP7OupMHpMPpj0YETlTIPFywcFKqddLAS04X971eVM3h4HPXsM3pyouSoSk1XyTta/ro+VPCxL0L/Yfz3EhuCOvEZuRkCbYEM8vwcEQQTfgtdBTHCilUKlQHPaD3a7WwL0ij8afq1Gh1ABI7SAq3tXE9zo4Ow5/ZKoRfr2dchyHnfBcwhR+AR6DereaPwA03h9He3IzhzrW4trERdRyCvwZYaXQAivemp2oNu5IqqP4+puD5NJpAO3Kq1riKYWqLmlWGbu25zodXt7SFouXOf8XwBykoYZlj6qq87QA1fzorxUlJtQJfiieESCMSlyn4+Pih6aXguiWY1gl1uDZrqWuxLgoU/CPC15BDiP/YzZy0Y5DIn2ULjLLSSAOXJaQXlXNpngbv22Vsn+gLAB20I1koQBr6ZjfDbnSGm9Ha3I7m5laxAlazEytAqva3o9ocYu/axUoMqLjOQCkVHH9exwBctU9ThPRkxYs/AdcBKN1KLG+yP1JsJ1MABcw3iaX5fC12SRDySTwAVrtzqozX0V5R563E4YxkA0mc4bTzOXja0Ya6JZhZiUHkHQm0uOF7b4a48Z7GNLhwQidjEbb4Xs4jZXoz4knpcs3Kk7MnxJkXsYVNvNMriia5kpfc4HYr7kUERmxHDo4U+uOZdfbGYBMJd32hnSwqlGpdgFQjuD5VUnUFIGk1sNfppdqT7UDH2dkF6o0zwly4ILQ5eFbklTz+PQNS7c0QSEnhTf6wJ33Vad0YdNLMZd02e/gXG5Dx/2WcX9bjGEBdAniiqvNNcfYVmC4cpwd1TByYCZUEzye+fMyPUCU5iNElHMoYk88O0GsC1FnXwfRHkiqtzfxh+F3U5e6wE58hg3F6itFvqhedFpyno1VUG+TDSF610YaZrUIlAb2PlJ5NxrlEeYZn2MAkV6eU0ob9wrs7ndGF+gSWi7PCrrWT2VnzzKJooa6pydCcL77mznua1WHavpNjbwyxvQCZP/utJzYUpK0sbuCETDeXmMGji4gJ/XZxAc3lEizcEkxB8Y/LMx1TAq2smDrlIBV2xJKX56kuVmskxnPTonB+3/U2iAjay1m8TCr4xs1BvHa9E3fIe9emUNZd6YS29pDw5QQbV5S9OC6hJgrsfacsNsqx9+ghsaLLUrB7IyWJrZBSNcndWmsDm7Uknx9khb3X7WYdla+4l8yDAfYvX2kmW+H/bE+VVq7oA1K9RciVgHOuBQsDxtx0NJCgquvdj8BlhFQKpGm2M1/yNP/jO3JpRZYDcNkYylFKlDK92sLJ8qheXQcFB1Nz4FKCyzUad+c5jo6exg757hdvb8YbL2zEy7cG8fxWk9gL7qfd4lruOF5W4v7BWd5Lw67gKR3OV3Ku043trdh78lHMz/aR9FMShAmUIKFSq4NEistIpWuFOJ5jybDWJFJAawYDFydtY140B0Ybgu/OPdRxdu2h6KjiRSmweN0lC2okcEouJ0kff5m0OEcEodAHXFxW8eCFI53TmHi5JZiGNCh23lhhUa2dH6Rk5rwiXtMwI0Eu4ZBjQ1yjJ1RSrTBdXBxHaX4Wr2514o3nt+KFO9fixo3dePX2AJAEDULKDuVWY0KE/eETQAI4pYeb0znbwtnBpM3BMA7JpkYngOm40mgaK2upBs92PJkJUKi2psBfE8hhEcK3VqfDvfhs2ASgvirBDvKl51ayr1Q9gYV+B/hMEf1JL2ulxWhCkpT3yv9gTOLCd0vaOOUU7WVKJW24JZhemD/ZykF/fMh0ykeg0zHpOLw5jZG7QbCgFuB6UyXUlQVOnzyOTYLk1252c+GQHo6kM9iI3Z1BdkoO56ifnSDE+WDvLCYX2GkAcTm0InSR24u4vrsRY9o/fnIAdt4HhtppRcFXdiVHybYb8sKfcuBAMbOZpvxhem2wKivDPOb9BbUIyN2urgZITc1Wv57BvvehW3leaq02Ayx0gv5OnH0ZcRzdzEjmWUE4wTSIdl3dYgXTy7RBCSrfLXFGc6RCZ+Qz5GOc0NzgnXNkGF3j/Blx5Tiu40VvbfZy0fhKmzix3YobWxux1SmKF0YG4unQyP0TGHCiqiM1gJugusM8f4p7sL0djw4PsyBtjJt7UmTvCmC0nRh0wpoWJo5XrsvFUaHNEcgM6bQrEoo0pW/gbbZyxRTbk7+u67TRJasimsm5UFff5cn8J0PyiRMawAXneLqZmTNNCrtxBeazCah+chW+fGLBWFKJkkV8r+fzhjVSQG9TdI0/PjjbzckEOwS+G328dLePA8PTVpuxRQjkTx/KYa/zGlXykOzTpXIzwFYdjSUTVIcSWnHz1q34hO8tqnw60nmlss66K+LMeoywpy1spIGIowNOwM3agu3JKCVTahPUq47b9yuM3RQILGVWrlwGQ2LF0y0l1M8cyHmoRCukaDnS7cRcp3IXgf8VmBLhbwFpXywo5CRVOc/dnOKM0qfKKwVyXEfhoklF1b1wQh1UYAvOOvhfw26Z4oF8bALupj9ZoK2ynIIDUfUW0YwPn5IpaSoMdwRJUGGikrpFBmQZ7jQX6uM72iuZidGmP8WdEs2+JC9u9weY02kM+z2+LyjKhU90ICmNwimtAljYS4EshK8AKpUWzbnWQ8ozetCE0ZLneTLae3k5TkDz6WFQPueYEyBUALcE02oJApk3cFDfwSJLbm4Cpt1y3EdichIBr3pGb3bFwJxt5u88tDvGfnacDpO1dHq9VPOcWUan3BWQJYC8/+SE2HWW0iNHzPP9LTaB8AeZnJFxOnKJHwg1pay1kkmO4ahiXACYs6h3urmOXLfdl7DslL8Ok9KsdslIaBVcGQARaBTvBdPeCJoSWFnF9YEzogEjbSl9TJwBNu0153peXl+JC20qaXJHWtgSsRRh2ZTizEH/I/8UVMeK/e1bbaY/wqQkTEYX5KVwyF7yz7rQAD23Au5EBAl2NpydbzSb8dJz29zoStVUCSlH2j45HMfoHLWxP9pEJUgpVFN6/bi+uUE8h31Ou4m2YLMyIqB9zzPicKjYRaycE9ru9IhXHTbhc0pldo/G7RQvKQUApEYJbmJGL9iTCE7yOXesIT3imPhx1OvXAJ1hlLTKdN6IyZhIxVFTt7ybBQ4l0i3BxCZleJBcsINIgkBwzEfqOthEG3OMRZXx9j0LF31/HdWlKLS3xcCVnd4dtlB5W6eD/Emg8eETXKILRRWOwe8EjJ3raq1ebGJv55j78flZ9jUBYLega7suE5n2HdPkj+c1dHR2QNFP5kA9r9mm0i+4aUo0NbxPxgId/UyQERwfz1Y83NK8ek/fQIAAr4hqrBNYzBDcwwnGPyORKzDtnXZJgnNyAUaYe2ZGZSj0jHGYOzgEiDRmIGsAq9JoY61F9rE3VdNKjbIZE532Dnd2B5gLgaANpYL3fneyqMSj/adoFYQZ42o6MsDGieBUev2N6MOgo9OjjDGLOZJ+z125fj4dh6tozbCXOfaDTbVdtSzVGxC0lTo4LrQL0CDIgmkHaSv/OE4nBWN76JJsRJCIrb+Plv3mPL/1NUcO+ORP2QrMObSf/uXQqIRZWp3RISRleUZgfEFjZkQjCJxDkOuLXhBQT0pRmwGmZuwUIOf+Zu1mbDTYm9eQ1G2S/36cj+txdlaJc/aTk1JsdDZiWN+KXm0Y/Sr7uh+DMplKbTs+eriI4/1FnB0TCOcecc41F+yTsQNm12P/rFqcg4Cen5Xj/LQSZyeVOH16iVfdjP0nPhrYjTHnH+zN4uxoFRfndUKvcpydluPU891p5/y0xudSvp6fNzgmrXXuxyufY9WJjfowutDXX/fw8P3o1AbQvRGD+k4MqvSj1I0un7s14unqgJCxK4xR+odv/sY/QZT/Rn7699v/5229Xv/2/w3HaAI48u3VbwAAAABJRU5ErkJggg=="/>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 name="AutoShape 14" descr="data:image/png;base64,%20iVBORw0KGgoAAAANSUhEUgAAAFMAAACGCAYAAAChQbacAAAAAXNSR0IArs4c6QAAAARnQU1BAACxjwv8YQUAAAAJcEhZcwAADsMAAA7DAcdvqGQAAFB1SURBVHhe7b1Htx5ZdqZ3cL23uLA3kUggfWV5FqliqYpqFVUtdmuoH6C5NNCke6of0hPNNZIW1UtLiyIlilbVLJvMrDRIIOHN9d5Dz/PuiAuQQ2naB4gbESeO2fs9++y9j4n4Lvz0zX/779qFl3/c/mP4/xdeXvizCz+9+W/uvpz87Ga7cNQu8C9h4EIbeO18oYs2DHBzYWCgvXz56v4l/wYT97KdnnL38qwNDQ2Rj/wpqCV+gPIODo/a1PhYOzg+aaMjQ+3tm8vt/sPHlAA93Z+T07PkoeaU1QefDw4OtBtXF9sbb73XhkbGjE09pq36pMc76R4KDz0D3SnpXp4VA/J8dnbSBgYH4Wuwnb08RbaqrLOkoXx4kIw+v3TI60vySd/B/oX27/+nO/cKzIX//WYb3GtDg0Pt9OwsBA1QggUOcgiIgFmWIFmFzy1ooANxmPgzzqcAcXJy3EZGhkk7HF7MfXx8GiB29g7bxbnJts15fGyk/fTHP2h//w+/KUIh2PoPSVuEXyAfjHbXZ9Q3MjzUvv/hm+27f/hftInpudAgIKEPmgahwwaWlqHBkXYBkAaoN6B1aS8EcArlvoA5LVoH5P/EJ4SSAulIHZR9dnZaAAskcWcnR7nf3LrQ/of/9i/vJcfLl4P8HeQsiLTOqXEWWUDJSHtJYcS95GzLGWeakxMlx2LqCEMDADk4TB7LMf1ACD07s8UtcyAN95L70xMScX55QlkAecI1XQYa6hlR5IG2sMiZ52enAzwj7XEdSr30SY/xp9Dv/Sm0S3PSmZ5DLI65t075NL38n3H4/DTl8VgaclBuU4BIYx6ySr/3p9KaeE6Egt9gxV3soCJPk5hUyQtAxBlOocB7Q3UrCiZfQM8hIbYcFwbOpjOY1mA9AdO0SPIprWy5URFwq2QldHmtL72ko8FwekoX419f9gkIWGelr2OAbtuVJFmU2ze2dPCEa6W2eDRl1TUIbSmDf5aZA5rNnzK79INDSH74t/XOwSwJMGF0IJll2OL7wk5OIFaspSoUKsUXznVjT7RdMnorWHJOLIEI00i43d10xyd2Ya875jjSoJbXHaEHgKPjpIVUdjeDDPahB6QOrukJ0iDtNkIakmcWcAGwJCAqgR5kr+kITn75fEkj29Cps3smBz5PGdJsXZQlboZXYJqpUkFsV4CJzdwFCRoa6qSWaPMEdG5CLJWp8ypfTjnSIDzN2UPpE03CCXrHuA4r0lX9Ph6krtJ/VUf0VAeguS2jaOnrrzosRdp6iY4Uy1PPF8F4gw1i46R3eRjvo+6wjGrsigpE6mDSDQLiYBqjnuevlixdK3S8qkyCDH2rmsTrniBDL0mCeIoi90lPKE9zLSjpWlybX11m9zrCuBwcHrRjJGD/8LCtbe60Jy/W2/O1zXZwdMzz4xgL8whc1E93bz1KVOrq6ss1D0qCKrqk1INeNDxS0ug9D/0n/VpzGywt2AVZPO9XVWwKjDHrCrfcelDpAqaFVitXtGfBleQyRFWPIJ7S3V+lr+O8tUkbRkOgeVN8EQyxxCStyfdxkXSTNC62/C7WfX17r+0dHLaNnYN2eKROVEcrYRaOIUEvxpoSlNKc89fH0sGZ+uPmUOZp0kuv3VwDq/QhtenCPOMwfjCNUqrAw1JzpozkoeDkD09VVyrmoLTkNYTbMKhfEqq7xAR1Ww+U4EU3dKCaMQzkaV2b3jIEr/LV9S4A7ewdtCPA2+daXTmChAwPD7YjJHB9a6etbO62nf3DEDs8VJKnJPbMaKAqeC0oMoGUGMNzD1WQkhevpAcGetLwUhyaCMmU/5U3EYZOOLoG63Ewd2Uyfc/bq+fnPTh/CWaIzugeFIGC2GcqCcxjbj3b8l5UjgoWmLKItGKBW1nfbU9Wquv63Hz7h8dta/ew/c9//vftd3ef0LW32tbOftsCdPOnRsoYGcbNwrfU+huq7Jc0zEHb29tux0cHVFT0eCh19iJBHMR3VOqIRhdiiCjr9a5sCND9QeMY5Pd1gQjAOvOkUeqTxnLO85iueE/iHmWDhcQgcfTdWaD5k/tY2C5tJOCf5U/eLsXBwXFb2dgJePtcKzmbdOOHz9YC4GNA3kVij1AfOvweNsDG7l4kev/gCCOlI83AAEkeQPqevNhsX3z2abvzyS/a3d/9qm28eIgveZj6ejrO6eEU3Zb7ktg843/0H72tjwtXhV/uqzcaa14CxQiyCaK6gkk0dP+4Mlbm6ho5BomjIDOmhdQfVlIZ/HseLMwqydYRVcF7gdXQOITc3D1oz9e32jNBfLHRXgDy9u4+4Km7Sk0M0fKez/A5D2kAR0qbW7tpDJ3q/X30KYZpiMLHMSgvkfKVp48A9Ek7RlrDHFJYNHTgvMawvBQ/dS+9gYFzfOhigqPSpsd7GMzGv/I3XzVKV1SBabD8XrSVNM1+nyhtY6auotclM8TxryS57g12twMAWMOojI+OoA8P0I277cGT9fZifTtdWhDVbxqVoQA5QLceRGeW9T8WPKRzbXu/rapTUQFF14VY+qm5+XZ5+a02NTvf1p4/aqtP7pPnMOWdMqRNbwqlxUhPWxpcHrp71dEZ0l9qrtLBpQwnnfomfHqYHvuSNNyknK78gOmD3ko6FjeBkmFOr2PJ+Pc68mY/H5F06WpcfpIW1nqvAZ5SOTM5ipXG0ACsUqWF1tkfsArKGun8SQGMlceSC7QNdMA4XcsukDbCJo3w4Bnu08pq+/KL37WHD+5T70mbX7jYVpDOrbUXSChdXprQlzGaPZFyQZn90Vv1At7eUdabP5VFSCOBdS+P/D8PaYRM4Pwza26iKqMqUq+aOYGTzBo86ycazstNXkcajt8d2ZzBPHrwSPfjLN16Dck6pmJnhCx3fGy4jU/g99G9vT8E9G0A29k/ihRvArxptwFvDwnfRIducP1kdSs6+OnqJvUOtJ3t7XbnyzvtAaDu7+22Z48BF+mEmAJHqfKfUqekKqywLb3pYQAikHKUnslRfCtg5cw7zu/dH7u5+s4eQgXRu0lDeCVs3T/BqBYoqKxUifPsobTkGUd1bYmymJJMJVzQNCib6MMn6kcYP0Z6+lrMpzoOkBzHSIcqQendxT1aBSyleG1rO8DuEbe7j/XHcKkqlPg795+3rx8+aWNjo+369WttemqyTUyMt631tbb27HE7PtgLXcV8WAnd1E4DH4mcJId+2cmAwIuOJ64SXwYnSauclGWaLi4JvejA7MFL5XlA61honnlfaQypyJJ87plgl9b3297bj9HQb/zq4Yv2iO64jdFROg2mD5kdIXaRI7qxPctuHRXB2W6+jxul1ded0iPYwxCpIgRd/Xn/2Wr79M7DtrK6CqATbXpuoU3PLrTx8QnS7LWdzbU0mm5YSY6N30mebEOA3Tt8D9QMV8b8NG66rVIXPDpfl3+R1F5/ch2LrpB0OARMu2egImENLS2kmC62LbssWMA0qtMjBgsVBDHbA4jnG7ttC4k6Jt56+oaoUMSUBa8ucghgMm45ps0ohUMpJaqd8MzJZKfODjpAbYS7j1baP37xddveXG+H+3thzKHr/u4WBoUyGfdbntIvtXVdNFi+ZKU+ylelCKJ+ozT3jnu5RuIlI57DQexCQPVIyg5MI2TMWLuqLVfibXxJbZ8po5KUWq6M8TL3FF2m73jv8Quc8YNz1ZCqOVtGBc8Sr0Q72awUGNfNQHE9yAhoiCONhGQpUSbR0JyRMbRwOIn8yZcP2sefft72dnfb4cE+enOvvXix0oZHx4peykwXlg5ZSv1WyTnAJbIMogMDM+WZj6WhGj2Z5aeyE1QgJcUF9zmYuQ7DMiBsAiYRJS2mIVGXzjGyxxFSqIQ8X99p956soMv2AqTS1jNs6IHUWustSIjPJMLZ9glcp+mJsVzrHnmvvznG2cYc4XpidBin3SFoMawkHaIWVAW//uxee/jwYXv0+GnKXV1db48wSFbVN4iMC4jWO9xBS+gKidXYmWQmneBFQiOdejYFuAJUHbKwKb5e8RkwjdP8G2WL2eUMBaSV1LjYsxJXFNRShK7KCxxxLXxAVvwlnGDevlKPIaVOEeO/6bSEk+OjbX56oi3NT8WFmgBQaRgdGeZ+LPdTE6M4/RwAHikhv2rCcb1S65je2aZDXCJnhi5fWmp373zeDhlunhw7xScfgBOiAApp0tmXPx5wFCCD+Lj2jOjG5ClgVaGvRlEVRMvy4l5ZDiFgVqjLFMDhuUc8UuQ91yd0NV2fze1DJHK7rWzuZP3nGF2me2MWu2O1bkl6hZqkHRkZAYsLccxdUFuYmWzXLs61K4tz7drSXO4FeHx0KNK6OAvIgH3tykK7tDDdrl6c5flINXAHkGA+fL4W1WA4RVceuz4DII7p7b6lKgBDoAKkblsBGrcnzySzvBNpLKEQC54HH3Eow5SKSZt/HU6vgWk2QvfA1FZkwgDDP9dEdKp1UXYZMx/RzUwTJ5sucp6VYL6+kkyiUoYMSeI0knZ5frrduLzQ3ryy2C5fnG5z06MANd/efuNyu7281N64NN/mAfYNQPzOO8vtm7eutg9vXWvLlxba3NREJFejp2RYjVN42zt7bYj4qamZ6HGHn5mO858SR8J0b7nmLMjSlnjRkT7iual0xImx5UfAfECIdU9Z1fNURYaAaffzPhaV+8yWk7GfIbEwJx+UvpNju3O1iDM60rCLs233V1pSCRX3YNoQCsxw190d8y8hYUrhxblpAJsIsG9cXkRCZwPk229cAsT5dsPj6gL3S20Z4K+kAea5no8ES6NGKMaOOyVmb2e7jeJ7DsLwsycPM3OkkZAHn2fdpg0ixcMBQnwESrdM7gWqt/Tdnzw3CHA/CJDxgNpZfcPgrbkf/fcDE/fmTl8ecAv2MpxWsRKTVEEaGn1IgRZYJc2hogbHEUqoJfRAGnoGbGGt6jhdfG56jC49264szLQrgHcJgDzmZ9SZYwA81eZnJwO0z69eWuR+FmM0TN7JdgmVcHF2gvuh9ozBgIMDK1JlvHvrentj+XoYnJmdw7rvtavLNyOBp9AcFylTaVpxiOPopS2rqYSSP/6Rpp7b+x3r16DDZ1FdHPIqrvt7x+3//Pdfb0QyA14nqhqIguIVMC4rKLWuj4zCxMzUePSTBmjn4JD05KjsVUF3Lh8NAiyfaPXgPIDM0k0X5gAGCZ0B3KnJiTY3O9NmZqbbxNRUm5tfaBcXF9uVK1fb1WvLbenajbZ0+Xqbv4iE3rjZPvrmR+0Pvv1+++jt66nXEZTSuY360XFfvv1+W7p+IwwfYYDkWGMnEQJbtNlTiING13TkTTXU9yYpD/iab9MEqVdBflI56fvQJSFxlKwFdjGkswVykEHjIhH9FJmt7+gks97kKbei8hSxOvkFqFI8ikujNZ7FmCzQtecmx/OsZtxxhThG8A1HxxkWTs22mcVLbWJ6vo2MTSVubHqmTc1fbNMLl9vilbfa+x99p/3RD77RllEXNur+4Ul7urLanj17Cn0YHADW73SU40yS1GU8HZbltxraLhw8ADLMyzfXUR0xSMqij7mHR/lzJ0esOMeJEzf2DsI53hbO/7RMWoVrdYrlC5jW1+UELjMy0RDZvWWkWlOiCtC0rAUk0MV5ZjecwgrblTVAGpBRABwdQb8B6MuBoTY6MdXGAG54bLyNYUTGJ2faEACHR0TD+7GpuTbOs/nLN9q3v/P99u13lzNpbMM62bzB2Hz9+eO2vvIsPqkACIqz7Oo46Yyb1NGaJQ44PjlWzRX/qoLzICaAlkuEyFGWAwf5AplIbW9bAmb5kRZiSwmGesEhU0nlCdZaIJUwt6vUTgv9TK15ly+SWG1TjUILcj0I4RoqJXMUvSeYujbDEDbOfUmLOhW3CRAHAFjihoZG2zDAKpUuWwj08MgEAOGLIrljk9Pt4vKt9gff/SY6dFIBwufdaw+frrTt7Z0wrYTavYdpMN0hJbH3mZW382VaeSZtAeRRce47is9pevjo+XLLDRlTSs+zIVeDWNgUYi6CgAqQ/qTOsTpPifTaMamjFN0h3SNDrw7I0oW6qPuScvcIeWhI4q5QiUO4EE2DaKj0CYcBfmR0vI2MAxxnra/PlC7BHookoxYAe2xytr3z/oftw9vLGSXBZbv34Anj9N22vr7RxiZmSTdSDQt9Lg2X5JWknZ0yxj86KMCgNeNtGTUQYQ8tXoqfXoUVqOrUknDjDeewKu4yqEQf0TVOYFALnuUCWtN1bTMJgBK7ssHoArArVBc/J5KTlSp96lavHUaO0h1tCBtLtaHUC6bEkTl6angUHxI9KaHq0hHv7f4TE9GpqgRHMLo2QyPj7fIbt9v3vv1hKj1E9Thz9eTpE9h/icFahFb1W1lyg73Lji2taUQawVGSwNmYSqzP0oCQJ1914cQ36Ww0UxH3OvCGgOl1r+csVNB0ewTRwnolLQCmUF866hAEjVE/4WGwDMsSKA+JVSIn6Npa8DF05XC6lJJRY2bzyLRlDNGNU7DFcRbAYUAbGFTCko1z0SU1I+NT7RsffbNdu4QuRerXNvfa/cfoS2gSgOERhqDZRAYP6bLSVSBkxwhnaYwh5TpSRtmqA+kzRLKJ00jrQklvaCRoV+JGETrJhLALijCXpuOkC1ThApJarWg9brJ6suYst6BV5VVRgWIIsBzqVCuzay/hS9oV45KQL8MypZQ40xaB9AgMgUw5JDXO53G8Q7SAVH1KyfGJkyov2zV8yVs3lwOUbtwhll09OYGxUm9KeElR3yVtZKQwDSYENilDZSx/+A8tpDLynKeS1kyUCG6XLvHR++dgmqHHtVwZu6XMOzujk+5ExtbuPu7HRiZ8k0YGu8oMMukhwXZZyxgbGcTZHqeLl7KPwJAmQIaRIpoomBZMBwDVU/qJ194SC5z6zQTWKgSCPjI20a5fu9Z2oGuYIqenp9ubt99LuQf7Oynz7GXtEKnRjF20xuVxxkM3wiQRHqFHAVMlVCjgyNOBakMcox50j/4JmCX0VkAmYlQv0S1cy7yJnL3RAG0xBk4aDh13LX8fvLbLZxIBQtVtTqvFapNWCZVoqRUEh6dKfN9Njo8kjq5PLxEJy3DCQp1mOMVgpAFgRBUiw3JrPcvL10Lz2Ohoe+P6Esy6uZbGpr5IO0nNZx6ByNyoLhD5yyLbszxXgwme9Z9goKTZa/V1JJr6qD1p0rM6BMNF4SFVAMC/fuFLR3hifDQ6T2rUI5mR5l+1FFnS0hW87jeeckO+0pfOKrkCGeMD4bVdT29B18rurKEqN0TpiMegiwTRlqme6od7JcUlDT5LByX/8vU32iSDAht9Zmo6i2t7OztYa7fcKCWVTqLtzjaaABERaRMg64/r1IF+grMf3elQ1Hqpq9zGUht6HD6oRujADEFkDjiFA2PectRNIBhrm/tZHYxYk8DKMkroAPUovaqSpyLyOKGrtBjsoiOAOao1FjwjzSeBgkwLRzeqDrrnkVgrSFLK59rliFIXQ6QfJU3p9vmFpQxLNZxODu9sb7anj75uB3t7WOBa8o2EUYZniss5upQq1K2ltlIc5Qpc6fhIXwAjYUdPDGXyKaXFY/66/VkIJFJG1BUlrdUFjT+gqzmzbhDcYSWDa5kUWFsrLY3oxLhQgKMeZ4tUD0ls63OCBRoCIyGAgOfD+I4jteVPgKxXN0zHOsybljjTRjKkjcYeHsNdwtKPISXXryy1Q1TF7v5eGs6esbu9QVet4WSsede1UyblSX9v3CKnNLpBzHIVEDm6iGxW4Nq8fVq6Wk4B09bIFmgS1ZZoJa4kVRWsVR7HpTGh0ld5CjQZO5+i4qzOFEivDdGpZFECDaWwjdeA4UvimDuqiaQBrM64XTwOPXl66XCkNDYxTXw57AarGCHvyAQjJY4rly5miLvBCEh9HKmkHvchHe5utoPdrZRpnJktV7AEU34jTFxX2fJS9Qbsnn7TmQaeIunw04eAOYj/ZOZ0Ux7qXkiUjaI+8VBXGlxu1YE/opXFSSkNYIQAzLVdRymKlHNWX5qubyAP9afui117aHgsY3DYiwQKZKVV/qCJ9NFrNhTpVSMxcjEi0EAjzCxcateXl9Poe/tH7dGTx+0pzvsBo6ETpLU3YsmnroafOOuUaW+qjbOCWY0oWDzMKe5YWMQPhmYKqTgxeA3ogKmS9ZB4pTI7dgGml1aXYt0gQFReSdHZja6hcCcxdJt6STwvB4KNtyto9R2yRrljSh29jjE0HHV4aFcGIN0bGdFipxvLBeVblgDo3mTSgn/6mH2646P9GJQh8t965xuRpuerW+3R01WAx9HHkmtILEcGjg/R+5QnECDK/7oOyJTX9zQFxN6itEYlQE14LMI6Ictl1JYhYPY3ir8AOowcQrwF0fG3s0QyETT7wsAyDrJ6tC+0I8ZbtYj5x8aGsqYzPMTwUq8AsvpxugQ7AZHuBKguOchI+ZfVKHZRu6eN51ha/Xfk1BpS5bUgHOzhSyJ973307fibJzTkzMxsu7J8I6Dv7263/Z0trPtm8iafjWE9gglN0iEjxgV4ru0BhWKpM2NPyKdACPBweskrQcpM+9DM/bk2gMgjy0qgFtHynNZy/48leq++2HNyw1IpQClW4vrCTOOl93aZCbeuZJFsCkDH4meqJ7W6z3D+P7/3KBuwVlZXApg+oSUNadGRCruhm1ndVDCK5Fm2c5SHOOK5If0Jkra7udr2tzbovgfZWnh6tNf+s5/8p+1NJPXpg3sxLGk88tgDbAg3LURfqqtVVdGDglRH392tRqLiqEf2PMo2RPhouMPDl+3P//SrjYB5YeLeXLvgohiShlS6rGqLHzpjRFbH4eo8b2oHG/qOysew1mk/UeSh3fi8lahoBr/PBbGpSSwuUqju1IG/8+BF+/uP7+b8yVeP2hdfP2lfAuynn91pK8+ftrPD7eSX4MP9bYwJ9TPG1jAdHe61PcA7AsQHX33Wfv63/3f75X/4efvkt79sv/v41+0IHfmN9261hYtLbXruIkCvtdm5xUi/asfJDPWlrpCz6COv+bPyoMQJep4L7GuSp34VeHGo7q/RGkQvnwHmnVdgnmUNqIDSpTCRRsdtKbaIIxklVclVWfSVCCMXENjdU4EtpoG5fmm+Xbk4U5MbAkkZXz9Za7/87EFWHl0su7Y0n1VJtww+fL6RNfjNra02eLqPHlHq1tDTY0jmJGpgrO1trbZnD75qdz7/rP32Hz9tv/vqYXuAflQVbWLFd/b2249//EdtbGo2DTI5PdsmZxaSVzXj/KiA6DLt4Ys6o5+38rpeIe0xKpyLtep5HlFBqh/i5dMgqHu7x68kc2jm67mBwfKVImPqMhJr3Z3SGmPAq85yFsmZdWt1W4sFZdwO6FQXggyRyqnxduv6xawi1jDyZVvd3Guf3X+W+B9///32nW+8277x7q32/jtvEbdEfccAUlsIVR9rGxvJe/HSFbrnZPTZyuO7mUXf2d3PutH8/Fy7dfNG+/3vf7stzU605ctL7Y3b77RLy7fb3c9/1VaePYa+o/Im+HeKIVt59igbu+YB0ll9u7qq5QI+bSZGACFgBa9OKrXs8BcrzrOSYAAH4P3dk4AZ+NUGSps6MK1DDJdZF7dbz0xNBjhbx9YVSK20QDqicSZdQlXSpjHOZduZyfF0Dely2u7hs/X2FkD+8Fu3UQGlSs4sF6vrsPX3PrjZfvTdt9v7N6/UdhgkZHIcqz8+1canXevRvbnQ5nCDbt++1W6+udy+/+2P2u//3rfb1SuXw+j05GR4WX32AEt+0qZnF9vG82dte2MNQ7UbY6VrNLe4BIC4ZhfUl0Vjb7ULyOrqSm30JGUGXA6xEKCaB+30aqUyAEQsVK8fnMo6pescZVgocKOOTihEvaiVdlRj2XaZcpNgk+fGZS18YQZiSq+oo1QX6tjb1xZT3pG+H0fN1FRrW7f53riyGInUaGQ7DUH/Ur05CajjOO8aODLFIDkGf/rwbnv87DnDUT0DdCtGa2bhYrtx+4P25rsfZZZeFywjL0CcmlvC0Z9moFA7TPQeZL2kToETpPKVY3ykQ1KiX3X2GdkBpg3Qw9iBSbcFiEgcOdwN4V5yQxbSIND9PlbqM8HUeXeLn7ouS8EdoBqZuekJ9KNdBqUP6HZ/z5fRn7a2U3geW9tbdLeNrG8fdG+oZRsh5T1d3Y6O3j84QJq22ilpbEw5VqKVDl0gJ0pOMVDr6+uZIgwfDAB811MDpNNuHp36aQyROvPqm2/Hz1UQdJ1qBkkxQOD4F1B1GInLW3dp7OJPTGOg4FMPQ1rMn2f+sStXCehKQCEroDhTU1gLss6ty71uuCrp1fiUapCpSBaxk4yV3SOkW+QyRca8FK8VncQA7WWW/qCt7+y1pyubbWVtrW1vbaYe167dGaxv++DpWvYPrW9ut+31lbaD4ZFGrfj+HnE0wg7ukA2hq7SxsQNwx+XiQNc0UqkkFl1QCt17+Jrq3pfQlPG/BPM8uj4dhHQ0ZPU0HpqAxlGILKeG0l77V2l1ztUBRQle0DKJlltDovtghC3lGrmTFbaK3VQwlYhef/ZOel3X2FbXx2kwjZabDtweqHcwgaS6QOcWamefBFLr7Q5hebLrHXPtrjr3eWYpGc9BaVMlxD1iHH+EBD96jH/6YoUx+C6WdA/LvEvj7LdtGknyZXBm8WqbRF/qlQQE/s/M07WRTB1PATjGeZf2NAAAKxxKngQpfXkFhjMy1sWVcCmN9rre8mu8DCWZVC4B4YpKbYsMp7ohYKwdkqUzbyIr4H+IVKrxiiqevwKnvtPw+O6PVl3dd0Q5z9Y22/3HK5E63++Rx+erm20D6VtZrTgBtwyNl5MMjrCiqwHUDQWzi5fbM4aLvkf0dGUrM/87+/s0wm4mrtO4HS39lpb+cM5SJB2Cym9ej9Z6KwjqRZnqzlFbwYKgJKMj81y0+e+cq7WY32FnkvlHRRt91AW7m/mUSKXTjV1Kivt6jLcixT5SSoQ5a/xd0qjFtyJB1ce0ct/72d6tl0y/fPgigD5f225fPVhpf/a3H7c//b/+of3Nr++gy0bSS1xnH6FXpC6YtZsK5szilba0uBB69EnzFjBS7s48X2wlIVLse5p7yeOGBa22UudoyrK8H0EdOS8AaeFDuAtMEegCkXZ543s3CGGNVAZsEmfmqcvUgakUGllAJSFxdhklVIl0gT/dxQItHAK0tFwmjXk0Vs52jyDRYwHUb3cgqVwvYOEXZyfb0tx0pFVH+/P7T/I2xipd38b43gc3spXQMqenxtIwjuuPAEclLxhjE1Ptgw8+aN/75vsxAncfr7apmZn2s5/9rM3Ozkb/xemG+SMk0JXNEQ6n7gyx3kq6UhtelER5Kf4F2yCP5TcrFqUCzuMDsHecFUKllRAwo0Tt5oTSD/whry2nZDo+L+VbRkbgPbriO/A1MnTtCbu1xssNrTWhMc1w8o3LC+32G24XvNjevXGpvfvm1Xb7+qX20e1r7Q++ebP94MO38EGXIvF2cY3V4rQbX8faEZ6FazHFxIU2MTPfbr3zfvvpD79PXv3NN9p7773HaGshPcWXqlx/dzODRmgYX7U3kK/G3L3Lo8RV1y5gFQ4HJE7EdAJG3ghWShBakCAis2A+KCAKTJG1Feoo6bQtnDlSYkwrmJnlIbPPVcIpR0mAIJ1bu2Y/Xq+vscA4oMwxClIapwFaSXPb4EdvX2vffvd6++Dm1fbereW2fO1ym2JwYH1zpNW9cpOXlK5jYGoTVs0SDfiJHTjyWykXF+YZe88jECftzWtLSOFoOea4PG5gkF6Nm4AplbVEAiwKg/TLP2UVMOe4ELySk84Iwadj+fDNE+PkOZbfggidZNbQKJgTH4WviCYzESS26whahQIV4ct1FeyWwRq16Gv2LpTS6mKj8XPTUxmHv3vjara0fOPtN9v1a+jAi5fb/Nwcln8UsN3DOR51oG97gOHJRrG9vXbiVxPwO32z94jRzNNnz7IFceHSGwA2jBpxThSvAUvtsFHa7M5KlhIL5xn9xC+UZmgq2nu+yg70/JkvXR0MCpswnDQas3gB8BfmjfePuMZp5RiFUGO0Vp4V/XRjnlmBh/GLM1N03fnsZktegnrHJV0NUR80JpEOJHWSod4Meu3i5Stt4eKlOM72AN/GtYxRni8Sn7fNkGg9hYMj9ze9bPv7e21z9WnbWnsqrwxBh7MdxrX5zNYjkY7T5Vdp0fXRYOnUuwVQ5j0E15VO15bi2ig48mo+/hlcERPEGB/iAm/w6gCGp5r3BBczvg5mJVb3VWE62o5Y/IaQxifRFGLreK3kTY4Pt1F8yCn8RyuxzEx+pBxu4SrKnP/uYhNkZ8SHkT53sGV74CTj94XLbW7pSpu7eCUjFg3MhMM8Wl2LvY9USsMu/qajpe31F2lcZ+lHKMu1dqfpHI0sXXvT/orjfRJrrjN/hFOfFU2lMGrLZZLRklTBoSytvrTmWpK97mxIwO5GQXbxoOohqIJtMTJs2vwNAHRLJMoRjTNDujda4og7hduK3ttSOvIOCw8YqejKTMJUpS3H31bNWNbU5I2+odx0p6iPgYyVJ+cXGak4Rp7MvWNvJzXGJqeyccwhZ+hBmvZdtrDFoCfTcbo30OhkTN9Vxybn5D71OwmRA8fcMbTGRLeG/5HE3rcOQAQBlWJpFWj5tFHMmwbhuWXYyOrc5EGGxaYXwsRmB1xBHKTzRa0A7MJYzRSNjpQxMt6NV2Jlt9DyZvJXAjqVIINKk2N2vQSJcJRQXQSdFd23T73FlJMG2TmMdE3MzqehNjE6vtmrytCQ2ViuP40i1U52zF9ahh4aFMl1C6FrO1MzdHNZpF6p0wM4PnaNyNdYqlHDpo0rENZNvIYk7QztPjO9h9KdZWLohEjyAjHpXcEVUNWFyx0F7TmYXZMBomvoVqWEOXyMn4gkjgGG6+kSaqFuqXb8nflNQhojBJsXPUhe3xmyvKKfZ7SuBMu4RiJr0Nyn27m5dXQioB5gZNyyqNO/NDeDdZ/MtJ7B5d4LpJ1iaDgyPt1W1zcyu+7ShkPh+IvoSJmXJT+ud4ixcq50IGVgPODDdBotJVo6o5II8ueyxktpozz5cuuirlLPY4TNXSucUx+9wZC/kRgeKKGAHmnUIXK3sEBEQiOVGqZa98nSBvls7UgvhCoVPud/Xh5V/J29cfbHdNSeGqUFymzr0GE+3RfdmmMMzVdf30++yxdns2XbzV8xZDYwbs/+znrbXnvWLl5Z7hb7UiB00GMAWslxTens7CjS66zSwe526heQMkbSq0owt7qyeMmqJ9ImtL2/qZ4NDh0PmTb0KmcOQSYUmHBvO8qYelPZzFCLiN7i2Zp2bwGwAI2DXX1+dipuj26RhB4c2sWdnqvXnJVMp+sEJ5WKdBhw3H+C/4irA9HqTO8fP7jbvrz3EL90DJ132u4+WW2PGYP7wr7LEttY9M1nD7NwNjc3Gyu+J3B2WcLQ2BSNjSdA99zFYMnu1Nxi29/ejGqRhGLdxi49KWCGc5cpYMMzfLkxIupLI0Qar1NIMDEXf17XmUao8GvTlQ/KUa/ub4vX3GHfeip+mfVVPCXRKTMnJwRVfal6OMqXASUgJSWd4EiwXVtGaocZUonh0eIqcffu3ssY3jL+17/6bfsf/5e/bn/x89+1R8/X24s1rPnWZtvbXm9PH37dvv7ik26+c5vyLPc0Q8oYOyTdGaZj9J7O+jRqAYQKiATpqr+ly22MijNdLL9qgHOvAsSppNNLxKErK7qWUGAq3jCuo+3bZxUFQaKOx62yFlAtmRU5s+MuEPWpulUjof70UIr77u3ZTyqSPbpIAGPtIVwf0LZSRwqky7Wbq8/bLvptFxCcilvyBStGT/qZdx6utEcrG20VQHc21tq9e1+1X/7qN21tA11JA8Zg0J1l8oyRknTMX7qK6hgLRiPo2t4KGyHw5R5xF6krFRAp41TS2elJg1BAsAow6sl8dM0IS5ckpSvSgqUI94XGBSAuKU1PRkczRgkIUcnnwyncI78Q41DRmW6lKpJIOtfZ950+g5BafBNIZ8hpOJi2TqXVl0f3ttbTIC5dmM93Jf/LP/yIMf2luGNb2wdtdWsbwPcYu48yTJ1CHzsBQvkYDd/iVcp911wj57Ybdag+5hlAK232BOvuQ6TO/8SnJ8o/fx0I1A4TgYZf+Omf51/ulRPLe00yzx9QsED6UNEXAKfdkpTnMuQre+74sJIxurbv8owDosYq02/6m5STpQzyu1akGhAc3aXaxQuBMoQK0cq6SyIz5kikC2tvX19qb11bRG8PtmtLs+29G5faxfmp7Ft//9132vKtd9utt9+lXkBLwwkERmdnK5LeS1SGn5m7tBFpQHpAGFXaOIQmjAkOxlV5y9sdAGmckqi1jp0gfaTU/BwpRh5ek/CAaeNoAW2BWDJSmjH6jWuJTTpAdvjoxi0Ly/s9WNrMpnO2u8cfBOSs/ZDPF09VC64paZiUWMu2G6nc0+WRKme97fpuvNIl0h1ybD6NH/v+W8vtj773QTYXXLvxVhufxvA4kqJhteY2lL5o7SPSePrGr7QjBtBp2REYQYeP8iw6cEKLQoAU0xCO7c1vvOmKc1ObTyNtD6683hdeJekFJlkCJjn7RBqcWiuu4aOW2xawZ2tkatsMcUQkLUU5bCxnFnVBeQcykVQ0DumU1KJKibTBuI2CJy0ukXrP9Kqc8bGxzNQ73l68cq29dfvttgyQ8Um7PHZfBxSqJN8ac75zF1Wh9+Cneg4G3G44FZ9Whh2vByDosAzzO0CwS2dZlzjdvx7Bgl50/CexBWi5fzWCisR3aiNg/vPQIx8QLOC1OJd+LdUJXQtWd01PTlBoOeeOkjJGBxDqStf2WiB1kNOaSglnBcQRhFNr+oG+V6ThMr+Hn9aZcKw+s9AmF9CbDDVjGPjXz/S4aKc0v+ReSd/H0uv8P3j8pP3y7/6q/eYf/o6yMHIYViXfxqups54ODs4SE3PS0cafPDeYRsn3X6Qb8PRHuUVw9FcrdN3cjCR6ndHuEED1khks0G6thG7hvuT1ZApcmB2veECTSSXFfKoHu3gRfpqVScF1bHxG19aZ1j3adZVR/YYutk4l0/TOpOueZBMsXTDPtM6UjXAnBNghJ2aO2vjkbKRsGN2+gZXf2dkFPNWVagBWySd9aRDpUxV1fOryFAYptNK/FiqNzwt4zyVgZd0NydHfGCxQKXt1FIMpDAatzHX0fMuNZ+Z0swLZaH0rkma9AXULIyEIdnyuD6vldYEs8412D1rXpdsjuvjB/kFcM3mRaFu8tuyhz1EXdimFUaVv+RqVdDXT6l6lPJ6Rzxn261eW2nd/7/vto299v01OzmW2KksXgqFJDWD8oYyMetSxlEHJJKmyq57iSSFVA+TlL1JlGBl1VbbB8JpkduJNQk911L2V+jwiTZwGR2Py+PlGm55mxBFJAnBSO861Aby3XPWLeQRep94GOj4SGF9q1VF3DRz9dljfKlL/KsFysAfAT58+a5998o/tq88+busrz9uXv/s1DvtXmYBQyh2JWX5GKTDmtUxdWZhuJ9sr2Y8Z2tG12fVLCE25spa68m96DM/q4EloL+DLx07SxFlfvXptziojYEZnJCiBXpcU9kDwP0HRH0dHarF1k/zEmDrPEZFdRzcolRpoRvOpErImT3e3pS3DLqoUOUKxewd8sijFbmPcBcQv7j9tn9653+4/etqePn/Rvrr7dbt//+u2tr7e7n75Rfv67p32YnUjPUTpsey+Czr1duX6jXZl+VZUhP6iLCgUAV4+O8kOQh1IkcQOSLt9eE8aisWACXalKYGRQbEjKqEk8xxMq6kWCnFc9yOZIpYYDpW+rzorTX57SHfJSpWqSk8FliVzKQfvAOJ12r0WYIEUUKVTKXd5wqXa1Y3ddu/xalYdHQX5fc3t3b22vrnVHgLs4ycA+3il/dUvPmv/8Mk9LDdloEJ6qZM5GR3GYZfm0n0CKHfVLYuN4iWCxKVp+8M8oQ19fv6LAvyRR3mqdXLRqfR5SAiYFmr36yvxbBdNfAqojD3oukq+CWYZP/rD329vvnUretM9SKbsg8RbrsGJk8xzArZ+qqMi81u+n6awu64B3u++fspIp/YMfeuDd9qP/pPfa//6T/6k/Yuf/KT97Gf/sl28/lb7m1992f76V1+0T+4+bh+8dQ16HMGVmzMyPokBcu39CEYHMhNlEIjQT7eQnfi71BG9SShQXgXLMk7e1fl5qYAyDJFtQNW4BZlCsZNMDiOrsgJWCSsQfYjYU2DfcnZbRzJ+wvZv//7n7dnjBwHm2O5BGebLmcjqMpadavNvP0YI6dE5hjkbwlmhX/7uftsASJ+7ieuTL++333xyh+st9PNzuvyTdgEJd8rPjbPqapeH5+bmkPpjurSvvTh8pOGQquJM8gGErl+TxPIlL0VN3/o9zQZ5tPfE/xwYRmOVIGUfkkcHalxS4nW7DAFTzFJYd1SLFLh2GY1H1V4t5TBTh1ef8k//8pftq0cvInlffP0MkNQnpXfOr7v75E0LuxTsRELpWV0oCbq8ON1+/N132hXO3/3wdizyVYaQu5srbW5ytM1yLExeaD/+ztuZB8gq5uJcczOWwAgkogY+pUpiAKHdevmfa/Wd9ZdlLmkNUCboQmFRurCWXwSIGiKJ0uroyqvKUy8XnOvMV4Xyn0BGSyL0PqOZHav2YPtUB35ja6/98tMH7bdfPMzsuJutoBU3p4gneWixbPXbHqog2/7SxQayB8n9Qurgb96+nongm1eXAHQmY/G5mYk2ikoZHUVH45A7YXEJAKXLz/X4qR657kczDgWVHl/87+k2rdsHpVk6+mAXt6v3vMY4kj5gikkEQR7M0+XLc+I5nzdUPSkw+8JKgqqVrMjCS4FXUAfZ4gYbzCuPDaz6OqDq2rjLzcJ7ojU6VhwCqdxFONHlFkkaztDP8bUzTdt0d7dhH2msAO0M9+cCLTM9PdNm5hbb4uXlNrdwERftAiOv4UzPTTNOdzxtl4wwkDegQJmDhXOGvZY3eBTcniaDonF+bcOQ34YR0MpfmHhEuinjpSMg45KrQtfNK2E9KOnLFeceFJVw1ockSJEH2HwBZtSJAUGuthPUEADx6l0ZqK7s0LKWMPxUhRsJDKbzKwkngG7QQK1v7ecTkscvqcNlX5xwvwzr58k2trbb7Mw0ddfujNFsfVFSatpMQobt9gCStSZ0p9uvs8q4vwP9VQ8MBMQEUOh7oKEHWj4i3RTeP+MuZcTJd4KDdP2zc8kUP88uW3BRLg5xPZgW3n9UL/OS3FupPqZfv0qXIZ0zOI52zOsXFCwn1rDrGvs47IIpoa6j+6XBafSfa/CqEdeS/GSPn4VYW1trqysv2kN8yq/vfN42N1bS5RcWFjML5VqUza4koSG5lmDxFAB8VkDc39lsezvrjNnX2qHLG52USatng0PM8M4RQeLIM/4HJv54L4A+sz71rQIQFWBay/GPc49CESMR7DhTgAX7g0Kp3MqMRHMLjq+I9JMY7nJzwY0kGRLWCKO6letAeYvNUqlT5913G/0NC6feIgVktA17wG0Yl49HGXMrVS+xwm6endS/nZ6M425d33//FmmVcGinoR2fO+F8eODXD7prAHTtxzhn4tPk8mIB5uzO8mgDC0h45awelg+fBUwkUoGyvqiB1Ok2nBK4gEm6SGBJW7WcRx4Anl0m3UBJIC4V0ZoBzQawYToCvI4q6J4pmYKptc48JwnUkepOpVJDJMDOGOVNDiiKa0ZDjThPCqBKoMvMTuCe4KOurW9mLnP5ykXqLOttOPAFLMb5vn3mXiN1nro33f3gIFbXcXwFeVOArLtv7IqLhBJfoQObsnImjeWmN0CTgDrwMATM0BIwXrVCMnnmUZSuEsc5wCINbkT1uxv6fJlyk61UYFl9qyL1x3ZtRjhUmNl4rLXdvH48ZJ805ocopF6d6uZYfUhn3GcxPLOzc212fqFNz83nLQtpcmu2q6HOeeZlf+qyYU+QQHdfuC3Gwy9iu6au9OgX63+6lbsavRrcIHjy20upQL6KS1T49772UclZOfYV6r7ANGMyvRJ/g0l6YDU6qgEuAtqQBghJ8sv1ElbrQ33eehfID6bYHAcHJ3GZ1KXOng8hobWUUauT6l3fzsikMrmdaXdH3LDATmJsxqbaBFZ7fGq6jUy4TbA+pCKp8TCcHYcxpdnZKCeBnY1SKmn9MKIEBUilScEAsPSgwiF0eJRqq0j3tJsv6+Tn6fzT9T4NUOLqYcBMIbaSnmwXBNURBle5N40g2r0Fw2UKudFg1HKFRBYhlg2OMUz1goGG6TCz85ahgdFQbe9hrKyXoIQLan4MJCBVvb7pO+KLVYKKZE5MzsQTmPCD+fqOpFMyq8eUnxiJ6fNzHWebBnf9XCCkpzc6AlvAFJhZgTzHoVRXL5UG6TfkOx/ke1348qTvwqbvM5lIQ5OtMUiKQWXf73FXitRlfkMoc3sEy+2l13Ls/s4wDaL3Dg9PM1S0i5rQdXV90n6hTT3pmN+BQFjgv2ApdUqnO+byPiQ6zzKd3Xfhy62FTnIMuhJJlw8d0FOqCLeJe6frfHdSh951dMSN5/aqAlleCxTvdesULK7hRUkWG1uhB9Le5nUhZdICNE+9cTioSyFD7iNy+4s7fa8uzrblpflso15gNOKuN7u3S7uC5hxlTckN52yJDg97v02pdQeyJDgrtL65lxexnPTwS9b1eTRXQXUzlKTSf2lczlncIj4f6KObuhVRoKwrktQthlmP0uYzQbBRo+OJU4r80ovl+ztCHlnC4F4YBCbSibVWhVhfunekt9SXaeQndfbgdec+FNQEN66+e+NyXgi9dW2pLV8CQIZz2VZNARYYgpVKGNFhtlANgWlkTiCM0yMwWBfJI8EeOu6+npIdG4CoRXeaTade/9UpvQIAfpRwgoC6y20LH3NnY7V6EY9sdKVIBmw4AbD726VhGVWk71vrUW5zmUCyiw91rN278xG5rwBIHqk8t0E6abwk3sMyBL5WPzvVYB5CShIEx83uIffF+rx6QgIBq3LpljAsmRqVccDrC1B3KqneqfcoPUrcCNOox4xPecRJyBYjGSXSaTd/t0JJdYdwPzo6OmJgQDp3w/kayq5fMdjC8d7Z4LxJ/GGkQie6PgAFSAIKO1nzjhSVpNom7hIeR0W4Cy5gIr2qgvi08uEZggMn9QaVLt7GywoqUec6Uv4IfeN4NnRgumhWL5eWEXnVGtV9Ql/SKYE9ocZrgJSGSCwMZfRB4aVvqmJPuYakVE61vgadcXkMEYDhJqk/8+tUgBxpxfHOV7h0xrHOOuW72+ttkyFlSZgWHLodw8OwdfWLZfluB7pUC66e3F5/jpCMZoQXycrYWj6ly8sauABZgJNWg/MJpu27dHjrDoNl/RMwBUa3xaPyoPMg1vcn1UESVx93UlpLYjMe51l2yxFvNruyQQdcg2Ksv4qiP6rDHn1EKMKoDxpM5+/3ugSiDvU31PxlgGxaQFL1E/UX93a328H2ZltfXW2rG9v0CHUp5QBIdoUAfC3SYRA1St17P3Z9Xy54fPfTtvLoq9Dscyc88lyJkNI0DnBAk0saAhS+iC/h4hk4FQYKkIMN9W7xbgiYI7gwJnL5IKUlQ0nlMMO4GBGIivRx6HhLg923JNVKy8LbME72aoTUf/EhHXeTxlrLdSoJ7RqfU70trKV3lt1u75BTnarU+Smynd2dAPrF3Qc0lltzXNehHBqTAlNK7UBBReBfKmky6/h8ZW2DhjlsT7/+rH318c/b5soTnh+3F4++bp//8m/a2jMnt1Eb5D9HpiszdHMdlSDTxCUYhwooT6hGUAHT5yJ9gkTkJxMAxFYfBlALs/sqXRqa/NIerauOEajaj1M+nukE3e5qF06Hof4xHHLf9HXtKJY6LV3Ba2m0HvWlP0/jrwH6c2F+G8Q1ICVxZX2r/ebL++0/fHovL2kpRBbudJh0O9xznd3unY1cNKT6c2Ntpa2jFnwzQ5Xw+Os77Vd/9xft7/78T9sv//b/aHe/+Me2s7VCWdAEub2KszxB8lCtuSxt42Sym2eG2k0s7errDkwbQWlxYap0WqEvcQHJc1GfV1vS1UFAd8j0SqgW1WsB9xNi2XwgltZGsJv7KmCWG0ybWOrjuXWrYtST2wD4HPD8asLn959lKePnn95vn9591n792cOUtzA7mYYzf6QDRgXUmX0Bdt1nYmoGQE7yTnsmVXh+yFmDpIu2srZJgzsDpgQDnAfpDcEAmiKHMtGFuGtIfowUQQxO4hW8Jpmui0iUTrozOGIp87ZWjUy4dpJBgIiNK0LQIDlaiFuEDpVR19QluHfEo9gVPSRd4Bz9+Lq0KqE3WD7LMI5D4v0OpptbfwGQf/XrL9rDp6tQKh0D+aip33nX4+gNiRKjnoueH53gPIQv6SsrJ4C2lYFFfoYMyZQuJ15cx3INK7/KWrClPMkxRA0l2NjWo6TWWRr7EZB1/RPJhE0i3TdOgWQQcUc9GSrapS0YhtPlU8krvRerTvosQ/DcCRDBdaVScJQ4LbtDy9m8XFpOvw1UOrmGo/1ShvW7tLFO986OZGhQmo9QAe7ddHnDQYXzmr3BsBse7jvJ4Qeg7BV0c4CTcTfDOv+6w7N8do3rfEgwR7lje+jVnif+B7yoDm7ij5K2HugeVpDXuEzJo4h1YAqn/+0mlbiUra+jlPRJcP5EKt01TBFJ572PohI6adP31C91Ldzddf1nelwE8x3KgImKUJJsEPcpOeS0peMWwaANIJAlTcYf1wuqlJHGs6G1yvIIKB56ihnFUI5u0UvK1gVTCrMtx67sNXH+sIizVCDStjbXQ4eNIjBZIYh+VAp7PVoqJYFIcep7qPbGkL/5LSCIFxRbzQqgN3AJkKBGCgXPM7nK4JQCVjpH8pxrMgqWYB7iiNtAkQRAtWvPIZ3zs75gWt//sJZq2QvZFqO1132ZF3RAlmwbRRWkAfNtX/Vf5j/zYWdAgA4/qZPXn6HH1wf1AuzSvoIiraZXP2aYCT2O0pRKe8/66kr7+Bd/h8XfD12hyb/UWRKo8y8+5bmY10lifVBDfz6XTFtMJnRRRL7XZ/7zuaIv4YJlZQJowSUltU9Sh1jCnZNUStRJmWmHIdPbkqbNi1joTkvKC1nkUyJtR+co/W7cpYWZAKd3oXegdCmNDiN9f8draQpzMBO3BqDcWujLWaOOxRvqBgB9+cHlaru7IVxRbuUtb+I3v/h5+9Xf/iVlOpylB8IHF2lo6VaYekkUl/5LswbTGzowK/RfPLBdNDy2hobHAs8zWAd/bDkLdaIj6sDKOExn9xRQlzB0yH3LQsZlKJMgpPMXVEznM0u28Xz51EZQYvMpNbqmS8GO5e2SSrZdkcJSdlSEvzAwxMjGxgLkSaz4wqWrefnKdSUbUUmUFRtXdyuNT33SKq821BYG6tnTx23j+aOUm64rYWS0J3g2Xkzs9v3CXMqwcELAFDgLlU4LNkG6NRG2omIdyeU+FfFPaYrkcjjycT7T+xRKee5BymwR9fh7QXFDsnyhMj+L1C3OTwU4y/DlKd8z18jYndbxNwVTVbG1wygItVHSogB2y7U0jF+DHZt0S4yfjlDvuySyFwCnnEy2Uckrw2o+DaOvElq2jalKcrTlquoYvWJr7Vl78fhe+LAyy0zeNAh3HKqeWHdAjqAp2oSAWbgSYEqJAJYClDR1BlAlym6s8bFQcgmiwJ2Db6NYOPcZs5PfeBnTkgqIz52UsKxsAEOHKpUxDqSrVb+ysucHROcNDrryEYZBSy5Tfqd9G6d8c+1Fvu22gyHxV/6ODg4yhyk9iwvz4cP60nBQrteSfVHhaTDfDSEK/3UqXsDz+1+2R198HB7lJfx2Z+8tw6bJZyOh93xo6p8C00SlOyn/PEgQdcag2IqpgL++rVYGpABzhlyCrdDyBFqQJNiy/anZbHbVZYEAgRMgf6bbVhf4EE1aJc9lYj8i7XeOHdPnW0gMNZ1g1hjlpxqGa35zdv5im7t4tc0tXcvShr/cotMuUJcuLkYQ5C3Fd9JtD1TtSPvG1m6mHCfR5ft7O/EG7n35SVt5fJ8yHK4ilaQ9l059bucC4oI52nptQa1MP2moRAkp3VStad36XLmnKwtmtkd7TZzxtpZdMOqCextAyifputJvl9D6xUWhu5fzizXWG+Cf6UvJV+OQO0SrEop/Z7X8SBVGhPwZGsKItPicpuDeRinXLp+MgCYd+IWFudBXDUVZRVryRYfDr5nmZ/UGcLtQZduMmuRn/cldpJ2hZpfeUCMu9DwRSrH89y5TwFRMrdAcSoJK1q4tE4knjHSMF1geyRpFbRrvlUTLqJl1v741GgnV6Ehz6V1LIVCHEqqetvUtzfu4ICmLxqHBBEFj4UjFja2e8yIVjOj++DYaiEQa/ZWq6bklpHUufqY74fRAYjSQLoWmH8GEpk59XJydzrYcF+ScENG3dVuivquTINLT97qgypF3jVI29zJByF8rM6GgBEjAUFK0egGTQ8bEr4AodWD3sUtEsniYH6gj1G/91A9z5pM8PA9wHZBa2YnuS68uuDmeF3ituV8nHKUuPQRpoi2iXtRz7mlym0yYsmGVrABQm1J9I82gLrPRrtx8v9249W5bmJ8lf9WfQHZBdRnaovzSQQwvZfgu5v4h5fpq9cnLtre5Vi/vk64MLBec7J2x+N7TUIaA6cYACbT1TB+3COaVLz+aLHB2KMETsBgSngmN0pihJCX1s0wlbQMANpylXctzo4FKXzDUvxIkgIJuQ2TFk8MGVMNJk/VkyJjaX+ZLW46EQotAZoKDEdLhfj4sGvCRchn3lT+l6mR/s/3xT/9FW5yrF1QzA0SJajZpcbir++ZPNlqPjr7ew+OnL9rTlfV8q+7ZwzuZU9W9s17LUehck3ImKoURAqY+nOCki8Gkhy2pkcgNQbdGUJQ0dVk5zzWurhaje2PBvRacWGbSuQDnOpEACKZ1WZaNKfMS2AdVhSURDUgSjjGEee/VZf5o6LOVLbq6I6Dy8yIEALqPNc+HnLn2a1q7rhnh5ljGlavL7b/+b/47VMAcGUpglESd+X0MyNWLtXVR1ZEvJTrLhDC5nebw9EJ78PBRu/v5x6nL/J6lx2GyPVgpN5RkciMTlB+GwCwtqBK3UDMrcc7WKDkaH8Hsu03NHAmshiRFUqk+3UmbTJd2tn0oCl9XJ3OdlqlEkt7xfxmwAtMeYpqScsoj0vSOYDbz/hF6HSBsLCsKrTTe7voz4mqY5+sw6SKorMnZpfbuN3/QPvjOD8lXetsy5cue5YuvTlq4T9SvJ05P+QYJ/RLeN9c32urKartzB2O0s0U6ial6tUL2hJ7nDszq4oIa6aCyXuGqqA3SpY6TKfWFsTJQQJvHCQvdpa6rc/hlw/GxIZzxiQBqHqXKQymQEVs2kyQ0kHmU6H7ZI0NUK6cOfU/B1sF2Fj7j7q6hPeyGWxurKW9n4wWO+37om5qZz082/Pav/7dIVxlDJAlidNsEQGddb+Hhs9X0muj3rpGkQT3urNdXv/u4+dlIfw4nDrvSjWSHMULA9Br2C7gOHFtPRjLq4ehnfiRcqSg1oHgXcDRXumQdtZwRAGgUZ4r8ceMsNZA/03Ipp7pc9Qb1tBMI9bOM5UlYfFFqXTLmM/1Nh73Z9UZXdMFtY2urDU3M54PP22vP81VDy/NTP75KuL32tH3/e99pVy4vpaHk2nqtRFXzfG0jRtHfDHbKz7UrrfvFK9ezjmRZn3z6afvVL/4hQMZFckgJH/xPKDCjR6QcwPirdITBHKkvcc4SaWxiCZGe+IY8s+sLWjGvVHMPqJm9Bpz6itZERjvWYzpViDTo9liH6ZQ2u7C6tWakBNi67TmkRXqlw+3ejrN9pdpJYX9Sdh++JhhW+iEp3zv3fcz5q2+2idnFto4h8rtHOvIfffQtVJReh128+NvCadewLcxNwd/Ldvnam7hZfgBrqD15/LBtbu3EGFrH//Obz8yaXpEeiTr4p8NJoZW5oGxK1QJdWEZoxbhASQ4BACfI6ki7aXXxfjjJdZfO2XtvJMIXRbXqTm6YX92XuVPyedhd4jfSSE7DWZvukWWVBFt7SbvBr7+6ecEu795LP5zvC6u7SJ8fRNH/dG/SlTffbU/ufkpOhASG5WnpyrV26+YbaXBpsfds7e9nw+24U3yohSdPnuYH521Ef73l6vXl9uP//F+2f/Un/1VbnHc/felogXSdyWtDwJQhqI6lde4xDEB/vYOu8u+GX+gHpVimIk2mlVDiKD8hAHsB8SpxVypdK9KHdKbdvegqYEGuL7aWVVZvJg4fLx/0s8BqmdRpfTUFOJApOcF0bWdjY4MGYKiLrvYnF/LNOLvn9dtt9cn9drSn0XDDQTWM8wIffeubma2XbdWKC4P+ZlzG/QxPFxYWoguV5O/+4IftBz/8SfbUX79xo715Y7lt0xMMEYSoutfAzHIBBFf3VXzzrIsrcB3KeUSXWkgkpryAZOBeUS5p9b6i86kcrrXmfrPdb2haR/+NN621hzrZzV3u41RilCSl3no8Yl2tjWtHQK5Y6h+uIKVDwwPt5Gi/rQvs7m4bm8YFIu3W6hNO1XPMJx0qssWly+1bH30QOuRBnrz21el9PAK/UPP2O2+3P/jRT9qVN94Cpfq8hAW8//57XKsza+IlUkkdhvwty12+pUxpcLqaU0m2VgNqfn4LRpXIMlbduBowYqg8kzVAUK5MmN93ITM85HALjiOeAQxLGRykkTQO4TQuAucIyvxKZO9CpR7Ks0zzPcPnXMUn3EHy9S388J6bZ/2e0ujUXFt//iBSE4/Dg3iZjRBA+ocfftguMjLSfXMmX4rz2iIVv3X7dnv/o+/lRYNSMaq6EqxLly5jqIwX3CrXZ4ZXYBKR1UfyykCYsEVFh4qyfoxy7qexYhFljucxYJ0kxSh1ecyudKuXLMt6BET96SSI1jm7j0mXeiFQI+MMlGXZmOYvX7Sf0JXiC/k1AmeQvHVM44f3NGJDw+Po0d12uLPZzlQhPS+hubunO6tjv/WNDy2MBqcBaGAStstXrrblm2+rd0JDGpQGt2GyM45/Lo9Ig+WWt+HRgenIRZ2oxPXdXaXdd/Fwyn8nQZRMVyCtxEgLsPXCIyGONzfl2hQgvqnr28DpyjAYZT/iGxX1drCvv1CTSUuCbQzK8F6Jt4s7SLBgSfHJFlKoR0E10Z0unPnIsdzR7mYa2TG6G79KwgVF//AQgpWq1m6+9VZbuljznXoRfhhgCVdI8HS3fNcnr6go2Tn0azsvhq4fgLtnhoDpi5y+9+jwyhBJ5ZHTZoIUQnik+1C/ZmqrCJy6TZ1X1tyCTVv4W1YBtLrh+zcQQmGCN4UhUsKVQsHz99hsTNNavsSaP0415arTHAxYsNcWfYr+toGsY53uXsYQqeGva0QGh5ZZ8uUcjwTauEjaE67HJibbe+/cjtDotF+8tER7devx5KlFMw4qVEf6lZtsVOjokpC8MRLKOzAl3gLT9yFWoAqM6qo9MDtY0QJNC2Y+9aVpyiDVUen7ayXL6a39A1qedLpHukpKmjpKSc9BOcM2in2e0JfpbHzpZbu4z6p75dWWkcHmL/9HQqErM0rQVpsCSJeeBXDoRPcWWZ462lJMb7dfXr7RxsfHGeEw5GUklJVaBULwOSJz8sK/SKldXsa6MiAtfOXeP/pSyXhWwAiABXLFfXU7M+rXlY4oRvtRygAiV4xagauV1dULUFqPsjwE0LLs3q5/e5+FOOpHvAHS4aN5Kc/CqMuFOcEjWcq0UdXBi3MagVpnJ2uGgX5EKumgoWyAi3nlzmX4p7AYyBD9R3n+oPKbb93Mr6gODCjRxRuoAbYNUPoybNutyWe5mYiGXldDTW4ImPpewZ5Kbc3oAQByCBdppQLRd3HLisKwsfwJfylF6a9SbYAcXGdymDKd1DWD3TSzT3T3Gv04Sw7jqdeJA9IQZ+O54GXDWOc/0cX8c0EuMz+d9+GWxEOcdQ1VdFm3pFBbDV1XUv+57iOPJWEBiLKWLl5qM7NzxMuvkgvNkcKS9MQDLNHECzKARtrLwwlhhALT1iQi4EN46b3SC4KoGrBmu5MVmV4JkdmuUQiVn4ypRGnrnWxdH10ky1GfOYud6Tq6riAJors4ZFqgDUShJ9GfACVoltPRnDSOo9Vz9eI+qoTu7qSz3zeSectSl0VAAJRKkje+YcdfCQ3lYZ1rnb3iDelppgPUbAxD9wqsaezu9XVudXH5n4aSKa6ls1f45RIUIUqsz4zXaspYuqGHechrA5jW+vt3Kg1VBtccjq7GR8fwBGrzgeWpH015ZFc0Pf8ST0GW17/lYV1Zi+c+gwKodr1dKVXC/RlcJd+BgVN8Lj2kNGgtqXTSowCWFkNPm93YbTa+QFDfOyrpDD30TgF3aGwv1SAJYL31Vl99tZ4ATwiYBYvBB7ZeVWy9AYrnMun4WQecO9LCMBXJeJczjWFDmLYnVmJMsXvgx5tHSFf/rMh4pUjJTS3GcZhHixt3yrSUo/S540xA9SCcKE484K5tbkeKpUWm/YhKdVe7pbPxLsAhRfKkOumEJLRBr3XWEnYYyTMbUymOJ9N1eV81dDaqAEd1vfbdTkOBKfNWzX8BoOwocWGIHiNVdBUPdJRDpcT4l0IloF7sr4Ywr6FvMdRa9q37kRPHzb6OooSlgUjvKKR8RqVSWmqMb71hkGBZ6ljBdCztplh/LGR7p5aAC0gYT9rOTYNpCIJhwONeHzOrmsYJtvRZgbSLABXmQ3w2AFJn+l7vun9JiVcqq7zTfJq3mA+MBaZK30hxEbzoTSvnsMIeFEGyqysNAmGrxc/0uUk4Mmkbo6BrUt3FdA71tLzusOi7uhIgiO5yKz/Qbl5dXyveL9AZb9Av1U/NIh33n9571j6//zzlqtMLQBjt6ad+uyaEFEDQ1utTabb+stilk9XxDpP9vaHoQ9IJ4uGBGxvQkUdubjgIwOa3F/jjTWk0QsAcYJg4kI+O2rV50AGT3xmXNQgt2fV7mIe5Vo+UtJqHivmnQOrUumHfPOc/XwCx/hKVSxHun7e+IXzEXg8daXmz+1aiyvKOj+qHqjJkGWB4bqM7NeenJUdG8C5g6uO7DzA+fpTPsT1SRHmmHxjwSFPCAjScAXhzs4AWmmvKc3hcQiW4NRvm6M5VytNj3wR2Om83ac/k8Uz1AfiUUXv+Gd3tb+a54cJPb/6bu0OzX958vr6aIZlOsh//VAcJmG8TaHQc/bjFJb9RgZPrDxs5vu56NIS7k+043U4JytJGJ+UaH7+1efvNq/kURElN/WTY7n790JK/5UPi5NOf9QuFSr31qCLmcfZ11K3PvZXu1jugXOc/ZyZH8xadS8vT0gddzpYrK9YVD0HPAYlWNw7SM/wusS8XREIBL9IPTW6rjkfQCQF/lCrKUnAUqOrSaWKfm2Rgsv3NX+zfu/DTN//tvwOxP06K/xj+v4eXF/7s/wVm/5yiUcP4cQAAAABJRU5ErkJggg=="/>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 name="AutoShape 9" descr="data:image/png;base64,%20iVBORw0KGgoAAAANSUhEUgAAAFIAAACFCAYAAADIF68MAAAAAXNSR0IArs4c6QAAAARnQU1BAACxjwv8YQUAAAAJcEhZcwAADsMAAA7DAcdvqGQAAEp0SURBVHhe7b3HkyXZleZ3Qr7QWmREqoiUJVACVagCCiiganpANBqcadK4aBrNuKNxmksu+b/MhlxzQ65oJDFNM9Ka0w3dQMmsFBGRobXWgt/vO+7vvYjMAgo9XM6JvM/dr1/53aPu9eueDX/78G//7cXFxY/jP9I/mxoaGn7e8G8e/JtnWzdmJy6aTxTTSGTExUVc1BIVZ8SU53lsaCxSXVxO4yvnq5ZSHIkuzmtROm+Mi3NOLjiNhqI8zsuydUeB34Kq7aKoK/cK4poW1LccUveqeTh/gZxYN/Jfnl8hMZ+PDcdN0T09OmUgNyaeTVy0nCpWxRNI6GRZJk1saMhSGxrpXUnZvOyTGpZoXKaiw0WS8qeOdF3UCVFvAwiqoUVWHTmhfEWrHQ1UU7uZB4WycyU1hAbI7aasTGfwlJ9Lp76Sp6SMLYF+Mc2FB1jlCsjex+NT9ahwN4OIZGXVDQZIV2Xjv4YaBXI1wN2XQOecUJZchq8nN6c4hzxQdKDMdql8Ee2rC0VfuRFn5+dx7nPal9HcvtTmInCnkZs6Zpf5uRwyXmfFSbUlZYM5nqsHjG6GjPOxCFcp415yA1JFrqyo+Ep7avF1F/51noxj9M/OzqOpuSlam5sNYCk5mSzTZuq6APfq5FwItlfaoq21NdPqLgPtmy+hjK6ByPFq8J3yRGQgy8vEA7TqYanL+SeoHmzn90993lpnofrzerokouow3DTU3x9v374TwwKx+SzVUJK4qDh7GcHEE9fH4p2JiRjWRfPxUXEniZrK8B9C2YaiUdVf/ikOXYV4wu55XRslsnKegWvCi80htvytUQJaAn1pZKtl8as6lKa9rT0+/s57MdnWGedzi9G4sR2NApu0FkG10/l0QXvdbl2fi4tHhgbjo7e/HT1HR7E/Oxtnq6vReHpebTehWVze2tISDU2ZL2/SguLaMBE4z5DxJM1jMZiManFTjWl0SAAd3DDOy4JKunqd5HYUoR5c20ldSuCKKxmDsoxqBtUFGMTq50LceG9yMh7euBWPP/ks5uaX4nRrP5oE0lVynjw1NTU1x/e/853oUpmf/O738XxhKXbXt6JBoDYWoDU1NkVXQ1N0npxEk+LdAqPCfY7g4sMLVIIIFUCKirg80JHLOevymEr9Ux/0WxwhTspQ3M8fX0POV5xDPi8jioKamprirde/FdsrK/F8bi72z87inIF25kyj4dEfJC7USPGHTr2vAbg/dj0++fWvBeJi7J2exvHpSVyoDHoIY1wcHsTu7EysTz2Lo8WViGO5gVUQobJkqqtGvkA1IE3AVzauIDIrVY7SH6c/Uo/oGxRQUBYjblUj+vv64u7NGzH/7Gns7e0qWlwkMXSDCh/zEqkR5+Li/p6e+OE778bq1HR88tvfxcbuXpwIwAYGoTXz4wZvzc/F7PR0LCytxM7Wdpzt7Rf1/3mUvQOrEimdV7nR5+U13FYTd/t6LxDpFK/OePQcuC7TJie5tCJNfdCP7/HDJYDcvnUr2iV+i9MzcXh8HC3NLdEq6yuZzLQmzlQ2v0K/GZF+770Y7uiI3//qlzG/tBTH+D66V+nqjKbODvfhYH0jNpfW4uDkIo7PFFQfPhIazC2hPbqoto/yi/P6a8g9zFORTkpORIOZMHv575uRC0vgamUVP4QS05dQpkNvJtHIyTuTcbi9GesyEmdqS6WlNVoFxDkdwBIpV1k0v2fiulfu3413Xn8tnnz2aXz1xWexf3Ks9stiS010jgyHRiLODg9j4/nzOD4+TXWgDqKbmzRQZWklXQXtZVTtMb4WTWJ6Vq9zOPoKOeNMNaafyRX3y24o1FVUxjuKW47lV5wE95tTuZGj60Y6Mal0T+XDeSNDw7E6+zy2Njd9r62jLRrbKzCO0zgLgCoA4uDAQHz0wQexIX36m3///8by6lqckUbt7h4eita+fp1fxO7iQuxtbulGsggWu7WlLRpamt03N4f4ouUlVdtanJdkIEvY3DZAcitriagK6wnYVJIpHUuG4vpFutyEb0rY8jz2SM8NdnfF9Bdfxtb2tgpsFJDtcUpnXacG0lWnPm2W7vz4Bz+IwY7O+MXf/V08Ur49GQ/a3dnTFb03r1s/nm5tSjcumKsBAyWBOmhr74iGSmtOK+vo6tTzZZRtLsgd54egzIDn9tYVxCBQcTaA6zIDgV/9odCLUKTOO0779eS8cKryoR9v3bwZHTpfnJuVtT6NJoHQIh13Upajg8uUFElzx3vvfDu+/a3X4ovf/jo+//QPsXlwICt9Zj9xQGW19PRGo4Ddmnke+/uHqe9VSJO4sU0zn9bujpASzj4XxCl1XG17eV1GG8gERr+KxWf09KmOSGulayOjK45kLeMAjEYVR0osg9NTdjXepVUD98vgqIKa1Pk3Xn89dpYWY2NrI87V2Up7W0RHxbqSkkqRvjg/jdce3I8ff/xRrAj0X/79/xNLUgUnSnTWIJEeH42KdGOLdOTh2kpsrK3HmbIjebQd3dkuzm/u6VR5MIAy6p/bRT0FXWprcV2S23MpdUmKM7gU6gwkRSdmlsxTZizi6goyI+dpNbau3pcSzSYN3Dg2Nhav3rsbzx99HtvbO7opIKUfzwUwOjpLzdnL3Ynb8dMf/0U0yUf8xd/9u/jqq8cyMGlEugf7o1vcWBHHNR/sSd/OxGlaFutZimqRAWsf6oumSqXWVv3ZOyGoUfWgQVUwixyJAL/l2uI3ICq3hrzAwjrzlfB1VKujOj5VKhukG0r29ptvRoeiZr56Ert7h76L63KkEzdemXG6b4yNx1//1c9isK83fvF//bv47T/+IjblC57K8DTLWA3cnpB+7Inus5NYfvYkNnd2pQlSnJEg2tA51B9tAzJCOqeFBq4A0NNQJK0g6rY0XiHHVG+SnhhOEW8rXbE/7Xa6GhCOKcvXEWAc9ZJQpvNpGaercqQBL8WJOgWYOONbr74aq9NTsTC3ELuHx0rXFC0yIogknTsXV3XKT/zpj/9l3JbD/gcB+Pc//3nMLa/YZ+Svd/x69I9di36J/uqTr+R0L8ep6kqORqwjugVgz/XxaBSnE10CeCjnfG91Jc6kZ020G0BpvNtPXHmSsNURgNbS1Z+ZDC4HVcalQt1g1dGLkY4pKjZoxdHniuYOsQDQLc4bkhuzIKOwsrYRh+KupkpLnMvYnBezGQzhu2+/FW+9+UZMf/Vl/MPP/894NvXczvWZgGzvH4jxO3diWDpy/elX8UQ+4ykS7ZpyIFrbKjJCN6Kls1MgnhsoBmlnZTXWNJPaVP0HmppeyNfMfNk+/q6Se5ScwdFXGYpD7doXOsujEXQceYtjeU+UV/rTPd/nSLzT1o4llU1DP46Ojsh4NsWqnPB9zWYadd7RJSdcRwohzbD8y49++GEciWM+/cU/xLOnT+JQhWCGmlvbYvzegxhtbY5luUCfP5mOI4GYjrc4UccmDWDftdFo0xS0XNkHyP3NDamAqdiVj3nEitHOTpwfHTPqmYau+Kx2hPJuQbkaU+q9q3S54///Uq1sPIZXX3lN5vY8VpeX4uQCXdcc7eKaMySiEL/vf/e7MS6xffLJH+KT3/za/mITBkVgD8pfHO/ridVHX8anj6diT1x6cY5OvYhzuUOU0d0vkR67bobAT2zQNPRYunX56VTsb+8qbcSp0p4rj/jXqNDKFzky215FjGSO4scn3FIorh0F0RkOdMgnvvRI+ViEq5RpS8UNl1arrualeei91+T2bIsbAfIYoyH91djWGsfmKM2/JY4ffPe92Fpbjd/8/f8ds3Kuj5UZLuvo645ro8Ox+fhJfP5UnKg4OO3s9CJOBSjOOVPMgdu3o7lNXgAgqgEXAm1NorwtVYJqUDWyv+JuOeroz0uNFFUlqji4N6UVom+c1boIkRIFnBUm6UjiEtRqNPEKROtIB8jjfBydKJU5VL1XtI6RHhocjFGJ3Jr8wXWJF8uOABmaceC2NLc0xQ8++F70dnfHZ7/8RXz6u99J/OXqqHSKGpHhUMZ4/Php7Km8VulW1ARloxebdT1063p0SIdaLyoTa5K7K2uxsbAkHzXBxslvlU6uCGz5R0X7qAP7kO1PyrYXSGSn8sQxOgBcniflBXH18fWglERFdUlMvq5PU59AF4grbbp163Y0qYNLMzOxvbsnK6uOYlGbZGjEnXcnJzV7kYH5/PP497LSq+Kgc3UO3delQehpqcTi05nYk0pobFWnmxqiRaqhsRnuaogBqYM+uUyYaDrPeuehXKKlqak49VpkEqLcIgDRoUwrc9pcI1/V9cFApqpNTMu79f18OQF0Fl4PosnR+lFjvxll3c3ijMmJyTje2on52efyH/etv1yeQo/05Puy0ityi37+v/4v8flnX8SRRJZnOs3i2Guavew9n4v1g/0Igdio8jxIal6rgOwfGoiRiYloFEAU2SAQj/b3YvHZM4n0pjhWLVHaJmVo1lSxTVzfKl17CY2v6VP2wCs+WMNMBwtfWGxVAK0oA/pGR+54hfoK3NwzqM6qnyK94zhmMk4L4gSXQwdV3CXddUv6b21+PpYWV6zscY9O5Lccya+ryILPyLj8z//T/xi/+Mdf2dW5kH9Jm8fGx6JdjvuyXJezFnSx6lY8PUOk29srMSpubtVgkIE2HGxsxuITOekry5YIymH1C87t6umOHqkYc6NugA9U609xXZwYyDJRSZlQtwwm7jKEbigoI1xxHi+XANSkraYX+Vzlqb0F5d2Mx0hLbO/d0wylJ6YffRFr62vmmEYFLPfOxnosz0zH//G//e/xm3/6vaz0UTQ088Cq2XpsSLOYpenn0otnXhKzMQMAldusSlm06BwadJ3SuLG/uBBLctLXl5bwi+QZNGW/hUYnxuj6WFQ0W6oHJ1v8cqp2CyrRxrLCJXa86bkaVSuP4ogjPQfyUEzmzcb4siBOSFhWVaZTKS4A51gOdFt7fP+DD2JHlvqrTz+JrZ1tGxDuAfKhfLmdvYM4kPW5aJTOpDyMiNpXkQivPJ+NxT3lETdVm6ATHoD1XRuLHs1yzkmrMo8E4sKTx7G1tZnM4PToxCaB2BmDN65Hp3xZZlH2PZ0oibPMUvS1qMy9K7todlFIsU5OrN57gYrWfi1xn1BrBFTXJhPtwIi8/eZbMakOPPrdb2NKOusQxe9BlOsCmMrnDugajuPKXoF0Hy7S0tFhnGmmgm5DN9LRJvWjf2g0BifuRIP0YkUFHK8uxeyTpxqoA6kOFSP/smxTu/IPSUX0jMsYSRKqy4jfgBInGkfgtAiXEHTEyyg7StL6vPUBUhJRzQtIjoTbxXESK1bB/+Ljj2Nzfja+/MOnsbouX450LCx4NqN05DWwikN06WhR5qnSNMj/bNNcvLW1XckAs1kARywfHMemOLmies7WVmLu2ZPY1oxFNkp+ZTrcIFmRauiWMeoaG7W7w+wJgGvaEaphZPA9XSWUcFnbJyUomBtO9Eun+csIHTkhoIfyrEz3Msr0tWM65OjKVO6swvyLj/9FjPR0xZe//k3MTE/HvjpqT4KkElUDmC01+EJRIt2gufOZysjpnldpBHJzS6vcpVaB3RLrx+fxq88fx/LUTJyvrcXC9LPYOTyMJolwk8otgcJKd0s394xfi6aOdokzw8g9KiwC5HPqz4h6iN282v0yUYbyrO7nRSoKNZUZ6oOpPMljmeVcQLz1xpvx3e98J6Y//VTO9e9jiSd+rC4AtBLCuXCgu5xsUHQgCyEKrmY2wgU6vUWuEBy7Jb061tsbAw3nMTsl6yxXx4OiciviOqaT6MXu3p7okyPf1tNb1JG60WPmq8SinhKr4kJUBRKRqcaTprzImz7Qhto4XD3+eYReHJMR+Ku/+lmc7R/Eo88+i+eazewcHKbYCZiqC6aQgEncYNWis43iTHM2aSWiXklSe1AJTdKVI91t8a3xwTg7PoyNXRaHi9KUvSK3pqe7MwYGBmJY08XOwWHuOD/EWZUy6o+SoYHKjOV4Q/XnFimlsm7T6ZUBKbRDpnkxQOTlACjn0dHeEX/5k7+McVnHZ4+/jCm5Nlv7csDFKSEuIRuO9qksAk8Hc9WG7Lqhf3AOwVZVfxQNUwI2g4QKGRvol7U/iNWdLeVDlahuJWrSPXRiP9PRyYnoUhvcPxdA4bV6aG+qJZip9geVwwzVeMwNKi5UoOebXHr087xGZFNwXf4RZfEvBP24HaayEQ3xHYnz+++9HyuawTyV3zgnbtw7PNJUUIZCYDapo4inIJRDXoJpdvSfjxqQszPNs3UPNXFyehKnxTXNxtqfllyrc29QVXyb9Gh3V090Cej2Qc25BSKPLNzVr6OyD9n8lE4kpog3kFcpy6uVWg9RCYwDcXXHyzeLkDeql4jg7Zu34yd/+VPNbY9i6vFX8fTx41jd3NC8WnWSnBxqaWtbq/UdlhuuAIeTk9M4kPgfSf8BLgBwhHMBs2QA+8IqDxFu5qG/0mFU2CfZ09MXbJfaOjnWNHRX9+wjKDV5a/2ukttEB8qLMpA6jy8F8mWxxuQ/kOCKDrkpP/7JT2JkdDTmZp7G06++EjfOx77AubCFLupitUkHrDobBVjNZuUGjwMH3VzI0hDdR5zRnwVLualwoC7hxjbViWPephnQwMBgbB2fxj9Nz8Ti2nqsr636mfnZee65fAmMIpdoctOKs/q0hsw3VIiP6AqdpeKGk+gZN5yEX5+bdFrPldy5GnJOrnPKUc3vSqTfff99ryXOap47N/NcM4wtiaHSoX8lztRtfhIYLMZCvq17LE60S782VypeJ7RFp+1qt6tC/FFNeNs6pZxKW0d0iwt7evtjefcwfvtkJp4vr8XKGrs3GjUd3YjtnR01Lx83vIyKXhg8hyqKecdAVslg5h8JUslCKqDISBQYG2eyO0lx5GY1FNfc1QElPzIyGj+WSLcIgGXpxvmpaT9OODw8ztEVkJ6VULgiEFPAhNvO5BLxZDDjlFYBURQfqgJxnwB1Pm4pHfWRj2UyHv73ybAs7xzGL796Gqvs2lAD55dWYnf/0Jy6v7cXBwpusdtOuzUM7ovq8A1X68BvNa0oay6v/ggVmBTERVpvzl1XkaCWLIcjK2XO2xTf/+EP4+bERGyvr8airPTC/EJsohuto2pEEy22YCRwLB1wq+6hB4+PjxU0OzmRcdFU8lR688LpszZhaKJN7F7raG+X5d6P3zyZjm25WllWg8o4iS8fP3NaFnd3xJUMGPXU+sF5/VVBVUCysgLIyxmhUt98c6pVx7F6rhO46MaNm/Hhjz62gVldmIuF2Vlx41ocaKaB2JaAOa/qztVrdKTEWWB4Di2jgzg3y4A0yfLynAWuYyBOBKotuIB25wQWe4FYyTkU0L99pKmhHHK7b24ZbWyMldWNePp02saKMk5kgEp1VKWvxaKWrgokra6J8ovEHe7X0lwu/OuAJxZR/u73vhcDmlPviBuXnz9XB1akl7blskgMsbAAhM4DUNXBedaF+KLsEGRIXCaAWDpLA1TxCrpSeGHDbcQhV1xbW7s3CXzxdCbWt7bzjQiVQrHN1q0U1xDP55diUWJ+cHBkMM2xrpv7mSZPikufiXRSso+BrN4QVRPWR5pqESWglF9/dGkkqwtwzEB/v4zMe5phHMjIrMTSwmJsSMEfHBz4PnkBkDkzHEhHzH06Tx2ZutJImlt1onw+kheuZfMT6cWlDIq3oYgbp5dX4tnCksvFr6Tj/PE8JjmvIQ7kSi2trMa61Axboxu9FKd7aoc7wa8OXidwnjKWBiUlR+qmb9AwyNcZ56CfWpZ6yuLKYy1HHanD9+7fiyG5O3tS8ivz87GqRu/s7saxRp9yXReVFBXRaa4RbwNNmeoU547DEZe7ktdUwqMBdvIKTHUW4JlDs0DxexkXHpp5Ka5QnuSxqaC+4npzey9WZcWXF1dij2dFEnXcKk8/lYB6SUeObGt5zDJe4EiovKbaBOfPpRwfqEX+27fefEsFXcSWxHl+6rkMzFbsS+mfqqFqXlFDHhl0uJNGA5RJcUwXmbl4hnOhQMvMiS1y2isS8zZvlMIC43cyHeRx7Opmqo9TGSODUZQHUCad08fjkzNx5kksLi/Fnqx3dcZkAAESwJ37pVTlSEI9wvwmJ/iyoIzNUGbNBHnMMjhNMC7sAN+9dz9OpOg3FhdjUyJ9LFE6keX1VM5cldv0mHmQP8Fi9UW6SuVwfYxREhhcNzRKf+pIMxA3VnEIjTx2aK14Hr8uMJ5KhdDOE+qgkXUkaAxOtl5HlUPdGC4cfgwRb5qVbSrXGJyhelLLX2OdalRyIkR6KlQxmfcKJXi14wskrrhz504MyIc73N2P3c1NcxmjbLFE1NKOqCGuzFNI/EB6STsQUz8E07kf1ksHZmMENGBz1CVtaOZE1wzM7Mp6HBT7w83X3FIaDuhGQDSHUUlm07QTqy3rrYE+knfBfQbMBjBFpUhcks6LSwNpxOuPjnSTdChSFqQkmYbe+5j3Oboyn/N7Ea1S+N96403rvL3tTemeXXHhReGqAJaTZ8cE1hmLDuoI7g8In0u8WISgWCx1zjqKev1T1Mef0MI7aNAAHRwexfJGrviUvCgoPGC+4gh352kVVLYJHiovxzapi1xZqlHWBqUaqqc6jqzP8iJxt2i3/b6vTe1Ry5Fjre/hq6/E2dFR7G6saaQFlPSbFbkbmZ2hg+ZQOcOlHwiYcCK9BOh64SwbncYgOTtrlTiqwGW5OrtSBdneYlbmihR0gYaFS4l2O5CQQkpwgdj+h9vUIsvuPEVafigTsa9S0axqTMlZEFY/r52LC/1LfeVgfUEiJ69Stb36oXN37t6NfoF5dLAfh55RcC95HD+uRS5LueHTrg6iro5ZnOFMp01dS+mUC8DkT3FTO7gvACAPQkNTLKxvSi+mPJGCchIwSYn0Xn9nW4z1dcXN/t64NdQXE8ODMdzTbcmhqLm5xZjXrAt3zDiofVU8CByKq5LqoC0TFUd+fVBjlCo7nAsKnOd1Zs9KkojhElF84803PPU6Pjyw7hFaBhury0Cwd9uOsRpKJ3NmopmKRJ8jHXMdKrD8gzvdBgV0JuVzDcfCWXvSbxuaDrod1OV4DY7u9ba3xZ3hvnhldEChP165NhCvjg3H69eH461b43F/bCTaNLhMHaeeabYjS24d6ZqzwBxSBjX7XHY9kSiISMeTuqBMWKS+Qu5aWZLI1emf2m0Dc+/ePTVG82IBiTgzR97b3RF3HjruWCJ/JvFlXs1qjTusI0DaYqtM40xndM2R+oj3kWBuViLVyTXPvw8FAJ3Nl93PvUFgtLszHoyIA/s6oq/SFC3SJ2weYAiQiO6OSjwcH47J0RGvYW5LPWzL78Vq222iUwaGkFTf9zogawn+XMpKagQ33UWs+wdkrXdif2c3drd3YnlpMVaXl2NHDTyUuJ+q03aBCNKPpbV2cEFZdsmFHB2t8qvWVFxrruSeslVkcHo72pyuXdw1JADvjw7G6+PDMSAATzWYGJTDo1NZZrlhAp1qT71YIS9jfDQ6ZGjwPVfU1v19tbP0OU2kqgFYkoF0s+vQvUqpE+kMaRJ7F1fm4VC9H7bWr7/2Oj3221Urs7OxsrikWQNTw/XYl/XOVRbloXYsNuKsHsEBlIMu5B6GiFLl9BgEW17dg5NpebUJaiPWtkXc+UCg3UWEJbrfGhuIycGu6Ko0C5zzOJKKKWc4PLvhj3ZSC3P17q72aJcvinjjmOcsB8fcFTsfTeYMbi+pjiNFRaNqxO2MdIUcfahLqIh6FsdQDA8O2X88EmDbAs5vn87NWVxY88OQUAYc1USL1NAGixnAyhCJwwCODrJbokluAtw6MXE73v32t2Pyxk3HncEpyk93ANed0+9wT3Lh9Z6O6GlrdWt5cQlDdO6dFdKvqrulqcV6lkGAo+FmnH24lUHp6e2Nru40QtX+q/zyD8rfAkiSlMlqFwCkXwU3sghl1jxLC5pU3o+4MzkR/b19XqDYWFmKtbV1ceOSRHrH64dYWTiO5hkFkUHNU7swcKNFXWnRofcfvBJ/81/91/HRDz6Me2Nj0dPRrnKybZygDw2IyvGKkqKx3DzW5QUniJmPkPK5vQ/qV0K+HsADMXrz1exirIsBWATp6OyIdtWD4bSUFAxjXDg6v6MSyD9OmbnGxF9PsD9O8SuvvCKjcRLLczPWicfiwP2Dg9jTNNHOuDgJx5mZCY1jySyX0FQXgBQNxB06lw6jzJ/+9X8W9+7cj9Xp2ViamvGOMoApfUmylLqsVTqOzVX02I90NSA49gy8tY+uGahWqQH0IQOwqEH+p5nZ+O3jZ3F0rvZpNPE0mM6+SLQwcSkpOdIQg3gm8W9G1UidZpRLx5XAdSbPPIj1QF+/RHAidjbXY376ucREFli+Gz2AM1iJgYuoGDFk4YGFhvQps17ueeaj8oREjAwNxd37D2Lqk8/in/7hH+Px02camCO7YCQBR9c9NBjvvftuvPPWWzE2Mqr7KarsA3Jb5XZVWpujq709ejq7oqXSFmsHh/GpuPC3cncezc3L4ufnGOxJqA2Ekko8sqw8L6nKkXmSvWAwa7dSoWcZtNgnl4h7ZZqJW7eilzcKFuZjbXXdz6d5KwF5xX9EF7HA0NQs0cLiNrekDlK8LbHAwd0AoWYKle7sHxg0984/m4rZ+fnYkdvE1wA8zVM8ncYn/eDDD+NHH34UNwaGo69NRkOBsltbKtHZ0Rm9PX3Rp4Fma8ruWUM8Wt2I38zMxaPF5dgWoLlzAz2asyqMDf4qA59irSAASz0JOVpktOgAHENkPUfmkSSZulA1RQqRKqgfHXa63r0zIVfmJBZnZmJHrgOLrDTMWXX04m0RrOAFdFlwuji57sgLmN51pr9OcRDTzD2Vt3fElpbUiczPcZtgSYxWb1ef91A++fJRLMlTaJP17QFAGYxKe0dsyIg8W9+JTxdW4tdTs/G5ZjC7coWoJxdEknnoDstqC9Lru9KXkBc/1H7Ig14iWFDJdv9sKvA2oIjLhAzN7taWn8nss/SlmzQKPVbOQuA0N0ZZ1QfF8WYB+xnzSBuVVAQnXEj0WwWkdKvKQNOxzGWuVcCppudHe/sx9eSZjRpripsCgB29ja1tsbRzIPFdil8/mY7fPJ2JL+cWYlU60c48lVFOyRE+CjiFldVNq5FDVvLRq0XbnO4KXQLyKsrfiApugm6N34jBwWG5PGtyZle8CnMk44KiPxOYNBp8WO4CVFwQLDTil9NB2pCcCZFeSXWvwc67ZyJE4EyqM0gAU0zmz7SdZ9MbG+viSvmpusb0fDq7EL949CQ+kyHZ0nyf8qmb+mi6pUXFIQW4PCVRHtZ/fn4ppqamY1dlO74K5mV6gSPtFhCUmsBIZWDUaqEkd0k/fC7rwf17tr68aMRD/2NZUZ4S2mLCRbbWOX9Fz/Awyr4cOrMA04XpHvzKwirvyNDT02OVo+km32nzcprStRYr4hgQNg7wvGVLHT7i3UGpCICZlv7bKp4eepppFAAvp48WC1NOBBhE910xgMM3L3g0soBuFhf7MXEtU5UKIGn8n0uFEeJH2fulhybv3okT6bBN+Y1HiLNSoWN4p+9cnAmYuUwGDoCFUSadOFOgJleqEwpsX+FRBG++bFGG9COr6uZSDILyr27txrzEb2F9y6/QsSuDubYgogJxHt+pkOVW+Tk8HpMcq0ukCDWG+mkToKQOV7Ru8Z2MTqkteysC8sX8VSDJngSnEL4JZarMO9jfF8PDI55bs4CLI0zFm+LMLc1uvOKsP7jCnKd8/SPD8drbb8bItRFbcCHkx6sN4u61/cOYXpOOWl6PT6T79na3sz6lYUctZc3L6j6bW4qV7b18R1scf8QeIiU0h6tpWHPS0kq3VANR7Z1O1ERTQp0EiFyloT2Xpe+NWxOT3nyFYRKUTldPBZAiCuQ+0zHvEfQFdwqqibu5UJUw0lSGhb19+5ZnCBga9AnifHR44CnipmY4JxJNfMNS/3Vr5vPTv/kv4z/56/88Hty7G5UKhqES502tsbi5G7NrWzG3uRNTAuszAbmjweno6YnWjg6LLByJOgEePAN2UJyIK0/E/XARHI5Ry2fZkCKVJ8HktOxbcQRgn2b/YAL6iA7dl2qw2Gtk7OGIyvxlMWWsiksOIuTVZQK7TJ6BS7O+UvZoKjU5OamOHMX66kpsbe96BrMvpb+9uWGrdyyRt56UXmK7yZ2Hr8T3Pvo4zlmJ2diyq8KnENZ2duPp3LI4TDqRtsi3W2f1SHn6hgaiR34gzjus1K+5dIs6d6iyd1hcOMvHuzSOAYMrKy1SF/oj3kF9dVcg0qlj2RsI/etokTBQWjwJ/EmW9rhRAneVDGT9vUvpiouyGsAsQ40a4vroaIyOSKwN3KaX61l7ZGPS3s62z+0+KDUNwdkdHrsWu7LsX/zyV/HVF4/ESafyEzUQW9vyFY/80B5u4Pk0qzW4M5W2ZvmDGCdmKmeaoVRkbCqxp/qYQVGPv3iqEeZ5D5WRlo6Il9xwW321wdc6uotFfwDOcmYpc2vterHqdKTBInHK4Yv0YpwKe5EfIWoraoSUk1SM+q1bN/2iz4GAZP2OHbaI9qHO4Uo6mKT8xSgcSly2VpblOM/7xcwD6URECGKNEYvq0dcPgM4tLdt555k1G6PgSBsTAYlYM8th3w47LJqbW/NxryQAdUNL8U+NIYXqiGpQybrOx6/UU4JLOq9Aqa0Dg/3eleH1AZpOeAkZyBfuZQ/yHFIJFHIpFLk6xRUAScMOBBwvYh6rQ+eacZyxOi7uYgbCSFIsBuFMjd+RLgWgQ91jdgGQnWy/6+6KUU0xEUcy4GvSsfnFBa/IsJ+HNxIAiaeOXR0yTiqHRwQAwzaVimZCjc3KpIy9bDKltUWXcp0zokW3335wN3783rtxf3zMoAEyTj+EyANmX19fjIxe83c2aD/9pPdX6RJHVo1JkdBZqnmKlpg0usVlf29PjI6Nif0FhkDkw0S5LZndXQAqEUNvu8wL+5aI6o5EHlAv5Cey2rJ3sBft4rTrI0Nx/+aoH1DhMbNTg0XWBfmDJyoTfxEpYBAODvY1BWyL0Z5up4e7Wttbo9LNRlR2q8kz0D0/7xYAgMXAsPL0zuuvxP/w3/238d/8q5/Fz979dtweHiy6p+EwWEgb4J7HoLwRv7etYtwL3U6DC15OehnIP07kyODMLqQhRlVJp3xInhQimih+ADoVt3jlRA2xX1fk8RRRQGxubMTW2pqtK+bt6ESzIBmlEblR92/fjHvjQ9HJe9YC+VRO8eISW5R3xJUSXXGunAsPFA7++FBvdLbIwqpeyvN7NtJzrGeiR1nxZoG4Qt1qSJv07t/86/803nj4WuzLM+gSMq/fvB4VVovURltsDRTgHGxvxam8D3/ippCOAnF3qaRLQObtb04d0k+TcnsQAR4fbEtcD6SvsMp00kOnUK1QJ7k5vtnfglyTjmyXGLIChIVGoZ/IcNwUh7/18G7cGdcgVVj2ao1NGTH2ejO9a+vqZkxsUE6ODizejRowALelFZfDSecahIpEvlPtxKesMINSM25fuxY/eP+7sTAzFzNyreZmn3tpjXTWofoHaBicE83MNpcWYndt1QyCv1u6QPX0Z3AkMGegLth/CEdV+vHkUNwoIDexuHClKsfAeNVa6RqtoJIbsZoAifJelN7rkeh1dXZb4R/LxVhnu59cn4d378XdG2OaMXWJM6XsdW9DbtKZxJx1RpqOP8kUlLI7ePVN7g+GDtGnLiQCMDpZ5dZ1K+BoBN5+7RV/4HNFBmxVg7ktaWK3D5KCLgdEBqBZXNyqupjnby3Ox8binKXGU02lZTQt4m5NHVU5508QQOKE37lx3V/UO9BsZmdrw5/eYs8jnAVQOS8tiEqpXJk9BVRtT2emJfnnMcS7LhKlPYFyJE6elSVnjjs2PCzXajAGezqjQ2LOshbl+qXNhlyeg0sA0zpMSoJn0dzjg0s8IEMvDkmPdwqYVtXPoLzxyoPYk6/LI5D17c04gpuLslrUtm5JQVuzBkCS0CH3B3E+ldHcWVqKjfnnsb+9YbUB4OqVu5dAgmqBrON9WlyXR91HT9hJUFS7rNhtAUkBuxK5rc0tGZA9z6vprJf/Regye7nKiSV0GcSpdbyTvbi2HBN3JqO3f9AgsvS2t7cTz6amVFNjTFwfV7gm7u/y4gFvNODSVKQHm9VZOPwAKRDHeheb6hUuAlk6VEAycCO94noBwqOF4d6OuCErvCUQURcH0s2s2R3gLiE9Aqe/sz06pEdHh/r96rE9hBPUiBx/TTjWZmdia2nRfnNJf4Zo16CFE7okLv1Dw9aFu1LIO5p9YEUPBSQj60cFJsAvzgSiV37EGQSmdrMSrYFro3FbYLI3fI8y1Kl1dXRNxqhD7s7dyVtxfWzUost+SGa7+JQ8y6HjOPg8F1KhlhbqRKyPD6VexNm9XV0GsbO1SYap357Gztam1NG29SiqhiebWHeW5RBr9Gm76sLKX0gXs/LEbI0ZzoEYZ3VuJlZmNHWV7oS+MZBuIEFDzTrgpHRj/+CQdQbLSzu7WO19KfzcUcYDp3TsqSIBhJj0o+PQY1jWTc1+1mUwbk3cEFf2x7HUAa9s4Iuyw3ddXNgjHXrn9m2BJ6MmfWzOK4cH8dApg8ukoKO9LdoU+IQsgGPJMYpdbS0x1NMeA/IKGATWBJgUXDSoP1IbF+cn3n3RocHkWVCL6jqUS8aAeOps4yXXCP9YZbJTZGd9zYYI+rM40vNwNXpkYCDefP016yVmLyxSbMnQsAvXTwklCmk1ZWzUT/QIei1FnFFHh2mkVRgLsAsyIoNDQ3FtbFwdaLWu3GcOzqKHxA9vYFT6khUmOBYYUQ3l4CApDB47d9vlV3Z2tUdXd1ph9DFWfGSgV+A2Rbc3SzV6/nxyKs9CTIHPGRcn0VNpscuFe9Suc+buiDV9KY0KfUsVkgMJp0LfGEgXo7ysprxydzKuy+05VkP2ZWg21FlWZ/Ah0ZGIdoKOYZEol0Hg+WiuLNYeJT5YzU0Bx2vHuEMHKmdzN/UeVhijQOOHJAGoEnQs2+4Qa7wCwPLKj3xX/FcNj8rX4Kmt+IOAwC7ehovGGNGAtLa22clHDaHzbYEF0EhfZ/SKc4WjjSntgyPpu+tKLFMyFZuzpQT0RSB9M09fIJXUL8X96isPNRWTE25u3Ipt6cfcoHliFwYgS6ITgAYh1jxzhkNxnFHyjRJB1MDM6nr0DfRLn/U6D2/KAgmivqfy5xcWBRiWOjm9qSn3LmZTBZ30pN/eOtIU9UBeg4ChHKaN3Gf+jUiPjV3LT9CoSbl6z3SgwQsTTDMHNCvi0QUgCjrn5YAw0W6Ks4gXjMJt6BKQxFEo4QXSTURi4uaNuH5rQiN1HodS1og0hgbfEStJB7KzZKIp+qNRGtF8pJAGgtG9EJhNFYmhuPDOxK24+/Ce/NIbcW1UnCljxj6dE4kVs54l9p+rLrpnqdIg4AFQD/2xTyndioijXrDc9cTSG6vlA1IhiLRaKrUiV0lt8vZCpEUFtUm02brC0NuvVDvphYPqY3Boex5hkoTwCkeSIg9XSdBY57z26ivR0dUjI7NnqweIGBnEhJ0JgGiiAQKs3FOZ4GFg1ABVjrE4EQAD/b3x/fe/E3/xw+/Hw9deizfeeTsmJiflMPe6LMSVfTu8Djy/MGcjRE/YZcG3K5jIMfC4LocHcmHYWq30cA0cA6Dcx0vA4nf39npxhc1RXh1SnxzPx0V0xO/kD2CYsanlFmGABFiW9eBYNoq1auoJp0N1QILw1+JojhwfGY3Jew98uSeXh01RLKiiFz0txBdTJ+AQgGO0WFVGtHExOFo3WqwbxR0D8dEPPojvvf9e9PT2qVPt8eBbr8X4+DXPeGg03MVCB9xpB3p93eXD2ZXWdoPqJTe16cRTREmUErAwktKVgJKuQ7OklpZK7KrNXu6TKmJAPNAAqKMHQGV5wHUEIM9k9IfeBEBeQ+mQoW1v56suFaW4BOSfpomJO9Enhc8TvUM5zdub22pUrviUr3v4wX2yQUE44mqGOZIGCmA1kWnhj370o3jvnXf8JBAxJUGfXKCbMmRM4do7eOAEh/G2QS4U8/EQ9BoGg++GM4e2JlSdfMeCMnTbxom2GBid62CxbpZu3dnSDEyuD7qZ3ChAvtjC7g3yWTUpvQdA1KjBSakCyBbX297Z5XfPWdZzGv9CwF9SFYQsjELZ5T8pa83I4X8dy3/kCeGeFDvzautHpQXEDLSEAmoNKpenFBG3Jyfi299+xwsWpEF0SEczbtwYl54clRsDV7bmrEJAHktXHoj7m8RVdnXUoZ6ujujVNHV4ZEi6+4Y7a8sgwE6EqJ1ocbSX1AaHXQ/Tw511TQ1x2NVu6vdnGwQgnMxAnUpF+DO0lIWIi3P9dpmAa+/orAsd7pKBNDMUf77gWPTZJGB4JHldU0LWHY/lrvBgi7f+PSXUaOJ20ODS0NQr5QRSIOnc4i7RvqWZDJxIPH+oBLalnGiA2uUMX9fUcKBvQKPfaXeHDnJ+7fptWXfi2/0y+/DYTc2KHsQrr70eN65fz+mp2o83gOsEkEgLYtvT1+PB4Ckn/2XBkTwDW2ANErrRLwQIOOqj8bx926AB4X8rIbS2dUabpITtL+2aRvJlgla1A3pBtIsy3OlqUNzNmzfdcOabePU0AgNzhLUuRr202CBJwaW1tr9YlAOocNLI8CgX6rgceDhaMxYMGI8r4Hj2+1zTnJjnyV3dfRLL0Ri/dUdif8d6CQlhHXRwVNw7ftNfB2BWhWhi1Cz24nbElYdvtK1brhsO/S4ShTOuNrWoLBahJWrWu7hl1psKAFm+olfRIOLytarcFjEAO9kYTFbOoQTS3JdK1j90Grufp9YLdycmPLdl/Y83owDRG98FJM6tSSJRXfFhMAxdEkASQ0dpQJfmv5TF9xvZ2bu/s+0pIQ4+epfHql28xiHDM3nvYUzcfRCj4zfccNYhaR5+IatPPF5gPybPh9BDuDld3T3RPzISnbLSfNEP/7VNg7KxuRW7GrAz5W+uNAsUPukAYCyCCDQ4T6rD74Qrnrw8a4f7+DI/5WRocx4/PxIZSLO3+1+AWR7VeTiITqOz4ByWk1gm25HiZzM7IHpeTRlYbDiCrAoYGQoCQ+/1UcO4wPU6kuvES0yHsv4AuLO54fcUN6S7tmTEvClV3PPw4cN49dWHfkrJZ7V5AxaHB05v0TSOl4p0anB5XxFpOZf6YdD7xfUj8nmviQkeSvTPhd66ymdR5EQcSkb+4wu4j6kpoSId2CHd11bhW2sSXXEfU0hmUoDLtYFuYnkNA0pPS440CbyCJQHFy2BcKzDquCfHh+qcGstjhW0pbGYG+HXp/shq0zjlpSAqcHbO+dM1AQDg8L0tgcausdUVPwvfXFvz/1mzsrgcq8srsaX5967cqy6N/o1r1zyj4stRuCAMJu2gD3Bm+ardKcZI3gQLFXBuT09vdKndI9c1ibg5Eetr+REQz7404GK37Kfa1CQRb23LD9VhQDB0XcrfKSZqUzwqAD3JXiQHtYPnSUgFlEDSmgS2ADMJfUfnR4ZGNImX8kaPqQN8zOPw4CgXKeDIQkeWWYHOQYVhqe2CqCyXrXp4pEqHlhaX/F2LxTm+YLoca0vLfvMBMDc1ZUTMF2Zn1JFKdEnJs1kUjj+QH4jB4OmkN6MWjaYuBhXnGwCQJHZj4LuyHsDXVOyu8aQTdeRsyZHtpJc64L8jwN9En6KDAdVPLiXKPPthHbZbadnGwkoSTAYZSDCs6jNfUINC0UC+983jghMZmGN8SLhSDQHUfKSQKyR2b5S/XJxIBZFl5G/WA/CLc4uxOL8YCwJxfo5vXMx7b+OmHG7cqn1xPY44wPJ0kg4hKeztYWbC3m4MXi7LEWQoxDEQxgEjxe4NRJwNXJvrUiNSSWxW3dyWePtJZ6oI/MEB+ce9zPXlx3abEzsNWK8mBn3iziH5taNDwzGm6euojOCg0uPzdvGpWVGdaNeowM+gMJpDqkDy420nWEYet7Ipyq/kSrQ5piMOkIJKpaaxKkRa52nB0Y/y48SNALgo8JYEKO/gIN470pcMDmKaGwQuvGCxOPfc1pQHZrzoxLNy5steaRKHAlapNiDWI/lGbitPE1UOa6Z4BCxM4B7lAguqLN/66hFIQ3LWeVutX8apr3/AQLF0NzZyTeCNxvXx69LT1/z+eaekA/FmqtiuuiDXnHxToOdDggDh6zEqFxpVLCOuDh0AzHR75P/h+tB5dGTBlRDOMfNqr6QoJLgX9uF4C2xN4G1vbPjNMAOo8kr9DJAQa4JfPXrk1XeMCc+EmNph6A5kWJgz4wlQLnkAFNXBAi9tYU0Tl8rqh3TqMfqTRxV+dVmj3i0R7peYIqq80QuAuF7DUmlDCqyVksYP7ei/B/PQktAlboZyCOm8/xV/EmPwREfC3l3SGaXDTaPtPypgaLgGxBqYyUkp5hidnPgnuo0C49ich2/nb5ypDKaWgJe7zFAT+KNZP2U9ezYVczMztNSGgtZxj/m9AdagehAFCtNEjBkO9rHcK6aV5EFPowYYTBYq2IZiF0bgwF29EudeviMpjuTYLX2JjoXjABynnod8/N8NTEbgfjb78/QSSiBLAr0yiBjdLnSNGsdKMKMKFx4WMxoKtxjS62Iw2I5iDgEE4oksxI5rPmY0eUeOtd9+6LMPl458VgqY/oyXuIsPgDA4LI58+oc/UIxdHowDLT/XtTfmqw4PstqGE517dVi4TUecfqAavGjSqCM6vBAbakWqMBpdXT02LExL8UVJDxcjBTzg44VU1lwpC5A7O1i4uLRokYVCVFBuR2ElpU8s3ajGsI8HMAEQi42iL7kxOQfQdOTPoKYLlKsqWHDURCW+//HH8dFf/CTeeff9eOPNt+P2xB1Zx16DTaVUDTejcwHHakQdfT4zrZZdSNQGBaR8UtwODQ5eK34hEuHpoMFssA7HKFIGasXOtoJ3S6hf1JVSlEDhQzJbykcgmqPLFqA2DCDrrRJlsjHX5tlQt6QU9QB3QwayusgAUYcqBgTiBmTm/YkENZb9jzY0AjR3nImTxEGkc1DWajkqGi50w+FGxd+anIx3vv/DGL15K8Zu3Ig79+7Hw1ffiJuTd+2zUXmu2LBoIONGZ6QKDgQOOzh25HuOj4/5uQv/mwjPgXDBNrDIah/czdSNPZU8+tjc2DQI6F3awACYZfwjTpb00Og99K76hDpAklgcRmXsigNRQag1uDP9S4Go+jtUv534F9cjSyqByBXiPmVKEPP1XJxwGl1+m8xiXUdwNO1xW6tFSbRU1uSde567XqDHAEIixAoKm5SGRsYlUnwoOPUfZcON23J9dg9UjwpbW102Vw/LimJh0W34k2sb67HFV0ulA9nVyzuIfOWKb53hKlm/w60aGMpOScoBo75dpWGdEz1LQEXksmDu2qioTutPGaNe69BeiXS7p4re9CB6QbQh1BWcQeKBPgEpR9xfHkGsBSQW0zpSFZKuilgdcC5Zh+RT6TZ1mv9i5Wh7x440+3T2xE1wHp/1lxKQIDRHR1eKOQZtR1yxwQ43cQhihZgyKRgbG41rmu1QJu4QTjbiL+Wlmi7yFZFdTRV1xX+1gueBRS8HxwstSJQC013ins/OWeJwzzBAcDC6FmMDiP0DfQ49dtQ170as5aeWyF3hSLhBByGJOPTL4WRbHKyeFQpAjWoJICObz32x0jkcpRq3Uy5A8kr6SOk2VtdiT+4O/0fCFnNeGS2eiW9o6sZnELc31zWz6PMylXri3Q87PIcR97Dw2iO9NCxOZIkNfUaZ+5oSHshHZHGBVRkGbocHchJL/tfjdolip4DAt4SbMSQsRkDulyww/VmQO7YrC98GeErX0Yku7JCxzfXOTtXtmY+ODEy54l9qsks6MiOrbBXXhgdtsTEoAMmiarn3EbZHLDJPOS714yO9pGtP7NUhOID/9HGe91V4fCvRw/3hLX3+p5D5mSlbYR56DeAE37gZo9cEmKQCQKXg4rU33ojxiYmoNLV6YZl3v3Ft7GTrGiawEVI5B+JcGgeA7rRCRRLBp7K7JJpwk99QMEOci/sP/J/1MiNjOoy34mkm+rCrQ0GukNrGogbz7nz1WP0suvwCR5a/BP67+rOTXJCA/dGPCWTqGIu1CkqdiE3NfL7WTxoahFbX6tSsLO/vf/c7/z/ZPBHkpSZ2n+Gc7x2dRLecYLiE0N7WGXekU3/wwfvxw++/Fx9++GHcu/8wDdDOXtUloR2Ahx7Mtw/YJSGQdKQNZYc9lRRTVMRp6GWmkX5rV2kMpnTHjOb9B5oC821f3BqmjnAmy2c48ZRFsOjjkzZln6ErQCZZr+kf+2WYjnlGoaNXxAVqgoj4C0i4ssiXMIoKEHkDFvbXMOMI4CTG1ONH8fknf/BXnhcW5sWRS7EmRX8qkWN5f/7583j+5HEsTD2LfYn8vZs347/42U/j4w9/EOwT5//A3pN/uL0lrtZAMKj2HcVFrG8CNFzFIgN6jDZyzVzcOk+chsUHDAOogMVGRW3KOPG/OvHoFsB4ZSWP4mr1Ixd9iwd4qtMckyKZQFbdlyJwkyUHT4ew0tIjaWgQ7dpOClwfT+XI44UOHfRnblBFtefAVJgvdXJcX1kSYNMxM/NMSv55LPEujnTdc8UtMnWUHl1dW5PIzwb/rw36l8bzDEVVWpdt8D/U6Uh7DZI6Cyeyug4ouYiRYs4Y4trwBBDdigFh+Yu2ohb8tRf1FV28uLxi4D2XVhpmSYCOeiIejigf1FEyXYdeypGuGG5U4QQMDEtnNjaqNLkyrV6CrjwqsFzoBEA40HNtzqlN/8pyuX8m7rk45j9vlJqQP7e1vRkzs1OxvLEc2xq4feU5Urq9EznMp9LhTXKbVB4cx2oQYg3AFZ4mFnoL/ZWWWNZXzrenp8pTvuvIsU1cirFAXBlwjCp5UCec893dTRlAuM+6VUBaNRDUHvoAdoSkPDOQVQurUKP8FIH/F46jU78HjWijm7C2JVfaxzBQ6MIUZTca9ie4AQli/iRRV6c6NDo0EDfHr8lD6PV/tLuvgTvQIB2q/EM4XmlRI7yqjK72E0sFPIXuvn4vf7Gg0C5APXORgwyHUS9ciN/KWw5s+EJMDaIC3AYhUfiOFm/1B/F+Nv0cLoAzdIATOWZfTEihKDHzaQJZsidUijdWFjGiYfiOLMRus04o5xULicvg9P6tYYRIsazlhQM648ovD5Ibr5ynqgew+zXtu/ngnsLD6B++lsZD9/nv+w7VwU25RQCoxIrFuW/x8/Vbd+7aOe9gZVsii54EIFQIL9/D/XzA3V83FZjetqL75jSVATCejkoV0B8vnuj6uVTKkYwO98t2GzQdS3VV63lSCbF/y4UDfv2cV5yBXWImw7wTRZ/bU3JrMyNQxUdHKoALvAzvxqp4pdG/DErGegSNxxHnu45HkoZT3Iq+gRgav+7/pnRAznZFcTSaBVh2A7NtZV+WnWs47ObtSU0XbxgUxAIuYzWGZziI+rnanKLc5jZhdXlIBldavTDANF5tYNEid7LRp4hV+bhsdEW8ZZrdPQiQwQMPBCMm79lHyEBSHokcwShYFi/s7gBuWmyWrNgUUG5vZtkKdBRUQLJ/Kukccea1KOPkcI+8knoOrQZLkOJE3HEuB/dCDjjii4hV1NnB8fEYEKdV5IIgbljzVRmkhcVF71NHH2J9eRTBC6O0wU8TBTCr4jzupU1sjOK5ig2NLDAf6XRnFe+jCB+atvHgDhcKA0p/p2bmXLeNTJHW6RTnJTsAVJsBFkqOzPNqBogz/l9CLDW6MR+7HhtIdCT6U+WWWVVQzqcBsVyxLu8aSDWQZ8yI64lE7ayrOy66euRjVaxyGDDSwRXMUjoHBqJraMijzuLB02dY+FnNqfOhG18omJGLtKtrnGX7eaqXxQSLrwIdZcpHvF0hVcS6QUnVFhYAMYVkBgVGj54+8weVUU30BemgoWzSUrFqVRIYQAayBAMyZ+of3LWmGQhvXO1rLssiALtccYVKY2P2VgXkx2DBjRYdxEYNwgrip2H5+brFie4ZwJ7eaGjvQqHKNyxGWffdKAV0FmPdKm5tknXd2t+WazQTT58+ieWVFbtHK3KhNre3NAXstluDsUCMAQyGw6ig5FEzuDoYonw0kuJrtDjo3P1Qe90nqTNgYv/6k2dTRjvVAH0EzEzvxipcEu2S8l52jAy4AZ9+9VQzj7VY5slesc2jugZJGWqJXR+VBIBYOa9wqxyadKLKT8Qtp+Kac1lXsQwWTHlphIJrFrk8AC3bwB1xk+bKzbwe19IYKxLjRU3j+Mw1XNna3hndA4PW5UgCDjdbXuA8tBN7hhhmFmmRGJ7d+PmSBipFNIPrVZxnbAKTOCYdXz5+4m3dKsptAh9Aps9+ZRoRL3pQBTITCRR1nEBG/LsnC4sxv7YaG+ICfDdWSFh1zvm2dIhy0WjeBrBeVDmIpuZhccHjUxaGNbdtVKe95KRGFpV9LXHXjdcvnF7p7I5+6c0ezf2Pzo+91gg392gKSzr0Lqvq2+JQXs3D/QEAFndRR+hI9dqTC7tPAhMRph+0xQsv6ouXz7DeAgpGWFpajscC09/S8MCq7SpKk0qDWIIO1XFkrXPWCfwp6uBMhbdVom/sWgzduBEjt27F6I2b0Tcy5C0fvF5BIWyXs34UeI3y7xp7+qJROrBRFrShQcDSkFoVlwk0SgJkZLOIpJnMaHDD+kZGpTv75ZxrsqBOoDs3+G9UNrdjbWXVCyB8UpHVJB5PIO4YyAQaIAWsQIaDy6aUVQMIop2PT5CoNDqffvGlvyNJ480kOtpAmXtzwQQykKWcX6ICYipi98HoxETcuP8wrt97oOODuKnzsbuT0SHAvLIiwDrEIS3y7xpkUVm8dWYXDW99PXGvKglEFL0UX+SJyBygwWiptEdrV4dsVMWPdVkd35Cor22seXEWrmT+znomG6X2NAviszlwGjMyvvFL3/B38SpyfEtYcfyZtclHFiZY8rn5RRs5gLV4Kx4VYNCtc9OfTiCLgkr96PkzceohlTmFasyni9k9dmUNjt+M8Xv3o//mrehioVX6StqeglyhKy9zGEnqKRtNMu7VKM+RBjVMPwk+sUV7+FUe5rx8kpBFVurytzM0xUR3rm9s+eXPffm6vDsOl7LKxPeHaA8AsJDs8goV5rZqoCziOiLK1p364020R0+e2n8mLSrNLzDhe2q6CodDBhKwXGARqKMmiYCb1jcVMnqBymDrs+js65P+uh6tEudz6S3uZeOUU8G+F2UVR65rwGTwr/OkzuWHODi0SnCsD3Q6n8GwzMVbWsxi2FtJm/wYRNdb5tINPzRblKUHQKZ5Kd65ZuBlQLXFAKov7BmCYXgaYHVAB2QApmcXYpppozslLIq07JjjDQqo4MiSUrzckz9B2XkaocoLENTDvPknyFiKLM4ci/MkAC/A5bLQl85DvI5W8ErPgyd2p/nLVtKb6ergxzZ5poK7tipP49n0jCx+/k/uPAFl2zPbbwCv7Dzrizzm5aVQQEbE2WdEH9kr9Mlnn3twUqR5GJgrYXgPzu9fSnOBRalQ3SnkbpZxdfds4dQxc3JBecavAvEGoDz3zT9JxeA7X8KafJzjxVaTRjvdrZXcesc1UzdeK/Y0tZHnLgJYPubz57Pxq1/+yp4HIGKk0G+UylDiGWBJ/CeJ8nSx0H3+Ur/KnZp5rknBtJ9mwpGI9LEGg1V+qACy1j8ajwhybbHUBXHlfXOHKy95qaQiRfY0z0X1KSCuy7JLyoFQcF3EO4WvuVcdqOq9PGcxAiPHWiSuF8t4fj3kWDqMIEvNG2BnMjpfPvoyZhcW7BLhPu1Lr1IuRNl+c4wNBUpL+7lXqjHcJNJPzcz6qSWWHRXBbI8PjEIFkOpetceXO+EOOk5Uil+Z1h1LKk9pWjWW9C8ExRcJzG1FoE9qvuNJQrhSWpWIYU9QuZLNw3/WHsWCroPyTuWWucPiHD7x2tXT5RcHAJdn1uwbAiD6hg/J5rDcoiirXbg1vtYRdwn3if8RqnwnfW+fnW18GaYOSMDSD/9MtU4UpAh3WKccyxGDM50FgDivFqBrx9Fp56oGfjN1jS4ZFejKtZeu8PqdMe/xah1cyPcrWPEh1lyu+zbKIspFDPH/+Coqi7r0CteJJ4mc59sMMp4qj09p21lHBypYF2JYdI+y8QaWNMfnlUFEnO2HLDJDVdFOops1ynanO+LOwjaiWqrijPbnWVI1weXyIENfVyvQeiDrB875Mq/LvVKMAVIketG7HSTiLOByXersNFg6CgRerWOy0NHRpnTN0T80Eteu34iB4WGvInlfpSry6yFqCyKNMeEIZ3rqqHO2e/PgbkPuFFzJ5yf2xKFQtUtlW8su0NgylOR79VxXkIHQZVmGWaBMd4XKMkoAc87KkUCcAkAUQRdFHmcXZZpc2GB1hxWnllz1xoelWSSmHNKpfO/llJjnEhtPETuir38wBgXowMBQ8IlsVIQdBGdnMPApaUOCiIhTDosmbM3muTmbVnkkDDW9O/juf388tNd30Sgfrg6c8rw+rqSMU/C/vM8qUJnSd0mjkHOay6EKWNFh0rrxjgO87IxTS6Tr2+A8HFUGjypYjOB5C9NBL0YolGVSl8VdnMoGez6GxFomKoE0cJt3TKBnlcbPeWSc8tXlJr8CzXomEwB6Z+MjDvf/ciKR57tvu1u70XQwsnlFtGtUdsxcUUduII1zuBxHHoBIQIo0V8gdE3FgpuE/51EDNX0jvxcTRHBIllmEokLqoxxAZu0R8S5FO79WlRtJ/fhUgAAoixUYEfQtedgMBbCj42P+pOH127djkHe55QHQMbcfjqRtGhxcKehQZbAqxjIb38VgbxF0BcgXOw4ZUHfkMja+9t+LBPzlEFTzcKKGlTkdpct0sbiucV5J9h7gNAa0KNApAdGcJIMjY4NoGkg4SxznBRTrTx4tyEEXkITWFu7BYbw41R49bCiVaPPWLIvDAMIiiWp148qZGkdmObSV5+pbmtMzbTwWl0IG0v2rPxaB4iD3sbjyCLlP5V8CwU2DQaIicFnqOhuBjHCgtIQtfwGBQJMyJvNVwVW9VbEHeJ3mU0M2PQEmD7UEkhxynmCW65O59a7ZdfO8B27mPjoV45NiHt4Ayy4z/rtoHH00MytbWH1YxStCag/6G67cZ2aD/lReyDrytOewj/Y2nksvnKsjhDNZ6zPO5eiWQXGOP+dIGnW+CMSXcQ4upy6uKLOBAdQ1IeugvKLeunS+r/Na2kbpJsUrOF7lDLNUd9ak+e6JZhnq9IE6rftN+mtsaI3GCxZ0mUJKzBv4bwT4Dy26dI9lPYHNB76UhvKbG1uUV27VgYzKvpxytaFZZbQ08vBM+XmnV3WF6m5WWT5XXY3nzdF5cX2z4W8f/u2/FSf9OHH9j/TPoYaGhp//f4cDeJEX4hjIAAAAAElFTkSuQmCC"/>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 name="AutoShape 17" descr="data:image/png;base64,%20iVBORw0KGgoAAAANSUhEUgAAAFMAAACFCAYAAAAn1cQyAAAAAXNSR0IArs4c6QAAAARnQU1BAACxjwv8YQUAAAAJcEhZcwAADsMAAA7DAcdvqGQAAFEbSURBVHhe7b1ZjGTXmef33dj3yD2zsiorayeLLIqLSEm9SL3abUxj7MG8GB4/+MnTb4bnwS9+8MMA9oPHgDGwDS/yDNDAuMc2etqtXtUtNcmWxH2tImtj7VmVe0ZGxr7H9e//3chqjpoSiyLVwgA6Wbci4i5n+Z9v+X/nnHtv8DuP/c43wzD8Tft5+lwpCILvBv/43D++809+7786Mb00Pdn98/RZU3Wrav/jP/pndx3Mf/rif3di5ujs5NDP02dN++sV+29+/b++G5v8/nn6AtLPwfwC08/B/ALTzxTMUBv/6VPp4e+P7ft3Kf3MJTOYbEqqTMCPGJv2/bsG6M8MTAHlIPKfvo/5r9MP7aA1skpjaDv7Hdva69h+rW+DYXSun/8j0uFxSfXPqhd+ZmB6w9mGI7P+wACvb1dv7tubb67Z916+Ya/+4I699eY9e//Spv3V927ZR3fr1uqGNh5HwCs9BJCtB+DNLse0j50u5Wx/l+lnxjMFyAAQm52R3bi1Yx+9/ZHt3rhv8SBBrRI2CoAjnTRLpiyRTlhxpmBHV+btmWeO2fxcKpJmOmK32re7N9atslOzTmdoqUTcpjh39eySzS8WLJsOHoL700qHPPPvHExJyxAkas2h3V+r29oHt+3Om+/YADAsTNkBQLYTKRuhr8FwaOlYDOCGFk/GLZ7N2alnH7Nf/vUnbdAf2e1rd+3Kq+9a7c5HFvbbZqmyJeMZy+XKll9YsMUvnbHHn161U6dmLXMI6k9BXP/OwJQEHdZf30dI0+ZWx956+X279cob1t/ZQnXj1ojnrQ0Y6TzSxDbqdq3fqlvIFus3LRz3LATYdKFo06snrNNs2+7aLetU7liP40kdS2YsnSpaNlsCvCnLlmYtOzNjK0+eti/96pO2eqJoCO4Xng7BjH959sv/5a/9Z78xlS3lJoe++HQIpoC88sG6ffdf/ZndfvG71tzesM4otFZyxsJ03mLZrAPebDTcDASoer/bskGn7oB1+y3rtg9sb+0j4uG71mjsW6PXsV6naa0+4A9wVuPAelw8xLj2kN5mEye227AHd3YtyGRsdqGEKfhixbPT6NhLv/tXBz91MA+r3R+E9tb3rth3vvmvbOuDV63eOHBnkcjOoNKGc+laC1CCIGlxpKwPgPW9+9asrluztWfdXstGXNEPh9ZHpTuDrrX7HWvWK9Yb9SyeyNARcQcRX2Td0ZgtsEEQ5/jABs2ebdyv2hAzsnRsylLJL86KHoL507TLnlRAo96zl7/1iv3R//Df272rb1gbCUqm0hxMIml16FDNxkhmduGkdWMZ63U77K9y3TbS2LEwnrJYOmPjWBz61HOQEqmsTRcKNjM1hWpnrDtEMkd9Og1J7TVtxO8xpqHTbSLpNdup7tjWg017/c/ese//5YfWag++cG//UwVTmddQsz//3W/ZX/xP/9wq+6haHA/Nkd6wb/u9ge2GWYvPrlh6ZsGGgBAOWg7iQXXPEsmcpdM5CxNpzIFZvdUgv5a1kbpxkMEmLtv04lmbnV+xXH7KBrGUq3jPAa1Zt4MkDpo4HfZhDqq1fdvar9m7f/yuvf2d6zix8RcK6E8FTNk92fmDesf+5F/8G3v9D/+1tbs1S+BK9demEXs9PHbxqBVWn7Rkpoga1mzYblqnvg8YePF01pLQIknjYDiwZruBlHUskUhYCkkcxRNW63SRyNBSuVkrzxzHSQEOwI9C1BveNRoNHawhzCCZLVsskbRaZdMq1V17+8X37caHG5B81faLST8VMGGKtlfr2Z/+iz+y1/7Nt6zd6CKRSFe/b5V6w1rDmCWnlqEvq5Yc4qW7DRuijvV6HQAwAfG4Bakc9i6FQwnhj6gtQCUwBRm2AII57Nat3cIU0AF9AM3RIbNzq5YpTGNGevDXBo6J/DATcfASkPEM19IJe3TMxtq6vfrn79ruXvsLA+ELBfNQIqsHPfuT/+X/sTf++A9xFi0LkK5Gu2X17tBGSTjf1KpNzy7bCCAGqG4HT1zv9i3AKUjyEvBE0ERCezgm+CO8MwtYOQBG/GyMpI5Q2zFAjbm22xV4PctkC1ZMxSxPJcJwZO3OPhRqw0adPUIknBudkMqVsMsJ22ju29WLN+0V2U9syBeh7l8YmAJSEnkAGf/Ov/mBvfXnf4QT2bMwGFsFCar3+hZPwf3KSGRpjvAlsBjSpkinPRhDytMudYkkHBP33mnX6IgOapsEyzxOJoeZgMBD5ENxLLotxiapG/UaNmrtW2bYtjymYWpm2Yp56BZnNNsV6rGDy60QBHRsSEek6ZgWee/ub9oHL71FBLWH5KsVny99YWAqoy5tfOf16/b6H/8BXrjmUcwBtnAQxiHSZSSHyKQ4xclxqE7P7WEPh5SgcdlUAUqELRRPhKiPwoHFUck8UprNFgFbHhvJptFxopwAZxPABgTYiJ1DnM4ATz8kisrkF6w4fdymphbhlBlo2I4NADWBaUiN+zi6thVK81ZHa+7duW2XfvAhzonY9nOmLwRMqUjI3517NXvrL1+0+tZtfo3xvG3rWQlHUrIwWUbFcAKAMqDxcSRoiNSFqDAWEqlN2zAVRzVpcEbSSDSTKbi0pgG81+ti99IcK1oMNY3BH8UtR2MBLP4ZWKM/pEMpmc7LF6YwJStcn4O7BgC6j52tWd76lhlBmzAfQboEo2jZW3/9iq3d3LEh134edf/cYB76wr360P76T//Kbr35Evxu6ED2LUWIBzDwxBxSmZ466qM+cgLytn344gh6lIRD9rBxjSqqSLyn6+Koe74wY2lA68JL5UAETBxAA0AUsH3IeB+PbVAfTCU2EbOBdI6Jlobw1xDA0uxXZ8RsgOnYN43nTWVylkVC8fs2pqN3Hty3D198xRrNz6frnxtMZSALduvmpt279J4NcSgNOYRB4HHykEglFs9aJjftw0TijJKUETZyzGcaiZTKNyHVKRqZZAswDzm8siKaDt5cKp5BipBndBwHJU+veJMOSJNHFqCTAKaODSHrRoQUH7WtnBzabKFM3E4e8bElg6H1sONJOrhUnsHGdgAUrosd/eDNd2z9xjoZHIrHZ09fiGTWcTpvfucHtvnBu3BI4uEePDEzhf2SgUtjJ+cg6UgNZ4+Qqn4szW8a6KEeqokDEaeMa0gHj5umoWOdy+VjzpU6xwA9BogxbCuRKR0UQxoTSH4WycN+kleMqxLQqgGS3MepJTETuXTS5kqEj7ERthWaRH0H0KYUnalOShElpbC9D9Zv2dVLH1iLzH9SUL4Qyby7XrH7r72Ceo0BcwgfxD5Sa1GYbB7PragH6QixmQN6XnH4ED6Ja7Vu6wAQIeJQFoEXw0bG8PAjDXZC3BMZIiSAlp0UzxwCh4RScZTCSKn9iFqMsJNhMk/HkC/naFyznBxbkesTKhu1Hsubi6rx2W01bSqP1CKtuaDrdbr59tt2sFOT1XAh+azpc4OpEe73X37HKpu3rIl6BUhSJpmwJvYqjtQU4X4jPG0sXXTnMIQwD3AEIxxNt1Vx6YoDSgjgaTUcCRuh9nJACdRxFCSsxxbD8cibjzEbWSRQw21kiqlI2hhAQ+ypOiAOP82mCzafS/kYZxrbe2T2uM1hNrIAPBy00Rg5MOBCC4rUK6ZAgXzuXPvIdh8QFf1EUH5OMHXx2v19u/YXf2atdtvVL5GMQ6BrrqZJGtJDUseoUR9VVcjYrG1bH04YIrWJXAE8UF3U1FD3EOcwImaXR5Vd5T8c1ggin7I+nyHcMAepz0piuU6be3hsc4hqZzApc+UFO5KL23xqZMemC7ZYztpcbmwrfJ/NZSwXx0G1t+lwsQhMhQcEGWxuaFXs9sbapoefP4lX/1xgyv7cvHjVdjfuQryxRzRsiCfvA1QSyUknAjQZGkJju3DHxsGmdeB8Y2hMACDDsUbRkVZ4Xx/vq1h6LB3GycgP9DttbGACARrCE+uWy+XJFymkY0J4ZoxOiiOFiuVTnL9EiHqiGLPT0zE7OpvB+aTt9JHATsyO7UgpbgvFlM3lMSNjvD3RVUydEseBqeOo94B6bN6+jQDQj1ETP1P6XGB2acDtd963g/o+7c8jjRqQxXsDVgGpGY+oMPFwR/QGaRy0q3K3rsKh5nhwOD1A6jf3ALTlDRwLRZxID0nT4DC6ayNMRobOSUrdyUsRURJpTlJGCrCzYc8WZo7ZAtJ4JNWy1aOztro6b2efPWPLJxdseXXJZmanbWU2B5hmM/kctGkXvjukrpgMpDMGIRsPR7Z17QPrrd3CfkU2/bOknxhMSWWl2oPs3vAR7mQyh1MZ+fc8ziRG38oxDFIla+Fk2vVNcGm5ZwYud05DwB00tt22jQFtTMPkkQfqEK7XKFAfsp4iUhJXDJCeDJ2T4ntKUxN498Jg36bKR2wJFV4ttG1ubtYWVhZt8cxpW7nwhM2cOGWzbEdPrNjKypItlGI2neO6OBwVLemqAwEyGYjgDa1y57L17l23WI1QuN10TVF9HyX9xGDqwrvXb9rmg5tI0AgPCDgAlMJpZNj6VDJMZPHuVBogQ5yOwspYCveBE+kPezao7aLekX2FybsUinMOmnULehoEwdMjpcmUbKoGlJFEVFPqqVCy3NskRJ2yxeK0Hc+1bGG+aHPHF236yJwtnDtlySJh6vScpabnbebYsh07f9aOnzpq0/iumVwRAAeEkVs+cq9OjNGO5sG+tbcewJ/w+jilAC//qCr/mcHUIMO4UbPhxm27/u3/DyqxZQWIdl+RB2pTII4WzwtxBhpCazcArImK08NJJFYSqVDTOlUbt7YR0b6PAIVQFs31dOvb3jGtOtEQpDyJPQsAWVRH9rFDA3vku9i/a2UR8QzApYd2dC5phflFmwe04tEVy/M9RifEs2lL5otWWDlp5ZMnbfn8GTt+fNZKkPmZQgltrlkbwFSPdDC2ZlsS2wAZOjAgwAgfHaLPBGZI6De+f89it69Y5ZUX7d7bbwIgDcYp9HE0aSgRymk9RWXYtB42p4cq6VgMIEDNxyFDpK7f2gNSeWsNqUGyW1VrAXyKvSPUPxYj3okhL7oWKQ7Ib4hNw6nbkeG+LQZ0gKZ2MQ3HcDDp4ozNHF22wpFFmzl5whBhS2SJpqjbsN+33PySZRaPWmn5mM0u520K5wSxwqnNEPoewHHx4JTXpT7tWpO6IpXYzc8yePzZJFNEuknj2h3bunEHWrQJcU6iynhs1DCTiNFg1BGDLrVtAaQ8tYAI4JMg65Z0qKlbvP8IZEaYg2G/4fM2bhu7O5Yb7DmoCZxVIHuKI+rgsbvYz8XRrp0ItqBHeav2Ejad7FopM7B0qWj5mZJNnz5mQUbREoQec6NO1cB0enrWEnDN1NSMlZfKNo3HLxEdLRaI1LDFsp2h6sP3Rrvrg8php+J07FHTZ5NMDXUBzhhQq/tNwsYuvDKFVwwtLymQXCIpYOqeWWHbcEwHyHkMoCNUbKCt23KHo5FwDZ2p4imkIm89S+OZ0W64p0aKWki37CgclnPnw5qdjO/bdAIqBWNIooonZxVlZQCyaNMnlwlFp7mY8rheQMqB5ObmAVfEHypUmLXczDzmSIMgQ8wIdc/P+ngCcRT1D6zRQjhEc6F2AdHTo6bPBObYY+e2O4MGYI2QNueMBgHHUYxEg+M5ck1ZFdXRqI4YWwCg3Q7SiKSJlA81VSGSjiTILsrA65ygu4faki959DstH/QdSjIlNaj+UuzA5tI9y+VT1gyxg+Mqdo+r6Yip40cst7KCrY4DAlpAXUPsba/estQMsb64JOcJ0CSxOqzKskh1MZ2yMlFaf0iHIRTIsTUxOWECWoTWKQx+1PSZwAwguLFsAtB6GG0kCiBBFkD4YJPkamVFB8ntYeuG2EipNWKFhETeXmZAxn5Ah2ifYmapVtCr2lyyQ8wND0XdNfY4Asi+oilMwAqqfJYwv1RK0nUxJGkEX6Q+FJ3Ckcw+doI+TEucnNBjjakS/0sroEKIGBVkD5qULs1ZrlygLMXhoWVFtehAkf84jWmiCaHqLjDJRRTtUdJnAjOUI4hpKQBA8SkCLSCTSKjs9EhUgkq3u9AazdEomuG3wBJbi/k4Jp2AVGriTOOektA4puFEyezEfM5aI+Wl1W4Aj0QGOLhC2LcnlwJbnC9gTka23UwDdNMWcn2EJ7CVp89YKpfFvuGVqV0gDQKgTqVqRZxOjBjew1OSPlP5khXn58gLkzRqOcfMYYMHOMwRXdVEK8Z4dkm3hEHzSY+SPhOYGDwyR5ooXCoKSmRAhajgGAqB+wEsaA1UYyQCLlUDGI2syyEp4pAjEvCeOEfSfQRV/cqZaav1QmwhPg5p1EkyISnOeWzK7PETc1ZEEjWgvNkgwgoagNCzqdMrNrW6TFbqmB6ZAibSTm8QFCDpOCYqra7kGBudG2AK8jMLNrVYJBiAOdCeFKZB9YpDyxYWpi0hw69L6JTYwwr/+PSZwIwBRizIEjTHrdNswMkII6mmiLXbS/7a4osD7CoVkICoGlK3GAR+RM/HAT4Q0DRKYE1nUvYbT84iMQm7u9cxXBEmAqqESYiNe3aKePrLZ2dsalpSGdhOnTJabSvH+javsPGZ86g1tQA8SaSoWYhUdyoV9/DwK6+BV0Rlu02N49VnIfdLVqaDEpgtnZDCYZ1ZnrHf+q3ftBSRW9iVemuJ46PB9KlnHfZJKJXFy8XaUJ9R1grQHzkNxIHGBHjtiFZomGyAhGigNyaDL+JNrw+IejT6I4eisFAzizIPXzlRtmPljF26V7FKh9he2kV5IuoLhHxfOzttZ86vWjqb9E7bbsQsE2vZ7HTWVr50FlCmMB+AxEWaDpFEagVtd2/PEqUS+HFAmEjNvTH8BvwEqp7B86fTcWwmdWRfnM59+tRJm106jZ2mgwbqGl1/iMKPT6r3j02RpSFJlQkNhx0N2hbt8ZXjqKcmx+ShkTTUQ6rdg+YorvZRc37L9uGOOY53BFit/5Fn1RrNo8W0fe30jN3brNudvYYN4tHiqwQdMwVAT6CGTz27CpUpWb6cs1ortP1qD245sMe/8rjNX/gSQQrOBWKuKWEfPCGNkNxULm9xPLeomkyAHJIbeKksnzGuSRdLXIpkwiDySGsaUKenoFGZGQde0Z6kXXb9UdKngnmYQkUfOALZxDFScuzMaTu1NAeQACwnMlG1gTupSN0cPBozQPXTeNEx6q/VGrKlybBrv/XcUaAb2ZX1A6sNRauI65FmTcc+Vk7Y1798xuZWjloG6UtlU7ZZgSbhaY+vTNnKM09YcnoGKkTURbwfarCYvCkVxzW01Oyc06CH6dAjeydzlobeRODx6hIEATkFF51dWrKgUCQf/kY4NID3ufpHsJufAUwNUWEL0zEL0yLCZVvCjmXocc1xC76BzgFwRTJanJrwARCkQuIt1UYCUjQmRuWeXynb6kza3rldsbs1pDWWtSxqT2Rvp8tm33j2mJ16+nFLTU9R1gw8tWdXb+/jdcf21NcuWPH4cVfXGI5CgIYQdTm5MYEEtUUqARcARH30KTAkmLLXgkWbpkpmFyHxBGxpDs5C+0pT0AooUUDc7xxYGqV2c92npc8ApugNnjxJNcYd+JrZAnYrl4bbyQ0B6HDIfn6p85MYfhF5qVcmkbb4sEnvqwkBNjJpX0G6Lt2s2K2tA2tg/3PUJIsjmIUs/8Jji3b+KxcsMzcLmLNue/e3q9atNezs6WlbOn/OEnBHxdKad1dnxURlUMuR5teRyHg6MwFSQYGAUb0jk6N9Alix+/TiETsyk4QZDG2qRIdO05MJ8oohIKKZUDgTu3gEVX90MLvE1arICJ5IZKKRn/npIpRCs4SQbIWJSGYcCdH4uQYvZGvSACp7VE72LUvDi8m4/dIpaBAh716lbhsNhZ9QoKBPmDi0C8cy9vzXnrLisRXL4m3T5TIEvmsb93Ztbiprz/7iU5ZbXHIP7j2Hc1CkI0cxFsGHa8aTOCLUWHV0dVX9J/+7tHK+b6mUZeGhR47MWA4AZ2EOqTzXamUxWhRowxFqYGZEkPJp6ZHA9IVSzV0LEHefl6bxQS5tWSQnTTgmSdSoiwYMEqIiUm2+azA4jydfzvft+JSmMbCDZ2bsSHmKSvZsvz2w6dSIEDFm85Dvs3NJ+7VffcqmTpy2whFs5Rz2i7y7B3tmzbqdv3Dclr90gSgMFVZCMnHDYApAGhr0xVxIYlqOB+AEdqTb/tXxnACqSsfoXMXy5eVjhJZEV7PTdNQRn5yzAuFWSpN2aJcuJhDx635MeiQwQ4VX7Ya+WUAcGy/OW5DJWYHQbiYv8BQlIJXYLi2uEskVqS/iYU+XYva1Y3hWrOvjMzk7vzxl+WKW2H5si/iH43DBRfjjl1fy9htff8IWzpyxHBKZmJlDcvDSSPIIaTt6dtEe/8ZXLDFL2TgqzRPJ4SigVBPHxO5jAE/hPAKpvpqmcFeDzoLyENiPAwKg8VTOZlbP2vRM2RLpJOaDjoBvhgnMCNzYEpgLTT8fasKPSY8EppxLgE2K0VOaTTRNweJxx9jRHCqlOR959SSVU+QuFdGymJVSwr56sugTYXOljP29X7lgjz/9Jeebjx8p2+mlaZxQ1n7r+WP27/2Df99OvPA1wMhbCmkJsMUK40Tms7OLtvz8V2z67DkaSJU1kAGgoj2yaQESOaxuO1C6yUCipNhM5zjp1gCvm4MI+EjUJptUff6IFfD+0qqkTMSExskGhxo+StJmnOOnpUcCU7eMaEo1SOYpH4+JfdTcdhJbKJozgg5pDDNNgVoDGacyMziqp/HYJ1cWbBTP2n/0D3/Nnv8P/4GVjyzauafPW3l2yRaPLNiv/OrT9txv/7YtP/eC5Y6tWmbpGA4E9YLkaxNI2YVlK5ylE0plH6iQ53anQlkhNk0DIWPsakKdQJ3kZELdUNCo2/hg38a6e6PN7xZmYCAtEp6YB7WL/JKFAiq+KHsWdQ7Xy5OLholRBQktsAUIbT8mPRqY5BjKtcXUSCqjpXsdzY1oTFEcDKlE5cZIa4pSS/Twc8dK9uyTEG688dd+5QU7fuFZ67YBKDVljWrfMtm8nXzqS1Y6cx77W7J+F4cFOPLEmtUcA8a42wLMDQsANV4iQBcpx6nJHhsOMeywtes2xKZKIvuYol79wLrb69Zeu2PNmzesce+utbc2rLO9bb29XRu2AFX3F5LkhGQ34/mCpWEH6Jha685NNlcj/k7Y0Q48LPX68QMejwSmBjQggp6p7NdogH1EDbUWXfPTKTRBo+xZhGKB/56cz9kvPb1qR88/bstPXrD5Eydt2OtbY6dizf2qZaZLNnP6FADkrCGPfvWWPbh4yXauXbHK9atWv33Lurtb1q/uEhZu2bB5QLfREHk6VHvc3KOhNZxizVr3b1lz877V1zds+8pV2774oe18eN1qa+vWayGxgNHHlmrW1ON0iSXtidQd6cRkaOguTzQ3t7RgsakFnwgMMQ1abRfZX5Kuw6z9uPRoYErW5WT4c0kHVC1Xycwv2MqRKZvKBZbBuM8TpXzpaNG+/uwJW70AvVk6AW+bx3RhIgAig5GfPn7UZk4dt6nVRZtdXbDiDM4Jgiypqm9tAeg127p00bbeftt2L71v7b0dAN1wCZSJCWm85oV6+1vWvH/X9q5etc3Ll+3eO5x/45bVNzexDpqvxxbOzlh++YiVTq5akc/UVNlvGZSpcCl3yYyW55QJWWeJ6JAQ5AZJTFGvPE5QwQBAullAc5S8Iz4hPRKYEnktU5HB1yq0eHaKzxx2uWgleOBsIQ7XJHKZT9tzqPYTL7xg5eNnLJEvutOK4yHTpRLgzlthecFKq0dt+tRJK6+etLnHztnKlx6zo+eOW76UsxgBQb+6Y3uXL1nl6ntoc90GBzvYvl3DFlAbjEumbB0kd/fSm1a7d9MaD9asf1A3+tKKUyk6bMFmT56w3NHjlpqZtyS2NIFdTGBaZCOd7KtholaodBxHlYeuFebnARObTBkKBgw24hGTzBxOVoM9us4l9RPSI4PpEcAIb4kjimWIZ9m0kD87N+/L9rLwxKfOr9jx809YceU0zgLAtdYSqdSggiISbTG8vBoToHIxOGqqPAunPA6452z+9GmbWeH78pJNHZklEGlhF6s+Uj/cvgegeGzdMMA2qNWwgRsWHzSsCNGewZktnn3M5vH45aO6r2gWicPuyDPL1gkISZYYAGhEDl1fAJb6pHIFS5YK0DGcjTRAtIoTNXuq81Rnv84R+eT0SGCqTO8VV3d+w/F8vSTeNXdk1ebySZuG+px58jyE+zEkYQp6lvMe9wv8fz6hT6HmqNnCTstMcbToDxKgmcPc4ir052mbefwZm338WSR5JQpG6MxRCwndumNj1HtY20Ub0zZ94gzbY7Zw/nlbeuxJy0NxUgUt9cYUaC5eTkqb1si3CAkHxK2iPOKbh0noAJTuGtYa0TAZUStJpAIB7whxTA2oyGb/mPSpYKrYj2fh0Yb+RNAhyNnZBVsqE9PSuKmlI9CMIuQ368dDjTPi3TUhZm1Cstq+jfa2AQVAcEaD2oGN8a7jgTqKqkjqtTgLJ5CaP2rp2WOYh3kkGEeAt44VpohOsL98zx89ZcXj5yh/2ZJ445hmEjXFgCkYNw5sVIcSUd74oAJFOgBQpLxHZ0rDJtIZJVok4GzgdwyHWsup3/IRipzU2UKBdhzazB+VHk3NJ59KGsVWZRSFxDRijU0698wFO1pOYWIw5jLuHPNhOO9JKocUDmsVG+5uWn8HirKzyyc0Zf8AT43HhaqEI6qMGQmHyltOIWvJ4rSl55YtiyNLzixaYu4IERDgTc1ZCl6YLOv2lMDz6Ff3rbe7Y72tTett4+1rDfZH3HLUoAy2EecNscHyyo7loRNiK0La0ytn+K15LdEvAGfTFIifC5CiZOqHH5UeCUzPVNXW2TLEA0itCLtsItIyf+E5e/zYHKDgoDDcWszvpkC0A3CH2LjO5pbV7zyw5gaU56BqAyRniGMZVpDS3XUbYv962xvWvHUdfnjZOWaajnLQ+IzPEKfnSy69gWw26pwoz7mDGwBQZ3vHOlvQoT06DRBDTIivQOng0GpVa9+/Z7Vrt+GtGrCJzFUEZgRBTE9d0M1cWrSgP4+CcDwaNZJpcLvLdaJYPyI90i3SI9Qx6LQBBsMMedU9OAmiFIV8il8TEPpEDY9LQ3PLxzzck4OJJJOepw61u+u2cf22VXfr1sLztit71q1pbRFcca9qtY1d2/rott1676Lt33+AI1rFuUFN4iEUBTtYnHUvrhsM0ENXOdGVRKZk+3DKux+8bwfQoj6cdAB43XrL6kjq/r07tn7litWQ1vKxFczDkhP8QKs93KkITCpI55luxCIOV51lLwOZJ7WX9vlovZyHNk0pfyw9+v3mZBru71Be39VBUinnE4eHyFP7qIrmqQEzwF6ljqwAMGBqk9fWn7wltKTdHthb17bt3Ts9u7s9sAcbDavstW1jrWr1Ay0dDG2B8HPl2a9admaacvD47IvRaQLU/N5HzIhHQYpioGyYiCR5Ty2vWqc7svWNbbt1655dunzHrn10x/a2KlyftaMXHrf5Jx+HZUDXFL/LqfgGOIqoiKasBJhQP1d9QIwYDFrIb3l4HxMVB1UnEPEdpkMwP/WxEuM2tOTeNYRBM5P81p21Wo5HFGM4BkQFoz+yzjvfwV6tWf65r0dDWJgB70miDTkg2a3GA6Tz2rrtVwgPNfgKIU4h7aXppM9jl+bKAKPBFLb8NA5UBdKJaEF8esnCgqYpkCqtWRoiScqbsHawtxl57zFupA8IAN1tAjKdkYQeaWmhVsPFsMExgNc0hyRSlMidC/ULd+6aHT1r4wJckxQnLqf3YQNNOpB6SDr1p+gIZxvAoQ/TIz9YL6SSEnXN+MlBuK1ROKbRFIWZJN2WHKZStFvD+9oRqY87KaQiTgM0U1haWbZTL5y1537ltD3xtTP21C+dtPPfOG+rX33aFpCa/OoJSy8tWxopS5ZL1J8OQQIkEBr8FT0JFRJKopAUSUcMT55axOsvHLUMJL0AXy2cfsJmLzxh5fMXLHf2CUvCY+M4rzgAaFjPpUrSJhvoTg8pp9OipP0TG+kaQFtxiqEA1wAxbYzu3fzb6dPBJOMxRldLlD0THJCvsVScqlYKPVQ6MbWITSUU8xFpbBohp1RSJD+ehHPiNFJ45MKJs1Y6d8FmzhNunnnCCifPWvYoIC4s4VBmkPhFD/kOnZhPMYtATwB0O+x2brKPcyQlMa4VsHEkOw69Skzxu0j4yLE4jiuWRX2pB73LtVyn5L2Ec1X+4pcayJmArNEoB1BmTpOItEvzS/o8nAX94fSpYMp7jrpkJvDIWAU5uBSgqEJYat48MXPUIyINQLjEyknoelWORsdR/XiuZPHiFCo7x7bgwCVKfIcRxHTnRRbVEbXyRMZqFGV5sCCFZJeSrEeUtIONHYrZFf5p2veh5Al4t3F0io96af8klBSA+qIytGErPYRU4rcckIIFcU6NFqlTNRUjQQpgEJ+UPhXMGPbBPZxHQMpcladCFKhpXBljH8oCSM1hh3h9B12ACgQBToqcEtKmURgAk1MJ5FCwX145n6ql4UpqhPLXMFy/J8WLjD+tj/7Xf+StRspJUAY1iMBS1KUOcRD5rjz5rg6lFrqSvPS/6ia6w4YE+vpRP0dJllQmRvvIVxdMsNeUsjOBT0ifCqYaHocky2apPaEKlRR4xdTLkhh6UoXAOzXWqQrKDkk93CN60sV8uIpQaeWjypKXT9OqIV5bGikwB6iUhtCUh65xSfMPSlTZnCy6gjrK4fhvSahOUl6epy7Qb52vY5PrVIY6WfXUJjCpvxySUqRTKmhSz8nvENMVYq5UzU9K0dU/JklVNHiqio0lmeTrzsALmHwqd3lv7JLCOQdUILptxUTI9gwObawuOayoOoPrVNGJ5Cm5ekH0R+K2kiqproDisG9+PY0UICLVTmPUcYDk9cJpuaQJUDbKUjmqvJfwUKojyVRUF2oAxq/lsNpFh+jcaDv8HvpNDp7HJ6RPBVPJ52O8MQLE93jGUaZUQXXgv0RxnpgYaYI4q3FuxKWmSJc7LKmUGuKXReAErnNyAtrPd+0cQqUUW3OdHEcg56Ak8HS6OgGQvJF0lmmhmABVGKh6STIxJ7qF0BcoqONIXk2XSm2YokMJFWPxK0n6zyXmEFp9951cMrbeAMh0/BPSI4EZ0woH2Qky9ZueVGFRiomjcUnSefkpl6YQ9bQe0qiQbrJKWJIqcxBVlv/YosZMAPYGsnHeqLHvIad2R3YvkuJIzzn9UN/1QyxDIZ7AFPkWOEp+nqQoMkXRgoRJeX6ePnE88s5+DeeoPK8feU7+dI20U6UNe0Pb39wl30kZP5QeCUwPDydhHDVgm3xSUERdtIu4PI+j4txRo0rJVBj11qdCMedtE4lwEzBpzMPfk8YKmGH9AKkcRU5NvNIbJemSs+NDievk+OSl3dtLzVXmsIsdFbh4XfKSTY3ibJVHPjrX85N64+Q0NCeHJbPh7YkOR+dEgqLvxGLWrjXso/ffj/brlB9KjwSmPLE7CvrHifukUt4I71U2CpCzyswfs+6De1SS8Gwy+WY+KsQmdZftFLATe/UQVG8sn33NIA4jzglPVBnKw5dF493DPqoMaIFLosqEFUjdRaHUeeoY/wRI8vTJN5XloByWpe+qNqAQ4ehGL3l73/1QOPy/SML50yrnve0du375uvV+xMOlHg1MCoomljxnGkj22iR16nXq5xKDfUotrNhwH3snVZd0oIYmMCaq+FAl1WBvdNRAz4v9I4WDlBHHoYVwVsX8Vt81a9XNunWLtfbNmlUL2nULNdEmQGRTBZJLphyRqBnfQ74LFAdzsjklYqMtvmxbKgxlk09QE3QvpXeIty0CTYZCIN+9vWY7Gv06aHwicI8GJjlqyYk8nMyV7+sSMwNY4KABgA5gV+NTs5i5tA33tiwQMDrmKgiQktIBNso/D4+xuQ1TI1VpRVx0QvvAhg+u2q1XXrTqh+/ZaAdp1/2M9T0bH2zZ5ntvWGftCpIF4Bo2g7Io9PSeiHrc8/KBCt/Hb+1ziZskzJEeBxTxy8iE6Fx3igl+a7+cF23THNjde9vWarSstU/HfjyfSXokMJU0KSaViusBJffvW+LSJYu/9ooFNNbeec3Ca5csqNDYdIHw8JTVb1yN5msO1doBlOeVdOKYJJUfU3FJgNMRKM2o07Pe5podXL9o3/vDb9mdN1+z/r0bNly/baPd+9a5e8O+/39+06qvf8fG9W0uJA9FTynCRZF2oaLGet5R/tEnp2q/S+vQxhoopsMDnF2wfd/szkcW3LpiwW22W1ctuHuT/Rs+zaIn1Fy/vWXdztDqFbRC9f2h9MiPfBTFiD1YtxQGOAmQwYM1s8quBVubZrc/MrtxOSoYsCUN+x9dssLiEULMyCnJ3kZdr029zidd+TDWRgJ8ybQwwCm0H9y1JnnPlUtWnkLqxi0fJpMZGNRblgm7VswkLH3stMVmj3n0pXLc60ddQzpssgAEzIfgImlaDHblQwsQjODeHQuvXDK79JYFl99h/0ULEIbg9g2Or1msdkBk17M/+dPXrR3m7LHnLtjpx48/NA2f+ZGPmo5IUXDs5o1IwrQSLQv/pEH+QA7ZGECNIampj25bvh4iWbci28UWTFTYIyNt7HO7q8wFsINKUIipSM4dsdwJjfh82Raf+QVfNqOHjA5kfwlt8+eftcf+4//cyr/89y0+v+rDaiFaE2poTQTf1TPKz1vr6i4t0Cdgaj7n/rrF3rposavXzW4ikQ8AdWvHwl2YyH7NwirSh/cO97DZVz+09KX37DdX5qzV7lq1yv6HHfU36ZHBDCr7FLaNbaLSgGhpuGdK0Unk6YMc4SSmQM8Ti9dqNt9JWvqDez5CLy7osfoExGgQYSIlSAu+clIKCenUSE/6xFmb/vLXrPTUM1Y4+6QVn3jBMmeetfTxs5ZaXLbEsZOWefKrFl9EQjTAIYn0qOdQOknK353PpCzfKBtuGdy+h83E3mupNoIS0hZTW+SQpCF0tHNTUTPsp250+MVzy5alQxoHbTqXU6NSHqYf/v2jEx5aI+kaTwyQRK1G0+yjD7AqFxlt/aZSktYEoOd22ta/88BispNyNgJV0igb5vvkcSUxXC+pFbACIpWyGOqdWqDygJY7+bjlTz9pGQBOTGupIQ7ncHBEgycT8+BgSRK1HdpMSaOrt377SWbVfRvduE0eURtMQkG5IWA6DZSWaIpGAp7UftqViVthOm8aQm8hmV2/dfnfTp8KpopXChqQW912QiE+1AV4PoiqTRXgt1dMgxcCu5RGo0bWvYZpIBJydT+0WROq4hKqLhb/JGJyc0CJmvXUHbl6DE+iULJkedYSpRkfZPa1ma6+1MNHwHUFtXRTQhnqoEn+XjeXRo7rU7+x58OdXevcWvMpYwmGt1FC4Z9sAlURnzqWvETvNEieSQ7s3FzWnx3Sxzf4+R9LnwqmXwAdsFvYFlVQ0YKu4rskSQ7Ew0p2RuAKNKqHZOriPnQi1M3wkHGnKWqoQOWaMQDqmWxjPT+zUbGRuKMolIMcAeyj3MoeYh4gKj6QK4yEj1CYSF0EJLyx18RZ4KW1JFGck3DW9+tTvJI8W9duWauCcMi2Hoaq6hLVXw12LSNPDrn2SIvw6Llh037h3KwF9S5Zsf+H0qeCqeTGeQMbg8SQOxsN1QFJxuGnGuNJNkcfoaVgCMOdqnXubVgMXqqGRBRJcTufok5draOEU2q6V9O+1Sr8csP6Fy9Z75VXbPDySzZ67Q0bX78JxxQYdF4FW3cdBvHhZZwe9argbX20ik3LpekcI1rSwwJcALTJzADwCBq0/YN3/GZXj3oURvqgMPWWeks4NJ2qu3mlffothNX52Nrz0wFb0iXTO/Nj6VOpUdgljHv1+2bb0B5JlioWGTlAUw/KZmJXZLCjbvWCAyQq0exbRZI5X4AmTdtYqqSKH3papEr3nQ+JclqX37bxgwc2/OiWdQCw9Qqk/L0PrH35GtJ9x0b37+IE1y3kc3j5QxuiKaMrl210/bqF63eRfjywg7VFR4nIy/5F2iHR9rFVzE0PG377m39gR2bzll6axZlynpyMzJDahWC4U3XHI8nlk3/KRhqXyQS+CCL75JOWm9LiX/XdI1KjYK8SqbhiYxWmKwDCBxm8Z/hPaiYvKoAOewvgYtkk4XlgtZvrNkbicIOQ7AMkhA6RbfV7uVFpG9rOzqZdevk1u/8Xr1rzVsVimQUbF1asNSrb9p26bbxx1Tb/5HtW+fb3rfrq21a/dMM693dtsFOxzvuXrf6tb9nW//t7Vnn1L62/t+k2TmvxnQopcNAIFtHa1ouvIcmEpar8JHTVf2GC9sBQtMkhuf3X7KiDC6hp+QLNf/VsJVG3mRTUTpd+LH2qZAZvvG7BGuSVP/fCbtTJBrWWYEb7kMTJAEgAH3S7RkVjvdAGew27DKWaPzZtmWIOtSJPkXhJMxUVLVKlMuUZK5XnrTi3atMXnrfi+aes/NR5m/nKV2zuay/Y1NPPWm71rGVWzlj+ma9Y9oVftcwzUKPSnGmd/Sg3b7FzZ23qy8/TEXh7bKF38GRswACye+u2Xf7f/sDyrZYtH58j9KXNuTSOSKwgckARMaADVE+1DcPpd8G5r5BTilusgyk5dspsaRmrEDwaaQ91n+QN4l8y9cX6AOkFuLp7f3phDjTHNKJj2jyERIWxNzP5jG1XW7Z97Q4EWLeg1Gy8v2uj6q6FbSSHDlAsn0F1CkdnLT2r6GTNRlrxhoQZsbgefJJaWrDsU09Y9hdfsNSFJyxZTFmcqCiZCy19pGyFxxdt+qmTlpouWbygNxWST7vli7dGtQp5bdutb/+1tTZ2wSMOAQHoJtoGCVfdZbL81m9v34Rp0PPqaEdY6MrDa60AP2PSVn+I39+kTwTTMyAF64SMEHBfmcHm8LlKI1UUrgo4sdViK20AI0BDPW1PXphjSTjndJCyD6FIvfsPbEz8roWrY9R6uLNh4ya9jFRrdbGmd8dh3bpBxZqVW9a4fclaV95GjX9gvXdfsf4737fBq9+14fe/baNLr2Jf37He1i3rVh/YKIFzGkmtVSdqihfWMOCoCpA727Zz6UN7/9WLmMbB5MYGVLeNl9aghdiGwuCJVjlvlZD4J22nHc5YnImQOZQt2CYgoe6HWCl9IpgSd50UYOD9Di2MsxYweQ8qY9GRyTlOYzTqTl3CMRWQumsBPmDqDC3wWgWkOztNu3Ntzcab2zbap4F41dFBZEN9RhPvrucQBZD18VTSeuWeNeO7Vm3fscreFdvbuGiV++/Y3t03rcK2v/GeVfeuWqNNJ+WoH5Kqmo/ahHod7GW7Y6MmlKuOJmys28vff9PeBlSppd+iKMS71HMHr79BHapw6DbmQLcbCzA1DjOhZTHuUGmzbsYVoD4g3qjjTwg1JUyT9IlgKsnxBPduu8pGKx/Uc2SGZ5QEeg/qcjkdL5xNn7rWf0/2IwE5qSmX/sXtHduAJtnuPiDifanQsLKDtKL2fNc0hy/vLsxYQit/j81b4vQRi51dtuAUDml1zsIT0zZagTjP4Qzm0hZfnrPE3LR7ZAGpmwYE4kjrPgkXRwf7toGt/PMrt+17UKc25xUKSJaa0gG8fTTjThW/UMUMtaiT6Bft9bZE9fdvUn3HgfbLgUKTbB3plHB5q38EmH7w2jWnG+iv4+LiztkuiWLRZCrRVwfrCn9kDT9CDLmMOT88H/E0rSfK0Ii/pKL/+9UHtrMBgHh33+rwyv096BGSqgWp4orirFQykcxbZmbFCsfOW/HEU1Y4cYHtGSud+6oVTxOnz+AAYsTVNG6M/R1D47SQS/dPihPqNpVOZd++c/Eje3N737ao0CYeOlfUfe38kAAoAqsgyQ8OAJT2rtPJe20kFaDxGT5ArMW2aFd0DY3yaA5wATOaE4vSJ4IZaGrgrqQS1Zat5ALnlAAjtRW2nqt6RZIJUH4e/wSqYlkn8pyv241jmaStIQr3ueYPdpv2v155gNpiN1H1MVI07gAi5N1tkob68kVflh1L6tmaGH3ZL1ROd0XoLQDxAo5qcdVSR1YnXpZ6qXxwcccHuEPdREW+l67csv/rfeyvOp+ar8UAQQuv9NYVDW4QcwdZBEU2Hsm0TSQVQIMtNEVS2wRoNVehrIeYEZ4eOW0TzGgtqH6TOPS3U7iD18UeKETzEFGnqwd0FRV2m3Eo8gIaMKNFVgJRnxQ04WiqcI8OuML5fQw8Odrvb9bsf/7gvu1v7WE/tRQbmykJ4ZgAS5amLT2/7J9SAl/jA73xZX2onYCLpfKWml22zInzlppf8ZnRGNfKnnuYigpv3npg//LVd20NYIW1pOC+GqB75vN0AqQ70DuKj5QsnMFL56m32EiF+uw0cDI4pj0cVJ1N0ZRWtmhgRcJDXgpd7c6tCBvS3wJTu4PtTQvUQEDQRc7FBapA1G+/KrpUauDz0pykBzT5SLc+Ba4/ZMns3rhv+FuA1O3QMX9CzB/u1O2fvX/PKus7NsBmjluymUgBHeQFIqGa0tX941LbAYC4tOFYBlqnrllFzotntbItUlutefJr0ai9tTX7ve+9YtcINZVk4fW3STv0rqBAdnM66yCGiwULjpbNVmbNlktmZYAWHax2XEIDgA3pdD0C0ofsNOQobaDM2OsvW+zb3/Yy/i0wI3wpGC/rY4++B7AkoQ6UGqgT6Bn+3BFJQg8XJ+i7NqEtCQqSOIOBvYkqVFQ58tL6JPHGEY3+i926/dO379j9tU1f56715j64gZeVhGmZd7ygxf9QGcr3GUjZKv7UsX7uJAyUVAoyccvtj67bt1582d7f2LbOhKIpqepV2rJTQzXlmSWusu/Qt3CK63FowVGkdRWNgLsa5ilsU29sqB1gAqBausXQH9fl8TxJ9yfduOZfH4J5CKS18FK7O15JJ+ne2SLlnCGd47fbSVVQn+ySuntNlYm+O3mnga2+XcXZvNVtGjBwifpSnzIPfEeiv7/fsf/2nbt27aO7cEZi8/1tpBT+5sCNkcia9SDdKkcPtO/X4Kk6BlWTxMphyZ5Kggdw17V33rI/+86L9sHmntWpRhvTEnW+qhhaOxjbexqb3aDj2rSRehwu0PLIjOjJpqBoR1DpoyUL5gBXbdXrGg4wNS3KVJiqkX0JjcJsjVCR/nY4iYQEb7zKRdgJFNMlUM4H4JykqzdlJyfoufpL5P04lRKtGHAcXe6sV+x3b9yyvxxgw1w61DC/yoH31XNs65Dny/s1mxkPrBz0/DGOfoJCPC2kFT1T2Tgb3Zg16uBxNQqEwxoR2vXpgNbdm3bjjVfsu6+/Y9crNdtGuvc6Q0MxvAwycCul5QQ58vsV2q+nR4iY+8JdYm/VJypTZopPSaw+ZcZcA6mWMtHwnFQ9C2ZIeqcXt5eud6M17b8KmBmByXmxixctdvl9lx5XX82XSBVUkE6QvVH0MKmgq7QnwJSvorcl3fFG316+e9/+eWXTsDRRQ5QX5wtYbW7i+EsAVLU/sg/xnp16y9Ly7AOu0hgkddCaz34D6ey3bcSxIVyyj93s7W5bfe2ubX14yS699Y69eWMNAPvWRLX3u0Pb78g+Ch91Wswfwq/7fMrU/+8HRFwt1ZVgQc5Pne0xOOZEjEWeWx2owWOnemoEtZVT5VRfJcJ3LYts90b20pUJmN/4T39jKl3IWVBpWPylP/VhfUEXreX2K10NfBN42sVxlzDfpakDlEjTEi3idhrSI/j/l3fu2StQnzSV1BtYPp4EZpy81EgdoXu8PVvEu9cx+FU4aHt3zxq7G9Ygjq8RvdS2NtjWbX9z3SobD2Ama3b37h27vLZuG1CY3jDAuY2hjQCqV9XqcWhojkJH1Tey2mZF7O9/kCtZCYkbca7pfWoaOReo8ta63x2PrbapbgH0yWmU4PCRLr5II5FWYdSJ5eylS83J3RZPL03lIbnx6+9acPUiUhGNW6oXLUHvuBpHQEqSInAn+1ScelC79aD2NrYSUNtQk2/eu2eb2DYNxPrCWM5xTF3KJxXVTr7pL5JUNurehCvqHWvVbtcq9bbt1ju2p9ce4swOyPuAYw3UtU3410fs9eqbDlqj/TJFFVRc20jaACopANTj0qJ6hHYW8/GlIpRINAdQQsyTxoQ1SRhNrlGzidM9HDQ2vY1ENHBSyagZ2GFMyUtXetGoUfyVlyzx8p9Y8P4r0UUuhRyQp5Q3dHvBJkKu/TqupA/lqOOTkSJ5e+1q8mVjKFYZSR5wO3o+cs35apS2CMZIYvSw+T6xfQdbqNfRNLB7ev2sP5hPVULd0jiIXC5ladQvreAAYPSwPcwukokKZ6MXkFSRSmSSUiXzwiAeaQJ/e5TxnV7LqpSfwGPHcxmLFbDNAlYZEUnJ7jvuEhjdey5gUzgnzveno2RRf5WvkzQtQnJUQjrC4nhFGV/xQ9kNdrkX0ye94LOQylyA+G5A4bg7Hn2PuikqlPOvwcuaFKT3VggyPZtIKB9CG50sdZcdjX7KrmqcQWSgR4NbSHgdSatpFIq6ZbMpAiqFdZzL/wK+zTktgNPv+VLWcjR2qzGCEk3qo40L1FBprpI69g0AeAve6Itp6aAYJD6mwRJhoEEaQJW58vst+RkNenCMTtH6eR+dR8V9tnaCk2cfwPx9ARa/9IgIR1prgBTcU1lNaqkFztdouS71wQwVwmf0m+P6rVEjDPgPKhBrQPUbsXScVqmwqEJRqw6l0p86oA5hn15wNERl9V1gJcgrI+lB3RIKAdFFSSrVsq7UvKscApsj3i5yXq2L80Ga/V2/oHjY0XpOnd6jIc3gf9uh3m8QbvYAJK5HbinA0HSF1Nx7FSABM4Di+UiRMFA6BFR5afUcJD50jjsBM1o9RgYaSc5yUM6IioUZ5Eg9IHWXHVUThZjOFwelA5w0Sw0dXDYa0EG0LhGpyLlIqvWqGt0S6ECqUD450SXGJWfyp28CwaWTvHR+Lp2y2WLB7xp2lWMTvxNMsiwIjhVwECWkVmq9Xuu6tHpXKf+J2KuKKkNRbjTYbfZhHztMG2KiP6JD8s7urFQ/tZuTdCH222dVhc/h43m0Mpl2UWg07BhdQeaabNJFKkG7NHhQnLagNGuB5kT4p7tbfTmgMlYFJXGqoG/8lmcb60GOCbtHPFsBET3JVdGOVEkg6JGNAlIhpeiKJ4p0Eu+N5hyODah4F0nIUvYIqdUTt/MC0+2f8iFf8uoM9BSDGAKFg0GiDjAHu9Ad71fBTZ4RlpJ2PbMO6dTSbHbKt14lyttAGNxECQk+fS6I/ISFJFvH/I423T8EzwonY7XSJi4AAwDwzouyMNuEw+3uE38S70IV3LJxks9d6/a6DPGqbjPh1KhXhUAEgL77Rn7RaPTQ3t3Zs6ZLluynGgQMNF4Sqrzl3fVMTUnKx5NMwqHnH+FUVE89+50rkagAQJOofIprk74hSkhlYBkIt67da/YATNKFMByWzZ9EROCq8dINeXbdm16nnJqG+9xHUBj73bAets3riCAgGNIEH3eQFIpCwU/1DLagiZBpDJQUgXn5vgXv3YMW3Te79oBYcx1wD9xeOIBCnsZZUnddkCEVcFIPcN77ygXwNOPXhca8tF+xlmwuScc52SVSzkgv+FDEoffv6NG0bj4RbzVGgMXiGgWXeUAQZK+oYh9nkkHy9ACnHBIq3jgKkwDPRvvTAFBDatq9GI6HK+KooR6so6LJIYq+9Kn89L41NIRvXSKuPY2FquO1B2HQmlIPdaXuQ4TKbw+kzdQlhJYFBBbh+p4Fd4nJb21beGPLgnt7nn8E5nrbBh/sWe/1deu+dtf6r9628I1bNr7I5+0NSHxLnUWPUBC9EkBSJRXeYirno9B8iwHSq8TiVylUNEdrGjnJgdRD93S6zvOrOJ6UygtkqiEgdTzuEqeTkMxIHnAyQwmPZXN6YAmOBhqTIaxMY+vkk6QBckod6Iwewqyo6dD5eAakCFTqQ7lSeT05UQ5/Sw+8kpbK0boKc4oEBiB9pR9gW51obGffbJswVm+yOmhHAYp6UoRegySkCMynFi3xi8ct9dxRS67O2Qj60bpXt/b7mzZ4Z83CD5Dcm5sW1hFtpMtHkfqyF5JS1RdJEsHEZr26t2c7sq0CWdLG+ZHbEV8c0KAREkoz+fQXvGP/9ExNquTXSCn1PxQaQLRpxAi7ixSnaFw6n/fnvWXyORwwEisqw5/eLVRHeoSLnn8c5ebVU7+4JkW/oWvkK2HNIXEP9BZCf24IYEp1ZQsFFNwz1IOwGghSk+MYWQ3Z2eqUhWenzc7O+hacnLZwqaziIjADAAzOLZk9fcwSv7Bq2d++YMV/9Lzl/97TNlqet/Z6wwbvblpw5YGF93YsaNJ9si/Yj1A3GWEC9Dy4daKUi/UDQjoKZusjjaq0ioHcuBr5DhqmlybpkJ7UJcD1YOck+4jcHQWRa1ixNdBbfw9FNmcKeZP5kun9lQmX4LHlUH/Zy8Ewbk1c+xAwZHf9SbMOokpRZ0oy9VsaQJexJYKEXe62raWJtL5MGWXKmcpTw0b8xgbKCOCvwSIgatGt5uS1UkTrQHXvO95dq/KUHMzQg3sKkQGT4Zb46iFBR4qW+6VVK/zDZ8z02Ij7GNwr2IrbWzirBqeK7Ut61LCkbbRatqG5GMCSw1FF9GRrf5Az+Qo0yV3USGSPxulGpbRLqODmPPb5a2Q5R89Xl12cnytaMockFqYsw5YtzvgYp1MnwMykAmsRtQxQX6mwyhfAEYSCUt8k85TLNYe2Uw8G2Ay03rIJrUbFJbE6WwPjSKRfV0QaibZMhzFxoWyDpJd6uy9xz6ucJ2Dqf9kYt9jgI2rgrzXgkJeLF01+44QF3zhpuFQLt5pugMPtKhyLE9TlANXC+7chf5pTl+fWKwj1gOeBCqRxegmcqxvnS9VTqK8o0ojjGXpZKi8gJaF614VuukoDVnl2xrLlWcAsWaZcsoTsZTptBcI6X0wABBrQ6MjTeqUjc+ESOPk7/K5zPWKhTHUcLUEAOjao6T5ydvBd7TK0LNTLmNvUvQWSOo66B3rRugZGsOPu1aVIApXkYGp6QY+4gXc4adeoiW7x8wFQeTKBJX65VLTw+WNmx2cIs8jsAZTqAJsS5WJVgGxqNIXT1Qfuyfmmt+KPcArieXp7n5/AP0lqFk6r84YcF2XRk2D1Ki85iBTaktJKZHnxWew60UamOIWaJQAzYaVC0ineeBzH5ClsRQDIV2J0aCNlz/Xp2kA5WjOqJyt6Bfz/wK5obFSa1AWkPSRym+0A4PZbOB6cjjy47KloEGwl1HN9CQ589tKl07OKwAxF0jWPIuBcdelDCnVHo0o5t+K3CtNC1lMzGN9FgKcTADPAiOsaJ8aqp+cuOqRnsdMYHI/eniKAReMkdTpXLxLROcV01hupS1V6VmBx4upszqazkZRpLj2pB6GmolfMpnMAC03Syz0GqN4B0iIV9vB1onYSAjXQpdQ/ow4WVZIGSCMkxesCH7Mhajfe6dq4iqDgbMO9hntw26k7o5G0BgAZNABUHEz2V5uEjRTJlFMeth5oa5FTjwv0iTcLyQAvYCFirkWe/rtHw8tI8Il5C6AFimHFPaegLmWkzRP5y6YpopHtkZ0aAJhAlLMRJRpSiSbURGpdTOdwWJRJA/WM4jxSeXppys4cm8XKYG9R7ZSeIqNYGoMvCqVH9Kogxeh6zZikUnZfoMlOR5oRpYfBhbd7Aq4kVepOeXGNqu93rV+ljTnakOZ6H3EBFy2a1YIFxa5cG6LJgWY2c3JCdBVtUnIwYbuIMIAR/TjiqHAI6w8UJFc1J4Rl2W1YuLGPGiDyVSRR8wG6vJCPhqUQ90U9NlHP46C3pGaStkPbqYL0u4+NVdwtgHySjGbVu1rinCQOz1A05oBzykRcCzNTNseW0nQFBi6G9vhzP/S7qJUcJyx/7Ly1EzPWGgMGZcbx0LKJLpF0mADTpzDUd33qqIRJXkGvI9uSIM1iPp5ctsTXj1nsPJq3QLtm2YoApoGQEuDNFM2WoUVH2TQ1LLmR49JGigaHj4+nskJfMToVkiSpAirRl4K0ZXixK/LgAlfgq5cUoRCnKiaPcZoGOP56fdM2+l0IAQ2YNAohiSQAW6WpA6lGCpCzMO7+SA8xjSR2Rg+Bwhj0AVQjPHPnftPmv/6fWOzE81Y887QlV85ZZuVxy52+YFMXXrDZL/+ypZ74Dbu6O22Xr1z213lHr9WRR1eZspu0he8CUf+LY9I4B1x1+Wq5bP/kl3/Rls8dseBIyWLzAFjCjgNeWOb7XMmCeYAWNZoRNaKzVISG53BWAXaz3R7aS+vJyZJCeW4ZZfEqDK3G8HxQUTqhlbXTOQvZbKZk4xbSexdvd5uQag0HtH2A9GJTUIcZKjqFdMkm6bWJD70njUsCnmyLF0MYp5cz0RZ/uqGGcQX2brMGE5m2LM5vSHx99coVu3GTyGz6nMUXT1hCT9+an7PMwoJl5+ettLDkj+ipY356mCQHyTeJDAVRDzk8RWDeULXHjwhIzAnf/4unn7HnVrD/WsyKdrjzLUPEZ6cBkG2OEFqmTL6CTjfZS9lPTJ8LFX7Em0mKwExPeKXu7RHscjaiOKqQJpb0QKgiYr1QsJgcj6IDJDTcBERt8DSnEZMxv0nefOF6/ycbqUfqRhGPaJGgrmGj5YwKeGmZgCEOqdauWzk/A+0p2fTcY3bnje/b2uuvojQaYCMvMidLT/ocwi97NbgvNtvfyO8HcSQAF9nrw09VJHI+grZLeedzRTuj4UYJjiYCJURqA1ri6zM1oqRYE7MXaApczKWFlmp9vqaY5cnVb7KdpIeS6RKoVbQ01CfSVAEkyQdKFW1o8FTUCbsRO0UYNUO/qqBG38bQBFVIb5CW157IBc1A5qi8GnDYyENpkUMSoHXdEgLHzKWy7NMIeYtOx0ZDlcZsR5/8dbv/wUd2+81r5EkjqXGUV5QkkZ1mXTmzAQT56s8roAT6+qqhOiWZHld+pNfHVUXxtGhVz0MWSBIifoeK8TWGC2Chlmvz2xeUCRuN9Wo2FwdpS/Ngp7GKCZheOQcU6ZxCpUWEBZTEWnZHxBwb5ivBINECNDgG1yxzroASecXDdzi/NVFv5SmHIInwdrHDQzwA06u1tCrO6RGXtnEAJbx5NpnzEZxGtwETqdnB1k1r3L9p09jLK699aNfeuhVJDdkdSv+QMLDZqnjn6FqlSCojLZMwuO0GOHWivL0f57y77ZZVq1raiENFZQOZMDYkwG2qaeRdUkc4i0c0m8d+ynbKhhb1eEiOqz5sSpPuYlNFhIBshy4WaDqHnnkY5XDY7+AS6EhmDBIfTHGuWgeIPTaNFikpY0U8eiOLwNVuGX/xO50u9RNJ18vidV0TKpZPwwQSOW+43r+mV4M19rasVzmwXH7Orv71R3b32vZD0FBKq1Wb1tTCKgqU3VUHqmyfWp6YGW3OY2mf3vujVy/Kwd6Dil3c3bUxTCZgE6PReK4EQxlKDFwzBb06wsNIMpMpkONl86U8Ejy/QknIqmDtU6+oAroVjoq5I5IN1QXa5EHErbSMRFSBuNm0ogy7uw0/3WXTQINLrNozAdIn1PiuxuiYipYdzWBDO5iGNqBq/icVx9RAf/hlrc6+9fs127/yvnUerNuoObaL375ma7f00k031Xbvxrq1apM3UAOmIPAxAJXvKh5phv4XoJ4cIPZQl98HzAM5FEmlwJTdlNqLO2sOV58Cr8c16j2xG9/Yfyhk3p5DMPUDoHw8T95JdkTiqwEPnXeYgUCn0kI7klAaLpWHj2na80azaRUKUbwdZR8VoAAqmt7lWo5kMBf080RStWvsgDZR97TIeCJDG5JWaexZo7EGX67Y3tYmzqZrB5sNe++vrll1v6/bwP0BJL3uAR0BGA4g7kUmCWAlwZJGH/RgU8f2qT+nRKAjQG+0G/bizhaSSWYCT1KKkxFJl9ShapEZkxQKIwCUpkrO1CGOxQRG/18NV2NlJzwD3L7CJgEYTd1ykQwxqDjbF1gy6LIpOKVYuWhVCnh1B6/KqcpUKqxIR9KiJM6nEXI1UMItdReV1qi3gFW+jX7b4/hcMmtFSHuHcx9UHgBajevGVt3btQQh7O76vl2+tIm9wwzsV02vVFQrpJKHoEkalSKjEpF2r5yO0k4B7KEnjuj/2N229QOCEo/0ALLGpzCQF/ehucO8yY16+5yRBoPkrDVqrd+kCFIvhO3wIBUPsRuakNcSZ6m1nyEqQPLKCkwy8bn2VNre3KvaG1W9KS8ixq5iDhgVFqCqOC0SkBoq04uMoxEiPUk7BagADzWqd1oeIRWzRWx+2brYqPW9O0S4e+5AGpsbLlnX375tF1/+0Bo4kK7uTKMcOSEBNZIEuZRSP9VlUmunSP5bdVHnSjNCuzzq2v9d3bZho2nDCiZDK4ZrUn2ARe0lRI6A0JJwsfkCXwHKbm1KDqZsm6swX3z4LY/6yhE5iFTwsCcEouyEVJ0rNTjALutB9P/o3oa1x3ohJ5SHfYpyJJnaRMrlQfU6RV0oB6OQUS8MkR2THRU9ypDfMOxbtV3FVI8tnykSxU1jAsa2uXvbup09Gzbb1t7exTHV7O7Fm7b34J6zAXcQZK+qivzoU+Oj1JD/I23wNlMP/UU7IpA0YPx7nQP7zkHFBpWatTf2bLxT9TFbH5OQh5cgaZWH2uZtUmHSKf6008tR/nIsSIOLMr9lKxXsB3rREJyKawCOI1BNV3Odi7SJjyqUvLFVtR/UKhGXo4JSaU5UNdknQMEf0BSX+6MgKVvvD4prUk29TAGZZBo/lvUXMPXgdXUtFeScDNI5O7UIyU7bnQcfWVPrNTFBvf0Dq22sWV1vW6FxAs8bo2Z629RMHYrUOZoZ9VO9/MlRzpbFC+wBWvH73brdI0TcAtD7dzatfX/HbBfqpCcfKDKU2ZMz0mj8JB1SL6WofIGobpUWc67v1m/ZhwQnaqTZ1Rkg8Nqu2oDjPJLv//o+jSIPLZ5SvgJaf5HKR1MIapRGjaTiPrID8BrQlSSrSSo4n8pZCfAkpT2krdGqAmyXDsm6GejTmK39LWLhmtU2N61T3bDhoIVSDb0hvtqN8jSA4iByTZR35OEFdATD3/zvAqr/+LVBHbYQLFm2Krxz60HVWne1vl+TaAohpfZRu+WYfFJNV0bZRWCqcSrT93HiQxrkSdXhoM6UxAKedEf7fJUDdbxPFCMPqnhX52tobSgpBFmpcBpw9KlSe0iAJE4PmKc2ysVNgHpBb1tJEZNPF2asnJtCvYe236gQWUH0AUj2TfNKFQDttivWam1bq73nwB3aQp9HEqj8uaPhTwBHcEUMws/3P313CHymdI367FHNKdhEOQaP1jjpdsOaa7rL7QA7Cp/VXc5Oi7RJAyWZnkU0avTsscSUBlbbXNzuh3jUUIPINEZsQb/5Pgh8KlX720NiW84Vv5Xzf2Vtzzbpzngs7aqbTfAJKDnZQaQqGc9hD/H6smKoeYJj2UQWkNPOKz064a/A9yyeXG8mTWrYjnP17vQkMXc+M0cQFoVt3psQ7gbUab+hR/Gor7VYgdifvAVSjOu1JCdDnpqj11JtgSoJVfkZ8kzq2OQ8vVC0R3kn0jk7l8xbPJmxQSxjPY5rkL2rm2qTSetQjnCSY2xj4jqEcHof3GsPwoPgdx77nW/Sg7/pNfp5+olTEATf/f8BLoIjv+9xWx4AAAAASUVORK5CYII="/>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 name="AutoShape 18" descr="data:image/png;base64,%20iVBORw0KGgoAAAANSUhEUgAAAFMAAACFCAYAAAAn1cQyAAAAAXNSR0IArs4c6QAAAARnQU1BAACxjwv8YQUAAAAJcEhZcwAADsMAAA7DAcdvqGQAAFV5SURBVHhe7b1Xk2zZeab3la/KLJPl7SlzXJ/2je4GCRAcztDMcDBDKSSNqFCEIuZCiiBDEbrQT9D/mGvpRhciYyI0oEQzDQIgLEEAjT7dx5vyLquyKquyvN7n/faucxpE6EK6nZW1au/cZpn382utvbPtT9/40393dXX1B/Gf0v+v1NbW9pdtf3L3T55+/D+9uTg43h19vT1R7avGcHU0BnuHoq2rO7q7eqK9o0tXtytHnJ20YmNrOXY2d+NgZS8am9txdXURB4eH8WJtNZbX1+JKn/5KJfr6+lTNVew3DuLi7CymZybi3pu3YnZuKqqDg9HR0eHzl5eXyhdxenISFxeX0dXTp/Nj0V8bjXbVu725FqsvnkW9vht7+/vR2GtE8/gojlon0Txsxvn5mZrXFl2dXXF+cREdbW3R29Ol+isxMlqLyfGJmL0xF8Mjo24TdV3ouqtLWnqVYPh/pnbdf3mVx8vU5itpa7b3ijZfXUaj0YinX7yMZ3/RfNbx0ehH//Pdb96s9dRU+UCXOlCN6kAlBgerUekXuLXBqA71R2VI33W8qm0I21OBc3l6HqetpjpyGaeXZ7HXrMfuwW5c6ntXT6dzaP/otBkXcR61kf6YmZ+IsamRGBwZUH090dXXGb3V7ujq5fp219c3OBCVwb7o6GqL+t5mLC8/jo3N1dja2476wV4cqM695kE0W0ciuKro7oieSme0d175HsqhjRdxFgdHjdjYXouVteci6m5ctZ/HyKTqHx7QPV3R09cVvRXVr/3u17LPvZa7dB25V+3tob3advV2xMXVmdq4F7v3T/dUq2EXIF1xcdkRJ2fn0TxpxvHZcVycX+iUPh1qKFyk6yBYT1df9FWr0dXVBXuLXrpGW7gIqnJRe3tHdLS3c0u0X+X5Nn3nGOfatXXVvh/+vIruPoE4MKyyB3SkI5rNZuxubcX2dl2gHIuA4qhLro2oiPNHhmsxOCBCS6Jcjk7AUcfi2P39g9jZVSeV9xuH2jbiiwcP428/+Xb85V98Kx4/ekDlIgAEVztfyxx//TuZ9rrNfOd82Veye6lT/IN1+ZyLdRGdfVF9+3AvTnSsvVMN9cVZwJVY2yLV3R0d3QKTwnW2k8J1vPyOKF2p51cX6qFv537aUgCp6ymPbPC17e1FKmri4MkYrI1JMoZE/UoMSCVURbxuEa/S1yvwlLXt7hJ3SBV16nhvb5+4TMfUrh6dr1ZRM71uJ+Aft1rRFEFQOQ8fPo6/+au/ih987ztxLIJ1qx8dYhj6WQLFPok2wwDJBEV7uUZ99ZbvxbUGc2ZiOhZnFmOgfzDOzs+jcXgkkarHmUDugHK+Nm+m45cC6RwWUeEyXqZQR2e7OoeO7XTDOgFN3NzR4SpcBDqyrYNyfKjcmKOuKFt/ndJ7PT29Kg99KikQMBDoTBLD+aPmUTQOxGl7+7FTF9cdHDjv7R/qeDOOjqVHj1px0DyOQ4F3dNyK1smpORZQL7Tl+9bWbvzkxz+Jv/7L/ytWXr6wnnX7dI3bZaDYy/ZzbwKdmT7nedovLJR85dTwdEyPzMb82HwMVvt14QU4qQB96CnF64YLKfqWKHwo5S+bo46LmhSsi9nvEpBwSYcA6xSI3QKkk6xGwnk0thQX2pENo/hUEefSw63WcezubMbm+mqcnp5KR1VjqDZigFuSGojdpTL7xXXjo8MxPjwYE6MjMTUxGtOT4zI2Y8qjURsajAFzp/R+pVcGSYaUbrg/AlVSCPhw6d9++5N48ezJtQoqAUvJcUPNOHAj0uf2K3OcU1liAWZNIkUerU3HhIAdkqj1ynhcCryLi3PdoMvViJNjUVpKH+pSSac4Eb1pgAqwykawD5AJdIcAgGO5jsblthQRDtman53E7vamO7ay/DIOxYG9Eu/eSn9MTM3FwvxCjI4MW3RPxal7suqb0qdbO/VYk1fxckWGZn09Vtc2pCPrFmv0Psby9PzUzJEc2B49Eu2eQgWsr63H9777nXjx/KnbahHWGTeVXaXccCBFvWw7tCkJZDDb4R4Bg1EZHpiK8dpsVHoqPnlxemKOuVBjSF1ylbo7packjl1dHdY3rkj/DJQSjbb+1HeOIfJlJ8ydXKbv0qr5UWMuRbST42bs13dif283dnZ2BFZdHLqmujpjanpawEoNSQe3Ts7iUOK+L7eovt+IXYl7Q7rwpHVqsT4R955KDR3L2zg8PpNRvdJ1TakFGSWpg8NmK45VxhmMoqZ0yPU7klr4+x/9yBJRcueX0q985yv9eP06g8kZsG2XrhuQ0h+vzcSoQO3p6vXxCzUOXw6Y6FhPtwDFAAlQ9CKAmFqwv8sSOAIIUbIPqX10YqfKN/caaBqs62kC1h7uVidQJfiLI8MjVhtIw8baSnz/+9+NR48eye3pVZ3d1o1Y7TNxHvobEA+PjuJY3IhBRawH+vtT3AcwYP3RqXaf6vpD3bsnC19viBgS9bos/7YIsrG5Ffc//VRG6cDtKVPJFNcqinNqO16MTKzqy+vyDnUWfMndbsRQjEnk+6s1c2wCxgWQAhHFsChbjAUKd7oMABOXt0tFqIM4xmdkiSScaq7UNg0T9yEjaknebhAgFgBV5HCfSWceHjSivr0dl2en0SdH/Eiif3x0GP0CqlfAAjztwehghHYl+jsScVyjprjXPVPhEJVrK7L6AHJ+fmkOPxY3H59KVytz76effRH379+XipPBo0cQnH47sS32dYzj/kbjlV7BT9JJRI7cIzeltzJganY595ki3M6ttr4CEm7mPihnF8JACXAyFCzKbccoyeKXImTXKSmk71zXaR8SX7JXEdCgOHNsTJHL7FzckK68e/dejMnQTMrQ3Fycj8W5mbi9tKA8L106G7d0bGpSUVNV7VT5JyIEbh4qoK6oydykCs8l2rSrt0dM4kNXMnRSBQIWYh6Juz/9xS+lYvZM2ASsAJE/79LmPEQfLtQXkntbIp/iLIrAPSoIEAklAaxTupFtGwAakAIwcSeFWgzIEtlrv6w4ZnA5pvstJqZ2dk6FSHQlgn2IoaIe1Tc2MSULPhy1YVlrhYLz8/MCEQM5FDVZ6FGJ7qgipVkBOzs1EUsC9s07N+O9e2/EV955Oz54+82Ym56Sbu+ULmzaKziT/hRWAkghp43SqQ0QkoQUAWhLtgGUmocH8QXcqRsgAoxjUAsupU8GWOVZ3xdy7nDyt/74a7Xz9os4ln5CFDpxhrXVPUUhrwpDPBBfGmQx3NmOpnw+jhGf1xv7bhz+Zq8sPfoSdwYrOSHOGRMAg0O1BFW5OjSmyEfumEDtFJA9ip1Hx8blsA/KHYKY8gZQCVBfXEXux4Hvpo0d0StAcM6rygM6Pi7uHR0RVys6YnyAejCgVxBZ11/IgJXGEVeLstHNxPSAAkh4KOcnJzE+MS6Cjhg0aA8eFsv853sOm4exvrIVh48u9wzm1G+O1Jqnhz45IL8On47KfjWZu0Rt60JR8lyisb+1HYc4+AIMI4ADfX4pX1BcCOUxQlhNGjwxNSZOGxFQAg9926Zr5PbAnQZT+nlwYMhA9goIfFaiKNIVnVU5V8oMmgByh0BxoKCy7OOqbdSJ8Rkc7JfhQa/2SP/m4EZLAAEe0ke7cI9wseAuQtKSSRgAoTyc8bkbc+5zCaA3MJk+GOVDcfHay61oPrnM2Hx15WU8f/IwDhp1+ZDJjb826TjcYHcI0YVr8DMFHLqS81hqxAM9AnFoNJoWaiN2WHSXrg7Q+CNZziM1iJSqAGCzXPzJTjL3qV7cqx4ZEEZ+OgR+j/QeYWOvoiRABBBHYKgpXTskMOdmpmN+bjbu3bkTk6OjNiwqXnWfG1y4FANJ7E9oeqG2N2Xt92Xo1tfW5EmsqVv0oPio8fjU5TE01QURDO3n37n8MLgsruR3tRfQ/7rEnUp0Dj0IoMTnXb0CFJC1LR31rEjXKwMQRPDAiO6BvBzDrTiUWsAVOT1pmfMYgusWOOjrDl2PlMAhx1IhJ3AWdSsTBHR3K+wUcQABV43y+wR2VWBjtbkG92hcjv7E2Ei89eYbMTk2Js/gIrpEjHP8UIFIX+A4jE+v+gN3Hso7IGxdW11RuwQWKDqnDuUG+pc68zUwswFVgXoqtm/piEr2Db8+QZWSg8w9uCf6Dsei5xxXu27+IcXoq+SuPFZ4DWrE6akcaHWopXwmgvZUxHmVqmpRIwUuKoIo5syBg5xxtRGOviaoymIfHQ+g3XgeIgAE6QVU5WEZshHlibHReOftewo9JzweCWdDbAMqDsWNQlVh6fFdUVm7uzsi4jHd8LXUl/6MUbIUYkdIBrNfBmBAbtD56YWosR8tGSIq+/UpC6JwADSY4g7cnuTA7CRcd1EMALjDOlc6+baQ+qCX6DAeQlOKHI9hQMaJwtFrGA53gg4ow6l0RbuZRFSMpdUAEqLozPtwq7YMbJccizroVyZ2f+fNe9qOGxwGkSmOgRH6BoiEn4DbPD6Nre1d+7owkCsuAXUjMjCBuKQCzD5FOz1xdXoVB4zCHO7bndB9/yhhFdGHpePN1sfVCEJ49ImtryrjfpehzLVuiyhp8adqHehUaGpXS3lQ7hBcjj47Ozk1UTE2bbq+U+3jHutK7dvrsK7G3UJKcNtSlyEFKT1JYNrDtQzhYZDQo+/LhYJT8Zd6dJzrDuTkgyzG1EONaua24v4dBQ2Sk3SJyGpHShbSI9tQMJ7BJLS7lOU5JrTa3I66YmPcHDr1q4lC0GtwhXWm9BVgnUsPlZa3DCEZ1uckDVC9dkUYdUJXXcniw/3Aig6qDgxEv7hStJKRkOE6lzgLSMrqVSjYJ90HZWzsVGcbxMGSwKlsaY8BTaJ1qW0QtkwAAQFQQ3Dp/I3ZePftt2J6atI6EuMG2AzPub3qC6NNjAGsrKwq7pf6o2CyEv/pHX0EVJJrQxfRyYNGI1YeP43VFy9FpaaO5eBGmdQXjxhxq6TAHIG1pWMAb5B1HtqZfrqoNBYA1Dw4cojHMNu5LCggmKN0f6V/wCqDTtPgDGN1L2IqAAyw6qDjqABQt1VVF8yFagvcxdbcDseqnJKbbBQpt2hPVa7XwtxcvPvmm9ahiHaX7gdQ3CXEHe7sk/7c22+YqNzv5A3/Usq+NJ7Zwj+UVd2t78b2+npsLq/42IkqwFXIVBSkQssOUxiAwF90EGpSIToqo4v0+7rFEXBtQ7Fzo97w6DbXmzgSkw6BwUAEHSahOtCldJyxAnQn8Tj1ZQeoHo5M7gTMEizt0CpnFeR2ctxqSec8VKgt3gW+6NzsdNy9dVP+7YCND4DCBLh1uEh4BjBNUbVKzQ8SZDFXTrV1DWbTLgqKltm+A8WziK2p6ssSODLiyxZqIKaM8sDZDGhIuE31PgFYEQhEQL0AIuOAJT+Wkt+r73u4Cy42AVQGHAUHUjQgdOl6QBBpYlcR1he//EU8ffo4GsxEwjHqrF0styVtKxJDx7D6hyIWknUkaWPILkHHAIor1SaIRN/wewHxxtx0LMo5Rw0wYAITUPTB4ZG9iUqfJEMHrjmzSEZCONAHksG8lJ44l8G5FHvjM3X1yfINDiiCGHBH8zb6l+IEByZFRAj5ZgyTGQZ1EOB65TxjJWksYkMmIoIroKa5StrdYknHOEc9ZqYO6aeTWHn+Mr79138V//v/9r/Gn//5n8f3f/DjePjwkaSnnnW7xuKjL7Tp+PgoVjfW4/6DB/HdH/wo/uN3vxc//oefxf2HT+LFynps7zU8dJf1YaQyCBmV2zSv+J4JOgiMtBg4/QEo3I8RK1OKtir1Nr+TUq50U4c6167MTTPzizGs+LZL7k6pDzIBgERFDbCRUb5S5eqJj8N9cCaZcix6iFaxrVT7YqimmFuKvcNWPIfq8De5B67a3dqJz37+afyf//7P4t//2Z/Fz3/2MxMMIuNpHCha8vw6agJQkQ51/kz+J3PYmxtbse68GS+XV+MXv/w8vvfDH8X3f/Tj+PT+5/HFoyexLiMLJ9MPiMnUxszURNyYnTEj0A54sFNtZgCEcVP3FdA4oVyCmDi8BiagdeJY6yJ01fjUtBR0X95BMpUys7Hr4xPyFdGJygZQlZeAJmXLq3SP/MHhsVqMKBLpx9jIwFA8utll6p76zm68fPI4Hn76D9Gs78Ts5JjEbzZuLczFraV5D2JgdVviQKzrmVQMHSHYOJFRY7JNylmcNhi3Fm/EzfnZmBqTw14bUtvkkCP+IsZ9cfijpy/sWyIJhK5Duuam6sBdAiCG6ugDIfOBVOCRHHsPapdoZtd8bfawABOLDCAYC0ZtbElVUAHlP0quhCzwumXtMBL29VRD6Y4AlAc50KeMnivUhCurQwPRJ9cEjkCkcNa9L+460f7Z0UF0t13G5MhQ3BIYC/IJh6RyetQmfEQGOgj7UEtiSUsFXAs36YB0YCXGh4diYqQmaz0T7yni+er778bXP/4wvvrB+4rRb8fM9KTsw4E4V4ZWXEf9DHrcmJmSMVpyrI9OT25UX9yPdJkSk4SUfXOmriW55x6wMMunITgV1ankde4qSUEBDAzkGJ/u1T0QA0fSFekf7gsgAhbhH6ICB3VLhCr9VYHf63JP5W8irkiDXRtRniU6hICILm1oCrgDxcg48DQct+VYxyAQnJJ1StwKPQdRkTo6COC55CbF1kZHEjKlKIgB5j4R51D+NIVwH6P7C3OzDq89HaK2oeZgGs5jHFNtFZioXhgm/ekCzO6evugdGIzK0HAMjoyaS/b2ZN2Jl9X4M1l2AAIUZvwYcLDDrcLoUGcR4yYF4cRzu1Wt05M4lnE70vV8pzGoALsaqvpSIumpWIm9bhZjMcF15ZUcR4rT6wKtLtFlcoy2MPAAUagfvxjVYR2uviEQ1mG6Fi7dk/7ckG5cXd+KlXXpz7XV2NjeMnFO1SbcowmByvQHfEab4NDhWi1qEnkGOqjrSFsIb58ZILVvJlOCfZCKLxmgodFxGZ1bcfut92LpzhsxLKvG5SeqNFdCHHkQtGyIb9Yf4RY7dMpGhu9Zrql1KqIALNzJ2J8764rTkqMn++UxVCpVLwhrCUSijaO2rljZP46/+bsfxyc/+En8/MGTqEssmaehPacqE11X6auqc6V3gL8r/1AEBWwIz+zlTz/7PP7i29+Lb/3tD+M7P/lZ/FjG7bE8BYbYWngwAsyThWoXtqAi48gkHIQ/Ul/h7EYjiehUAEmiP3BmcSbBpFOV/oqV8KAKYhhKBI82XXiBuwQYojYZcSISgQvhLF1lihJTeyWHxB5g7QKpshJ4GpO+abGvrtP4PuaZZAAYgtvfq8eDx8/ib/7jt+Pl82c2MoS1z6XbVrfqcdXRlWKpuyemZuzowy0qMON3PASFxifHiutPpD76h1RL5PikjMijJ8/j+wL0k7/7YXz24GHU5U83j5pxIuBpJ9yHvcB2sM+6K7BhDn6bST3qAUxld0v/0htJOA0m7jH+Vo99Qyx1xsYMPeHQYynPWlL66jD7p9o/O8EIyGUQuKrDHGduU4ZDoR+RjTtLiarUes0EyH0aypgkjbPOGhyKD7/6cfznf/RH8Zsffxy3lxZjWtZ1bnI05hWptIkSDLLUasNx595bDjMhFMSjjk7m8Xu7rV6ol7ibQY2hgb4YrPbGvbu3Y1E6sSK1hKI5O8MuaEfJksVW/+gDvnG/dOiwmAsPYm1lxXocAJ0hk5kktyRPW3z0r+/VevrkzvgCdRbExfrnqsyLELwQAe6UWEiZX16KWyVqzJOcyzAc7O7FkXQUVELEiDy8ZlKoUhe1MUY4PjEWQ7K0GDmLpvxMNUHHhvW9PQaGR2Lx1u0YlJQc7e3Kqoc6Py3XaD6GqlVLC6Pp73301Vi8ey/qm+vyQSWCAhlXxtZXJaKX++Q9XKkNhIOz09NxY3pGHsJI3JSrdffWglyg4RgSUMTorAOAmVAdSM0LAbextR0LIuD89JRKlHcxORFLt2+bYUhIKWqP1SAbazvRtd2f0xYnatDJ0b7Eo6G8H8cHO3G0vylfbyOa+2QpbuWjxrbyTrQO98SdB+bOs5ZCvNOWRb2jOwct4FKo6IEPdc9iL1KVIg87YBWJuM5EKFKX3BEGdglrL9XQIbk4c1PS5eoEo+WEmBBkYXEp7r77vr0J7k3xVKwtFUNcTcY7wF3rlXEbl4u0JILcWZyLxflpxeKT4tiJGJfxGVS5OOmMqzoaUzlkiDEsd2xSUjE1MR5Tk+MxNzcnyUjXD4PFB7WFYc5OFWKORUyHlIN0GEvNxBIcyFBYSxx6LNAQ7cwXrDlC3CX2XM/gsMUWERKV6SyDJOBnAcIfFPd4WM8AdMhIyMpLjfDdk2eqHfFn8owYGn+PbcbQ/QLyZrz/8ddiZHwyTuW4o8+dqEN9gLtYqJDLCTP3iPMAtypu77dbxgppRuArzgzCACC9R99SGDOdN2anTEgs/u1bt2J+acmcSxthBrdVksDkYZkMZqf0VndPRToIiqoCuIT9XvbVIFXeTcPkHzIeSPRSxrZkN0UNKqMfthDHlUIYPgLWIaC/K2lLCGg3S2CW+opOnYnT0Y/UOzBYi+nZubh97+1464OPYmpx0Zb/VN4FTjo6lAwIRGBwZr/05sBA1aCVo+3MYnrSjb4KwC4ZMxtMZXS7DQvtVOOYSp4cHvVADeWNSD2AA9LhPuvKvDYNUJkKzlSh3KgKnVWhxxH9vZhT4Zi2AM+oN1yIww7rs6AVUSPb+YfT3UDX4YToW1mrKYDPH07xsaxpxtniSInMhRz1c7kkgMD8+YR03czCzZicW4ih8QkPFKOvGa2Cu+ka9diAiBoYDwhaATiBWu1T5CQx7tbxbgH4aoReOrIAxgaFrM+5bAKrkmuDw6hKqypUBqlouZmEZDDdJ7NHgokbkAYhQTAwUE6NKt0eVni00xCOqSG6WECqGFhdHHaBe3GOeoDLKIPRdV2gcjmGDmVAGEp6No97JfKexBN3eumfxB5upZPXhFWmTWdS9nacVTeqgtlKFkHkYLDapmsoMyUkQTMH6ngn5QlAckZadBtAGMhJIOg/+zj8SODU5JTVREcnUduA6064VY2uw1ABZIKZyWC+npLdC3CdARh9UmQ1hq1KdEE5nok+ZB8dWwBVfLC0JVd6lByPwGLpaqxLEVs4E18RHZncI/0E2NLJjc212F597stPjluxs7oa9Z0t6WURDcAMOO6XyhIY+pKMoDKQEgNY9KMkrCWBtlmviwEoXImIr0v+Knqf+/oqLO/OdVa/mpjqoawy/eMrXksloK+DS0paigsNZmG11SBTmS0gqpGvJ76mr2mklTI8UyHqgEI2d0jcrE7iVuGOOSo6bMTe1gande9FrD/+IlaUidXPzi4dvxOVwZlY5pwWxigk4cvReF2gYyrEG7VQbS8B5bj7puMmuuomIOmvDcbo1FRUB4asGny//2dfYRSDmYdfgVmCVu6X39lcqwG+lA0pCqOc9s4UATiTuN4WWee52fepM9ya13Nc33UMC0xnShfHnC7OYoCCeSLEnyiIfTitvroSm8vLOnbiVcV79V1HRCx0BVA4yoPLuq+cXe2QL2t96r7R/mJT1Ed24zhGFrHh5tGxkRgdH4ma3CPPcyHm3EvSju+nr7o/sboGM7/kMe4osr+X53LLV+8qdxBxVHuif3Qg+oYkCl3tsq9qnEolGiGi6qv2xfDIQIxPjUYNh12uSYLL5JbEWdedCiyD7wYysJKrlR0oiECI7vbaavziO9+Jb/0ffx7bWzs2QhivJ0+fxbf+70/ix//wC6/JLMM79KnDXjWV6WnaSx32Jqjq+kNfdLIAq0fczUAH7eqXU8+iiLyKTr9KlGM7gForksEsccoEl1HZr95epuQ0GyZZuR6FalWBNTQ5EiOzYzEyNRITc3JyF6ZiYWkubt6ej5t3FuLW3cWYnJn0WGZGQCzpli8pJX+qsNUd5aMtANonhVOV8VlZWXEpCbihaIgoLGcqz2NsdCzee/tNr3jb3dn16BRt4zzGjHKy4xJf7ZubyAWoxhG9KjGGgzuY9qZenRyCK1VWGR6XyVxJO1WO9W9x/FfEPLdlzu/eOOVxtoiorKPAZD67MjQQlZHBGBwfjvG5iZhbuiEAlxR+zSs8nBewszElJ3hotObrWUBLchkC1OuMpL9Q+BZ/ZRsGNRSy4kszDjq1dCe+9offjJmbNz2Bh07EEbdIyhfEUGCJ4SrKASyA8aCMyi/FsgQShMr6yKDSh48tt6yDkTBJTklkEvukLDOND/s2yErXYJaJGzlFzltJ5ZG8ieSIQ0DQAZYIVpX7BeqgwrdRxeBjCtlGtK2NMkY6EoMSHRYawInpmtARRJ15oOQi9ajoVHKnKS8QUAcDteEYHh+P8dnZmJQTD3d3SK10SZUw+VcToLXhmsDMVXM8YEUb6WzG7XAQHCcgqFtdIVOfGUd/6GEGSQbV5l5FTAl8AaT/fxlQ2kcucbkG88u3kFJle8875bmsOLf4ffLj5Jp4oVR1QB2rZR7IbbV/UO5FRlJEVQCTeuuVOwJlEXUHASrP3KDq7BDomh4RgDFXCIFU0BQvyBUxc2k337XVvsNityv9T3Qh3Kd/riv5LMXUbFNcqy8h8sX00kKMiWCumIMFeF9KHAZM6UtALZNryMZnLm92h9kW53NPyQCkzwkYNIptjmUSSRFBJbg9BhCxywVbcIrvEZeQKJeOAsCJYm3cG0RXiqsAhb62uSwvn6kxaK12COX+Sn8MDQxG+yUFIsLoWAxOGgZzlE7RH/fNhal8EyOlz+Kt42x5vqkhz4B6cc0wYCZckcylAKd7URPO5njamNf46tSPCRb7rtzf/l+SC0guIHG9AVAGOFas4UwzYMvqN8BmTRNiyz0mhj5JlHa5O0cuxToM4HGaFQszHcxazaHhsTjaq8f97/9dPP75z6PBw6m7jThiocDJeRJC5dF2iEUwkdyXPaEe2sv3bCeE0zH+RGQexNra2vKih5a8hDKhZ8vRL5dNmTCaOTPVR5leQV8kqi7zq5SAkQDC7dIF2T5ak8euryo4IEEhhOvSIYkwF3GfLkmuzHo4zjAeFtiEsMuUoSudJwxdf/o0fvrJJ/GLn/59PH3+PNa2t+L5ynI8f/EyXr5Yjq21LXG3fEv6TXnoM6IzuJYRsKLi0mfmGjXBRg8n/+Gjx7Epl6sp7mQ1M+2gddfgcTFH+C4gKZcpGbi17LfBdIc4pD+7ZMol5+SHYymibgEbjvli/yXlrzMnc9/hHADRuOI0/xAThrxsANTBM4/qHxlABloAE+6B+ivPX8QPv/O9+O7f/TAeLa9FQyBdyR9sSR20dG9dIeaDZy/is/sPY311Q/5nK42XskFUObbgfKibRqgfgEq7eF784eOncXDY9GQeDr89CxpMf4tMxCQXwwBCeIfPgEmflK7F3OBYVHQIluEKd5yr2FfR7jgclsBeyQFDtFwnBSn5cq7TBQmwQNR3Gg21vUaouA4Qy30cc8Y2uYaht1z5JpOg48zB9CikY1B4aXEphqQv2yR67epbD1wsFbJ/0IzPvngUn33+MF48X4m19U0/C1S2lfa4n2ooYwDWqbRa5x4/eeZHp5lAbOw3HHXBBCnWCZ5dKxGkHODwwIzaZoIVnfe0xdu/t1jr7E59I/7VFkVLXfrHvrvLV77n8TKkzEkzGktOEK2T2Ofjfe+5DK6zmKgRHKdRcAy6qbt4kAsOYFToSHE5oeHs/GL81u//Qbz93gcxMTwcVVlt+TDRJ+D7xcW1SjXmmFaYn/M4JlaWwWCmkcuRJjgNpnAr9I/j6GUeEvjrT/7Wa4qY6mBaZFwuGAtvcf7dZyf6Tl8ZWTp1GLu8rPB2ezskS9Gx1Z+Prsy+0187aR3EMdO5jYay/K2jQ4V5OdhwzNy1DARrfg4kEo3dXW+bomLzoOHHN1h6wmpfO8awvymmBhSg8zGkAtmHdR69mpRNS8l4aaU66Htoy9HBge9jTJN17nvr67H86GE0ZIjgdsYtGWtkcQNONuEtIeywfF1Wj1g/CgaIVoLBAb5yjMHe9Y2N+MFPfmZ1UhX4TPVOT09FbWTUYPs+3WROVqadBBkH6vfyympsK+rqbpORLcG8+eF4rbG/Hfu7e3Go+FY9jKszOctq8BmDCvvMy5zHYX0/XigWPtC2XRx8wBToxmasvHwZW+sbcSrQecDqoC5LyzTq/p4BITMnjsVmRIYVI2XsnCEfxuJcnWO4i7nwdhMOq8qqOta5A8C+jM6WOu9BEERMHIxDDne11EEeg24XoExT4HMyq2gAlQyGgEgw8ThS9bxcXo6f/uJzE3RIXM08E7H5+MSkzrO0kSKSIw2stoy7NoTJ8sqan9PsbRcxBaYVWP/wRDSPTmJdeoaVvZW+AXWoQ2AcxC7LspWP9pvREIjLL1fi+PhEHCFOkZ5ZXV2Llzq2I0sIAc51rllvxK7KWn36Ijafv4wNGYfnnz+IJ7/8PF5Ir22pEQ3Wiq9vxeEeEnEiwFs6vhIbL55ZT/K4dlV+5EBtxH4rBoonQTp4mYli9Ms26ayL02idy9hcnUWb/POePl4p0SPVIgwKEPlvnSeCoVDK5SxwPFLBmnVUidWOmIcRqVW170iSkX5kIVncw5aP9SZRmpS2I4tMBrNH8W36XeTOVMQS9RV0wsZW1MWxy6LgioBjISl5VSLHgoHjU/wsWWNxFr4kUQoNYD0Q+lB1a/84trd3Yk/lnJ+ehUyRPQGe0OVJtyMvsN03wE8+/TR+8fc/tn6rDhKCDtqyAzBz9nSGV1O0wXnd+LMKFAQ2gNsDoEPqNODA7QbSgGAHtNV+eQ4O21GdtJ3EvXDwhqSNB/lbkqS0DSWQSvrHfrpeKl/7ZTKYzPIR6nEctl1fT8qwLpGnWzd3duLl6kqsSsRYWreh7f37n0VDXHz3vY8Ui8+o4lY0j+EexO5U3Nsy6FssExQReLqW6IbHmgkpuX6bZ2wk5rgjNBB/78HjJ/Gt//Af7DsyKMubELDuRFY5ep6Pu/AClH6FqkPDI9KPNenafk+awRAlALbAgKmydUT7CTKeg70HcWRdNgJguI5jbFk68/CBdHN918OAJoSSvQDKUyYowIXycVOwAHNb4PntAvLP9vZ5VnvPgPCkwbb036a4igWkuzI8uBDrm5uxLHBrY+Px7m98LUanpkWlS0UQ29GQfqTDrAva0H0vpKRZHzQ2Ohrjo2MC8VR+XdbBoHtnZ08MD4/aUf/0/v34nE6oM4dH8vUU+QAiQ30VATs2Oe2ZyhFZ26qkqbev16M8lWrF2c+fizvtmiWPJqgGVsQSANat6GkBzWg9yxNRAUwTg0oJ+IvlVUnjS4GWa6te+dEu1iIOZ+pkHlAymM8VXbAGHAoSOjXMUTvOu7LYPKnVkMVmZRnnAAxugufxBxmIoAFwGqt7sbDMmbOSF/UxI7D7ZY03RIRnMlb7BTewYIvnIJm8Y5D3pYBnxRsWfXhkXOKcz/6gBInPB+QW9eoe/EpHWCqbZYj0j205dw8H03FAsHONoRMXsYIPwqaYn7lfx4qaMEQeFEGE1W6mhnH8H3zx0Os4qes6cY2I4zJUbgkuyVftNfaT7aX/mhJtXq4EN1LZofQZ1jIbgBNN4yjsUjpwN9akS1n4z7JDjBeNhP2PFM0wKTXGOKPApbwnCgOJNiiLjjJphkv14MGD+OLRIy+g4tjY5FSMjLG08Twqg/I7aSjBwpU4R+Uzr+7oQ+dpEyLnrcSPcsks4cHis84SG4DKORInUhbchxpiyeGx+oaDrqPuJxxnBlR9G5LGh2ob660gCKENHGoiqS7tOJd42jWqLnTUZBvVOPTGuS0ai+1ZM3QiJe3OW1ckIZLj/c8DuPWtTYsMK3vJRBE8BlMVxzLYwRwN6gORgjOYyuDFT9S1Lxfj4cOH5lpUgPoZv/vPvxnTM4xZdsSwQGW5DFMbrOLA3WqKyOhc2oV7xLbUj3A8jMF5wDuRWMORqC38UtrDPagwRPnpixWDw6t9eIsCA8tJGMLNsE85oOPtAAjDqQ0HasOebMChjHS3rh/o7Y+zle70MzumTmutM14WwjpMWWuW2aljUJaUzq98M3QRNShBTTqwL53KxBeWFJHnxVLHIgAjPVhjyXCciEg8V95JmCiAJ+QUj09N6fqK1cC21AmLSllTOb90K77xz34v+oequmbSK+825S41drZtDFhf3nTox+IwuFJgFvqL9hIKooJYKogXcaR+wEVIB849ffDaTRGcpYqbMpBwL33kPUgwAwQ5lLShW2Ef/GI8j821jdiUP727KXW2JxUmwg9I7VS6euPgaez5LYVd7x8sXrTJ1xMlYX8XAgcXbO0VYuinQnfgjqAXGWOckD6cVB6RgeENB0xAsQDLc0RkgWyR1j7A8QIpSuEYXAJHb26sx44c8hN1fnJmNu689Y505pBX2W2jY3e3XR7EY907/iiv6oHDaCPcjJFhFB1vAmliQSyjNqgaL87y0pZkAHskW1vxy88fxXP5lIz8s/JuZKg/RhQ50U7eLoN3wtsVRmoDMTU2JqIRmbWAxkzlkBT1c9YVzZ8OPDOYl29sL55cSax1s2cFRSlgtytTqSgamJAVnY3xyckYG5+IMUUHLKrqk0UdxBcURbHGaUll6TDTJAEGaJlfPdnGVC4cxFQH07y7G2vWeyO8TkLl8TQbIn0gbkTlpOsiRXTMaj3pPowhYa24C1VhUUfECzHHkJpwjMaLCBgYWCNf2yPVIqBeSNfff/DYMXltsN8izSLfsdGar+fdR3A65cEAtxfm/YKqzXWMLG9mFJAAqtxxqWDh6XyCuTP5cPGiHd0onSmKMqezeOtmvPXuB/H2++/FFLGxxJOpAhpJglOhDECRMExYTI5RDpTjY+4h6xgEcmzODQKXdZFPPv2pdNCu/NUPY1hEOpYO3X72zGMC9n/7ZYCkUnKxP5LTtP6E6A2JPGvvIb6ND8VSNh3E4jMgogNwrPUo/q+IyPuLGHLjBVMsaq1WJNoqA+4eGR5y3/hO31AJvMjvzu3FGJaef/5sOXYVtVGuR5YkFl3RHUOrd/L9mY2ejRohWWd3Z7zz4YfxR//mj+O//G/+23j/44/NiawesxiJqgCGs8tgBtxGhXANkQxWHP1JPlMmhkZh86YD9jEUyTFdXoq48fJprD17GDM35mPyxpLFrXV4KA7MB1U9rigCqhKLPPUAFqqjB10liYA0cCdqgOE9jxBZveg+ERMfkvMsTOWB0q3t7Vhbk1pRxEWq9rJCLqdV8EPxJuBgGIKRJozP6EjNz0XhtNtA89YIJRNPx9ou26OvOZYGqN65VmMhwb/+r/5N/PF/92/jnffec4jGMBNGCeqoXeY2dhh8wD9EN6ILUQfoJigKpdx56V1GmuAor9jQnX6/hjiNUgCzvimHXlZ+eHwqBkbGrCrI/RL3QRmoQVa98RYZ1eWJNt0nuUoHfmrW08aoGyIi6vAF1uvoUWJnRWOqHzvAwC+PCqIrEXPO0R0GPHgJILcCINGZXTT16dVrJdUu1ct1lA+H000nfe+46oi+w9EEc/IrI7V/+z/+iVySP/RMIpaONyJAVQrnVTesrvXULotFAVIGqJyyhUNpHB3C8nklBqsyRGl0IaKN092HRRf4Hq/0auVm7G1vGIyhsYnoFre103AZJsQU4CBgl4hQG5+MmtTAsGcpFfqqDLj4+LARPXJPcLQtMRJ3UEJMGRzmGGDiMRCh4RLZBStUESCBiwMWlUkkB8gwDGJMn5EmD74wiNLGNEf6ou67slz+6D0YSTD/+//lf6i99/GHrpiQER8NfYcFpJG5VJl9KsiR9gTwwrqIAYNjUZ65E7+8RBxpvSYgISHXOixUZp07DjfiT1n7O1tiifMYVEh5cXru4TqI4TjZyl9EVJgI8SBsU5y88uiz2FlbkYtU91QH6gAVhfinOkl/Gf2Pm4QPy/iCn2FSW2k3iXd+ksxlAhNnXv/tRgETxgupQ0IBFlEfksfCW8H8sgIhaqN6IUN9MJxDcFPTs45EcLTRfRiR1DnpuNJpRJqCqRAfDwecR/WOAc4cIMdY35l6QF/i5ENNzqFnebGJHzQodCs6qjo0HD0SewZVuG/n+ePYfPRF1BUT15dfxIGCAe7x8kKVdyygAZ/xVQaleamVAwogEICAwMtLOYbVpo2MVvG8JG1AehiyOLfuBby0/vanEXn1mwSxy338bpgLAqAyJqcn4rd/5xsyzm95NN4LgI2V7ucfHEnFzP84VhbnOaoQxTwHLo4EVMA5VFy9KyXO+34OpA7Oz2SE1KgyfoWbaKjZX1yFC2G3RnV4Dbsa5rFCXYCiZ2SIaCMJpZu05eUlWP9jOeesK0LMiESOGdEXoOg01gLRRqw4Igr3o9IG5K6xz2Pbu+JGOJGVcHbPVLw9DT5qlw6p/AxrefQQbkbqvPpZdWK0WLKIdHI/gUVdhqt/oD+++rXfiD/6z74Z//wPfz/e/8q7dD3BZCQF42GrXVCN7+XLlyAbFTHAsSVu2d5UFKAtLw5ljDHJioOcgwzQtJy5AyF3RJzCtehKzhEhMRUxNnVDxmciKrWRuPnRV+Od3/ndmLn3dsy/+27clmdRm5i22jiSG+Ql2wKXiTyoS7lwIJYfrgNcjAYZbkQ0pyfljfR00U0ndGS6dEwHp35ksRevgoTALNnmGlwo61ZTmG7oWhGatxruyZDxABj3TipKu3Pnjq8xmMS+UNPOrxqUehGOSiAQd0STmLjpV/XI1xMBeAEd+g3jwsqNSzUwn1hQLbq/LAPwKJd7ytCzzy8xGYghGZab737o9eqEm4gT7ZD51l862zjvWy+fxc669KTqdJkCgpZ5yEzfU3cjynL+5crwuMut27fj7t1bCir6zBj5Nq50nygDAvjVO7yARf33S1IA8vhEjjmLIlClKQEkXmbA492MsKGLqRNphQgkg0nAQvSAiMKZ7rwyHGZ3h/PqpEdrEAV9OO4FV+oAFtohpBqTXVTShvtwddCPLtugnhtMdBs6DveGh19bin2PFNVgnS/R2yIEHTmR8t+XBOyRdzY9L5TTBlkT11C2ieAtr4HoFYi3472vfBiDA4N+uo2HqLrFoQ5rVTbuHlskDr1JyMzL+hg141VmYsNrcQcLCOA1VLWaDXMqDcZjMVKp4vwfqrADR3iRvjjIkQto6CYaznG4SvU7o6dIdMRhpIAEKEaR6CwOB+4L94JqdlQd4J4CCDpDQj8yWbb2+EHsvHweB/UdExUfFUkwR+veMlT0/dpSj8FU+8vIyqNbuo6HSQkPGQUaVORi8bdr0ya1lpIIQOhtOLZ8yR5PD5Ow9AygMCxHb6z25Baqcm37PMrvd7xjK7IbCSbo00izrApwY4sGs0/Gh0zHOGkC55QuEmWhDzEuXAtwZM7BuRyjRgwJAJfJkKs8xPNY1nn9yeOory7Hwca6OnJmojL1jPeAKANE1pk6XVpFSf+KdritRZvPz0+iUd922+gXQQVE55Ft/E9G6BFxuI8oh/b6GXtBYjWg754bUnkMOpvu2keaGD70OlAZWHDiOCk5U9lAFifgwhR1URCdRME6n5YzKQ8XAiD3UCCTYuZonaOjXr0B1VR6dj5FpoztS1Ao3yPWUgfU3Wg0Y1DOuSqKhrwGpogBneeR/EIq3QdHEBF5cuK6PBFG4JiQajs2Ct3OiuMNWXVUE2+GYV7LTy0LRBAaYpBDn3TWMxrifhL6E2AzKfKSp8B8U6q0jPgwiGYyJbcEJW4rLlAMGFsViFinOKNbiGbwvwCBfgPyuR+rxlFuyMIBssGl+2qo41ucbpx11URZ5ljUAcv/RBjzuf545c3I/Hx89C/+MEZmZjzgDMd2KyLj1eIYLL+5UECih+Eg3LFkGNoIznRHRk/faQdPuTGa7hehyN9kapo4HEPC4zHjI0PRI1BRH7QDTsSKZ8JlwiCpv8KHKZaJyZkoXzTgwALfWVtzp5LB9FCSOIfGENyzf+5HpDM8SwoV8ysCJyu4lFszE8MKA3cU7x4d7BWcmzExGQC5lmRCidNzqoGXPrVMIJ7rgWi8+GRoekYKftjHcF36eDuDdBO5j20138pFJIQRo72UD5eY5OoHGUAhGu3lza8Mma1t8Lz4VczOTFmfDtcGkwsFDMB5YFlGCZ8aHdqtfqZxQSq6POBDWH0kA4g6oy9wVV9f1YaJ5J5CWVwH36wKaDCAkiw24lpzlK5LjpQoq7LFm3cExKnfrW5/TwD6Gt1XcjQAcz2p1Hk2cjzY6ut1vqAuU7V+/keN9cCJQIITGeggHvfLVcSdJqoAJeNQ8x3usVS4ftrpGsWFlajvSe8KKF5TNiAO5zHADmEOE2HVEX1UEO9+Y4kMz9z3co0w4PlLnp2cmJTqUTpUOIs6g4gAyW9v+Cd+lAxmq8XMJCKn6kWJtMTJyjYq8p0QcYs/4Orahdt3DPqarC/zy1gDi5yugdIkqGe9S9k6zv2c89ikVAOgoW8wMMTYNjYepWJURuBQl7LVkDlIElQAjOrAvSoHRTieAHIV/i0ScuEHB+BEDIeng3vp+JXLoPsQId9XXLG1x6rDgRXH4YMxPj4aExPjVg14Fia66u2X1HQLTJiFoTuSwcSQMHptqtIIuQh0AvFjLZCBlP7jPP7o+OSU2H7Ss5Oc7xb1mO71A6rqXL7GUQ1V2SWHsIETARSVwbM+6BzWMDFRRdpYXZFjvmqw7YSr/nIUCjeFGUeAsjFTGaXxgVhe4i1GoI3WxBb3MLe/9cZtv00Lp5xFZviWWPO+7g7/JsZAfwLZXxHg4kg/1as+zsxM5wtQhkeES0oeU9DM3/PiAbyB8plSkkeN7vz2fK2t88rKOTkhV/DCGbgANJrRcAwK78VYvHXH4NBhP88tA8GoDqsvcMIxFogmq0Q4DwfbcBT61npNBSQvJzERnYac9n1ZX57mNXdaveA1iIN13mt/oI7AM9eqcx7mg+MBUZnTlEod6Du2/WpPjmPuS38euj1woxuhBCh9ApHRsX7p5YWlpVhcXDLBUCEYWbyd0bExz5qi4lhkQU2omtbhaTz89rMcNTqV/mLwgZizdIvUDhUmvanWwQA0Hr21cPOWB0NQyrgJDEnZKZaVY11QP3NCQ0N+RURV5zAeA8OjMSxOHhmbVLQzLsCHxM0VdwV9TIdTVBl4PYmtzTXrM0DyiLuOGXABh8tDJ7ivDAJIiHWBjcvjOMfg1Gq1NyZGhmNtfUsgpHQgK1yD2FYBUX0aFxE/+OjjePvd92JAfYCReLsNGDA/tbB026tLcO5Lm8BquC+JOaKNEWgymNAk3k7/0ue0gSOhBtMLgEVjGGmxc6sLSgPFxe4IZlzJllaUxfLyUzT+OS9xbkWgE5czWUdMz4o3niNHVVDrxuqay0Mf4rYAGiKGL8jwGdzq4EL1cb2tu+qhbsCDCBz3SJZ22M7NTdt4UQ7qhfkjyjFTqF0TU1PxvoC8deeur0MykEjajjTevnPPzMJ73q37ZSNYW4ABs2WnPv8HMZLIzrstGb4q52zSGl/G8Ci/HNXvV0J6cEBWvLG3H/Wd7dgmbla0wUgKLzRlxS862GOOMiiog2yAqpC+szUWIdA16DmeqkA9mBuky87kCG9srHgAhvvMoQLBhMLLEDiIV/mKXYNZeCClGqFHQM2WMqZljd+8s4SIXU9pcxxXaER9e+Ptd2J2bt5QACJ6k8Fgyl6QWmOokDC0nLGEEIDp4MTvoil05t3fma919yZlzQG6mFFmCqbjOMv8NALTGYDDiPqawr51ZZ6sZVDYoii9xvm8puknFxhYRfflspbCoAGsUhq8DBaQuZwa4bnHHI9MEc43bBGWopcRPTjHEVRxn904MwSZVEiI9rIM9UOdhgs//eKh1RgGB2M5NT0Vt994KyblMxNlIWWoNL+fRNI5L9FmYQSc6rYbyPy1has2XCgRv3UeT7/7Mqct7v7TxRq/VAfKVADF4CasJK9mnF9Y8EDp2vJLi8eqtrvbWwWbn1ivIYo5oq6OC1QqxvcELNQGQNMgA8M5HfNWHUtwEwAbK7XDLzPRd6aYGfqDx2gbvh2Lt7i+dLsAMh9OJZIh6b/+4DAIlkeu/NKUzQ1JkSIhyoYT775xL27ML1rqIBBl5HLKYy+0vfPGOwaVttJ2mAOm4OdywMt+8dFJPP/Behogv7NCHJhi0iZfi1fTMunFMmhGRsI/IwNYWNbkXn5+4ciuxoEq96vNdL503iGGs46VS/fIqA+infI7FPYyal1nIwKAEjEepcY7qKpDrL3ET0T3dcsK24kXoMx2spgLqYCgMAHgQhtUkQklcDhOxqh99MG7IsKlgBqNd95/P2bnF1w299F2QMOgsGiXoAQ1RBn4wXA01/EkG64igzMHLI/c2zHBDCZimJyYoSCKHd1zpkon5FOhGxv7e74BatMwXIyVlbV4/PhZPH3yVPsrXnfJQwUeKqNjytZ3+k65Gfkk97Iy7TrrntYxy3NYRZGDDEywkfEGhkbzxzztLqkTtA0AEHuLszLJUZDO0w8eOSHWVvWZRCfaxHuKPvrow3hXFpt16xgXCGjpUTvwaGAYXsbKOXA5kLMOseBxVBDBwKHsAjOwjDrxmDbJYv6GxPyqI53pfH0C1JDSnr0h32pC4v3CT19g0UmMMjORf/+LB3H/8wdyOdZ9DMqwphylTQPLlG7Eq0SnytNENrbSBpuwMnUSrhIeAOoBYhw7OmJZSi7ZsdumQuxL6mOpUvtJFm17Iwx64AZRWYKOLSA8ZCEZa6NSrfAuzws/6ldXaMwPjIxIIlRZ6nzqF2fCHKi5uoIV2unrRkajs703Hnz7eYo5VEe0zXXgrz/mz3GF+GlXLDUU8rXoIX2YqGLt95OnTwXqw/j00/vx7PlLL1cxB6niX5dLsaPxpUqwvlX5xMisB2VhFYtM69LLGyvL/lWXcUUjrBRu7EhXC1TA4cmMwRF5GagFtb9c4l0C5yhJW9cLkbQFYpYPslALgmCYaBOjRSwG41ocdyIofFtEG8aiTIzqzvaO1EqxElqcTb0wA8lgUlHGthmDMy1bE/VoCL9fhouDK2R3Rg3EKjLAQAyLtUe0dhW97OzsGgjrKjUqfVDEPX0z9mk42SDacKX19DFlxB5uQJfCBXgO6DGW1BzsbcXO1locsYRb11I3UVaHrDAMAefQFvgQglNvirzqVT0WUd3ndyubo0kZlrIIjB/A87vhZKEZvKDNzJnztDADIayKRt2NKRLid9lKkCFalqSElURk3IiiAUNDORSGU8pY3qB8QBxYXipCvEvUc2NuNhYX5v2KL2LYVOQJnMUVUE3ZNATOOmeuFDdeZx3nHt1kAnAe7ubBKiwo1+xvrcT2DmvpX8aTR59b7QACYkr4yuIGD8qoPvqiYtyWEjJShqfF6JcIBBMBOhdvSwoABxeQNyFAbFZ/cC1tYb3nxvqGf4asJiyY0WVMlBlWGJFkMOkIXJcuwImDdywmE0c3FKOOTd+wm4DjDkcy/ctLkRfm5+L9d96KDz94L77y/ruxsKDr+llzDpcUXKGyv5QL4EouhZPKc9kv7stzBAA8SDA4UJWo71oNsNj1k08+iYf3PzO30O6cRs6FAl5WCLe7bvpmrIq2ZHsQy/a2PAk341Ugvrw7lIiM92aeKOxE9JnapS88YTI0xI81dVklsZSSBQhI0LUK9H9TiAp503TLjjGuAdQhxGNd5syNG47J7Z4IZHy2GYVgt28txZv37jgvClyGu5Lt4YrM5jg1ugTSo/raN5jat5Osa8oEEDQQ48OP0HV1tMk/3PACiM1tBQni1s/u/1IdzTXqcG7JcXCXub8QaT8eDZoFhwIodQEQq5JJ6fueRU3SRb8ZYkO15HuXr+T67Bmocq7MjwK2d9otxDNBtZEMJmxsfYPXr0ZYf+o7i1EZIDUXcV7nyh/u5OXHg+JChrb4waIJ5WFZR4575N4gJne6M+6QUrGfx1UmHePjw94z4BzAYecH6RgzQH+isyAUL3iGU3j0D4gAKFUGQQLl6Xa40OUBY4JQAupd/eMNjHgD+uI5JcJTTkFgngihbUR4K/JmkGR0ZU3uGty4sbkhouJXS0cLZJL/M9AKd8BF6Dd+kZlCETM6wGhRqfvQiwxpcQ1v8ONVujopTiPgJ7KRJde11w+jFsAIX5df9N7ZTnqxrwsTCI75D2KyMnnA9UJIIpfLqxy37O3ucPxPsOFXV8i9gQgQxFsXwnd8wwvVoZ08WuhKJhFP/YAC3IwtQP+iYzGCLAHa2lj3Q6/8oChEZQzT645UHoSmLjjYelrJYKIjqbAM4nt7K+ZWLCBLrAkPGRlnSR1AMtXJTxnyuxA8780bVE+JblgFpw4SqxOfEzVwrwd3VXYJrvVZ0VnvKxsEH6ObGc76l6S0zwAxuvNEURkeBOvOcVNYqoPoeUUJ0RAUU7K+hj75zeXn2iTVQBtctThKOwQRJHRvulOd1qGrq6tq73lMeun5mMrAZ2VWgpCSdVMscGPOjCDmNTChuitVBXAOcy3UyNC9f0FU+/wAkcVX4gAnw639svjD8vNYNcEs35UAOJPVw8Em1GJJdVOZ1Ws43ExTeHhP5bnDBXb+XnzhQ+fx/3CqiZdxmFnpS0dr0tUQ+tnyqh8h5FqYAX+vHDHyM/AiAol6fCy/GRCIymIxYvsOXcvIO/oXw8Wjz0RzqLIJ+ZEEA8y1cz1LdvBoytdapipjAB2il2AKWTpDpZW+fjvBcCFWm0VMDMjyu4+s9gUUuJTxRKiJsfKTZtryekW1NPz27NZRnIhTT+BUgNXWvxAgfQOgFkUD+io7UZc+zLmMSrS4DqMoGfMjzIjV8tqGOQ8/kw64HRBdHacUAPaOECxKdWIsMkU8HXmDWqg1W+euYumMDNLMzIw9F9Y7eeBahEK9EkFROUs78VogNu0gGUwSVMFv4qdceciTGwES8WQF2r5Eqr6xFjtrq1GX8mUJC9zHCjWusdiomfw4IDN/vPZBLRW3St9BWXElQLJenQgCY+EOAWoJprdwFI/8MXjcb65E2YMM8zbMfxNS8ispxNk514PE5Fgm95sTARJi6eN6XC4wUk0yDsYHV5AQmFc7+mkMcBCISB8zmpSNCoSIngfSFtEmcAFEbIippmQwsUiMETLHwU9fI2JQDd13oPBte/l5rD9/GusvnsWG9q/zy+exKSd6Z3PdL15G/9g6A0zRcFQDFO8UBeHuC13Dgtd0i7KDJVcaVH8iamMT3uKWAAoqBzeEa/jJhJtyw9ISZyJiASBdUFhXmztvQZZz2aqsx2fUJiSovruTr8IViACarmGunOOuHrUfnmdgg4UNXEe5br7KKMcsDCYx7eT0jEeIoBJjdADJo3V1WbStdZ47X1VeU6y+7szvjhNqYvEYICDsKp89tK9nYJTcF4lK0UE6SwYgrkm/77WsFjJIOyCxg9NQNehIcILouGG8O92rliX+WS6jXDIe4tisg16ySdDKskmoEAPrrzqu9mKN7fzriIcEUWNws1QAehVJMmdyi+rzSBcjXwVxsw0FmCzD5lkf5oKphakL3rsOt0E1VuDy/KN/j6fITCQ1JOaAyNAZD3TiDTDsRafRTzkalKEhi6VwryxuIKMGmJOKVIo8Gf8WMWM5N+OFiBMWFE7BJUHx85sUvB78WswFJL+xURohJ20oL8HUd2UDYsAhXEEEoiElfgIH9cM74QhlGXqzShKQlIlI+802IjAheKoVBn1ei4CIuxkbRN/wbgx0JJ3Y3dyMbenKPYHHyHJToB0q85OCrGHk+UL2y3OsbeRZRZxZZ1XiLe4EYAtkhvrRea9gVFKD/N09lm6UrrQTrk4wqk3jIUp3d1/ceeNevPnOu/HBx78ZszcWrrkP0UZsMyf3GbQiZdGv1ap9DgEmUyrMKfGcEMOJEMAqRFuMkccWVL/fw+l7mHfKhRCoQyI1H+cfdfiJWQHIy0r2PPT10nM8O7u716vHWLtI5ju/HX4s43IqDjyTIw1I5EtVdK4CL9SpKyiH/nWWayW93CGVgqNdRg3mlsTDfacTHpGSh0CnJucUrr7/cXzjn/1+/NN/8c34+u//y7j51gdRG2dIrvI6XtZddJSDBlR712WrohJ4EmVfJ+ly2jE6Nmrflflz1A03U057ez5Ok1JGmFs86awP5Xxp1AiLzFOzrDzbleXclMVGP/JyJhbFczO/PdYUJzYPmWaQAVHlRAQAxNv/O9UxllF3ap8nd8k819MjJ79HItmr3C0vgWkHnjqzz6reOk62joM7EwQAAYjKYC2mb96N937jt+Mbf/Cv4o33PvQxv7ujX3pTbWOsIBMOd1p0XKN0slMnp142nLnVP2ClWr7rAgcXzCiwj8tTLvdm1RuzpgwB+i2KqAWd5xzqi5QD6gWY+ICsF1/HQss6bwlQXjnLlGjOz+RPx7AGE1cFJxdHqE0cVr5whMrQWWQc6C5Rl+WAPQKQuZxehYbdspA515Q+G4CVmeStOofeYgwx534U2gpgHg9hmrkpfeZHpGUkcJ4NC1wof8zcrn2Dhb9bcCJkYpdvqT/zS0IqEORIHzX2Ym1tzREWhgff0q+rVBt49Bvjljo2R6pgBoe5rqMoh38sKIUjt9ZXpSO3HK9i1ZgTwWLZmqHzlP0jxQIWquCqnEpHwrkMgWHlGEQmFCQsta5h8ARH2R1Mf4/vZgmyUopkQso+y3TQszQUfcmUMT9pgzjyMOq6PAiMHe5LCQ5RHJ1117SFc9LCo0MpOesi+ZqibjYAc9ZqShrXDRr6EG+CiT3m9hnEdhtVDpo2o7hLO/s9fT3S668ZIArMIa+c+7b11db7OsZCKk/NSlEDcmnNeQ6I6QVGqQ/ELSwqxepDDH/HcImTuJ4t7gwxNUaOsjEwGa/nIEvZWBJSAIfwqIsf2Nf3Q6yrQGbIy4MXutR6sAAUehg4dxx1UVp2la39vDSvLTOJ6xjmSxep3REdVpvTtJc1mTAAoFMfZcHtvl+qAsZxOfxDTL08RQXkA6XwCdTNjkJlMu2iQADAynqxgTqLG4Gq4EmJFlt/z8wyQQDnVQy88uxQ2Vt95xzvYT/lqTaJLRnCMfrEaBEdgShe7Vut+AeIIcj01JRDWqaXE73cpK4suNOdZeuz/k/nfZ4TAFOcQneyKIFw1W+hlVgDMBJhAoqhKMwfyhAWbJ31KZ9Q8+zkb/4XH9b4oXfiVtwWK3VaRxt0Q1JZcan0SFc3IRTTF9KVoqJ/r1IF0jQogy5kfqXLIpaZgQd+VIkRG69kgyPF6YCGW+LfriyOi109tEeDmUvHWc5VciexKVVEqEtIuvJy2e8g5rfLkSjeV8diBfZPFakghgBSdtjbAgQYgsR/xh2A3C4SbZf75SNcr0z0xsAP7AVHUqbVmNrmwQ5h1TpsxYsfrOeKjt/6r79a664wqNtRrLVUKCXqEBkREblAZeJRFouytJlnauAYnp+hUH67khW3fp5G1xK5MNLk+zim7FflqDH81gS9YDQKoCWA2or7AVnAegRcOhCdRNnMZdOx0dHR1MkCjJB3bmHROtVroyyOhwm8OlsgIpiUQA0ZZ1d1+6MtR9wUjinjWrV19doAQgxGgwizGUHyeiadh8iUDzMxF8Z15ycX8fz7a8VUr3xAZuRYIkIUNOT5nnG/PoK13KyXZKKpHzGQy4PFY0TdPxOminh6oVcFs++flFUuCcAxA2vicE8Sx7G6ugOYaqGXw/iXorVFPfDU7vKD+7EtX3f55Qs51PvuMM+N8zbXchILkF8fxMBpT18zk7lQVQArx7HERlCJ8kjpQslfFFEvz0+kMxHzPGc9WdyfZbAAIn1lj/8a+CSUwfQPchRWG8oy1YslpnXoUFNIIOTCqXwXB5Rx41S4sxrJA+9Yw1QViAW+ZFLdWde5A2SaJgzUB9VF2MnSFDwAdUz6HAuKr4fojisehyAYPx4C5f2WgEvn3P7CevONohOIVxlRLP1Rd1yHDZBB4AvPj2acPTk+EnduLfnXpe16qZH0gb6S4U6OMaiDYdqXb5rjwQWYR1Kyu5trHgHalr/JKNDejlykOr8d8eodQk6EgwIux/moQEXoWLY7dQog2ufTQTdae+TSgabjvBTF8bvKJZZntIb4HZeI6IogoXTBEDXAY14+l7G04tmzF+oYc9vJka6rqCc7nm0B3ev61Rjv6x9tZMtDqDwGfam2zy7dlupYsvQxi+CH9VWWOZd2Sp+3eFuigKfvjBXw0n3AJRnMjeUXsfLssZfBlK/FyaUiu3Zz/PYA6SoDQcE0X5XTIMmbt0QcnnSjwWqkrysz4CHCDHzgCYjr7IopIyoMFOCjOjAQ9/HmLj+efCo/VWVxDSoDTsG3pfMDsvYFigaMSuGQjKEBmDZC1MzMEMCx5lKBrEvsQzPyVB0ei1v33vHaJtQE/WNyjSctysRIEqvjuI8fXwJMMv1AYkgGkyWCBPhMWPHEqgcvxBnE4cTkGQXJqvIGAMSwBFUFQ2s6zHeG1Ji3xiuAk8tYFkIkUAIJoBgUITx9bXDkBLAhCE2SCrmUwm8TR/JDoBt2pnNA9sWLZY9M8WSZOY/ekRBFi2NyXKkPAQ/VU6okjuPywfWdPZV46yu/ofxxDMpOcA3qhmE39DAuD/fQN6YrcoEtDwYwMkYwkmObX5q2wOnmDYVMvhM6mlME3jXXIH4CBFDhJq7j1QqsWCu3Pg5wykzcEzfz4+68XIRX3uzuNWJnT2Grcn3/MPYV51PncUvcic5RR7DM/Gx3tTYobhmJrkqfoxCmL+iMG4+uFk7oWYAplT/JHKlj6ZLlIjQ6X6ojuBNxpbrJGzfj43/yuzGzeNOEoI+ABmdS4nVdRkj0Vf0YT9wrVA1eRUZCqL+CcPzjwfVci5PxrEVR3+EsxI/xSt5vwRsKWUqY0Q7jmoeKcohwyE0fy/e+NaIuxcwirh056LvaAuau4n3eZMWbqxFjj3GKwrhFvNLW7lWXdJEyTz+4cwIGXbW1tWOgePKBGNraD1S1peP6n+Ks3hNX+4ErdR4wUQ8lx/LszlsffT2+8vV/4vX5iG7+UNOZnXTjIgmxV6AyEOmsAymTBEk1AD5SQvI4BRZTyWDaWOgCSqLB7LKSAcVaPmjJdCsPPHmZtcSVTCPK9e+EhzjY6DQaBtVstNTR9CWv7HqIOeTQ80rwdrlXndFHEKADne34nboWL0L3qkLPyZcxN2CwbJFOsrIEP9PDZG411SSH2uKiX5XpMIBatNWW4bHJ+Nrv/cu48/Y7ItSFB76ZQgZEExZGKvS6cVCdeBG6WKDnwLElQRkCUib1cS3JTvvcB7XaVbu4Up1B75BcGNQnU4AOwwi8ygtHmgzF8RmJWHg+m4go3ziTIuFnvHlQqa/HALCUj7dN8yulPFbnB5t0jKfCypk+qtd/18dIFMYAUecREpYbEgBQLtfxO5T4m3bpRGQP5IpL6LA50oDruy6eW7oT73716w4Xd5gc3Nryag2Yw2tLAU5tNmcLoNIjIOEG7UuywCK9mpQWx+uq47x1His/2ckI6O435mvyMsyFUBsYocq17lEHiHZQtKzjZMsAakYIr/zO0kF39KTzuA5EUHwHOL6n4144+ICITiuoy09u8WghYHj8UBnDAABqkC09E3I5U3gVC0s3rQ+9Ghl9TuSkDqdvK1lou4z+oZG49c5XYuGNe+am+s6Ox2t36zuFNJ3bl2bU3KoDhoIIBQOVq/kk+QYRME1wOEuJmdnTo9NY/9l+RkBVOcI8IEX4CICl1CP+NJYOmwPVOd4GQHYUAxBFBvDUT3BEcoXvVTbYzmU5aRTcWmUcGX4sCZ1Ueg14CPx6H+Ol6GwAwz1iKR/OMpJBh9OrEAwCig4CJOfow9SNpXj3a7+t7Q07/7h9PCXCKFT5cIH7pkx/jaUy4ktbUFWINoRmdpQLwJB6UCuIPh4KngHJYFqBUwr72qA7+J7HUNypvDl3Jh12rh32Oab2FNey1XU+p4xOcblcU5aXZeSYpkRG59GvBhEPADdM35nmwC1i0goDaIdZ3MjaJ8rGHfGKDJfvBqiDpZqAGTpiauFmLL35jnUT64YAclVhKXoSgpS/dGWm0T8+gEQZtKkEFDcMvZtv20J6GaxJfZkSmhNsJIv52L2+WvMUa9ywC4QCLsGwUtZ3ohS2uSIOsBIwT+uSud73oVf03eAlmCVw109iyEvgjS2l/3mobFcKH1T7jOAjLbgjul3dDIeWPFsJ+eE+OJVfdbYjr857YZncMkCduXknZm/etl7jWfit9bVYXVmOPQFJm/37GmoYVl+ttJRQB0CS0IXZf+lHNQBA4cB6veHrUtSBP9OJxHz708PUmZWl9trR8aEii0P7jHTYANJpZbtJACnZI372vo+/Ari8Jq8rQFeDSyBpHGJ7xrXoRhohEJomngAScBdq4J7crLXNTXHkiZcOkokweC0t4KAvU2/3xPzikkRU98mDQCQJ/aZv3orxmVmFnCcGclPByO7utlUDbUsORoIQ8dTV/g7R3f5i1FxIoa7Qn1j6M6IxnWeAnD6hvvBbOXalW7Z+cVCAudhe4038iBQVwg10vuRGh39UBMiAVoJdZAOpzuBWJHCFWBdbC5Fax3w4cyocYZiPhgLABA/VK6JhrBKXhijMvqTu5Vf7aBfGwu8SUse8AFbgz91YsM4DYEa+xgQik21MrWxtrFk/EhLjwiEteBqAyT1wpAdelOkrIs8xG2DVSx/5OQYiQOpP76Xd4wNpR3JkCj+ZIbjtXzYTzOpSR+3sKiMeCoa3+aRuS71kblPmex4ruS6P8R2+T3FJAWCD6NBxLDIWmvf+6rYc8tMxnuse5UfreDJY3/0SP3WWYGBlZVX3SuR1nBKZBgEIFlWxQJ9X9JbTu8MT436nJtZ6fXUlNiTarGgr56b8y1cCzpxJ49ReexH6GECOq8GMnsFMcCJAQgSu5T50KjO2+NIODGwEhc3pZeyUYPbOdNQA8ryVLHt1oeqU29iea0u+VGX6zrsi26/UAWUV5+/54buP6FpdQ9Y5OUxyyisx0M/rZ3nB/WTcXHoj5mdvibOWYmJsWj7nYHS1dYvC4gbd09MhoLv74uiwFVur24qIFKMfn0dtcCzu3ryrazvj5FBqoJefuyFMlKE6OouNl+vx+P7D2FxZi73t/Wg1T+LyTEQnBjiWqKoMOt7SvS3eHUx8cKx+i7MudN2FtuenstIHkoLGkc6Bh47rntC1XFdXuXu7h+qfgOR+1XtYl95/erbX9qdv/Om/E1f9AcT6T+n/e2pra/vL/weoH4DTgUzEgQAAAABJRU5ErkJggg=="/>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9" name="AutoShape 19" descr="data:image/png;base64,%20iVBORw0KGgoAAAANSUhEUgAAAFMAAACFCAYAAAAn1cQyAAAAAXNSR0IArs4c6QAAAARnQU1BAACxjwv8YQUAAAAJcEhZcwAADsMAAA7DAcdvqGQAAED+SURBVHhe7b1psGXXdd+37vTu+MZ+r+duNGZwAGkSmqwySdmWZDu0Ig9VqbJLkh0nZdpllyqxK+WKmNj55CQVV+mDoqQqsjxPGiJKNBXKBGiKBkkBBDiAmOfuBtCNnt787vTukP/vv8+5776HbgxEUwVWeb3e95yzzx7WWntNe599Thc+dfenfmU8Hv94/Gd4V1AoFB4o/PW7/vrL/8O/+BtnFo/OZ9k3Ccbj7GQa8rxCdrwOvFmRLG88olApxoNBfOfRr8cD938hnnnm2dhY34zBcBiNejVqMzPR7/WjrzLNWtV1KjOVOHT4cJw8cSLmDx2OxaWl+KEf/aOxfORIFIpFGt7fb+EgEly/EcG11zfi//i5/+usmfkPv/D3zhw6vpjduknwvWSm2n7t7Mvx8IMPxuc/97vx0tnz0d7pRL+/GyMxrV6rxEy5FD1dRxSjWhGjADGnWCzFTGUmBqOBmDsT7//wvfFf/7efinvuvdfM3of3G5g5DXv3rl1Yi1/4yf/1bOm+Q/f9d3/yZ//YQmO2nt26SXBdPMh8MwQFeRGIOkgMdBaK8eJTT8Q//j9/KR74/P1xdW0j2u1OdJBCSeVgOIrhSGl3GLuDkZg7ioLaouqupLSn/O5uX8dBdFXn0utX4/lnnxXLI06dPhUz9VrGUPWtvvZBlp1gD7fOVje++C+/sn6g9E0EOr7ZIFW89uqr8Tv/6l/Fw199KK5cW42uGDkUk4Zi5BjGFcQ4SefuYChyx2JuujfY3TXzON8VI5Fa0ubWdjzxxFPxz3/1/4nf+nf/NtavXhOfSuoMAt4ZEd87ZiJVDN7eAE5BfuN6KQNL5XReIbaursYDv/vZeOTRR6Ld7UW3K+nqdmMkaUT1oR1GjqZU1WdicF9Sujsq6N7I0ksibzDcjd1+Ly5duBK/85u/EZ/99V+LrbW1rH8BDbhtnzjrRvC9Y+bNBKnbaLAbX//y/fHF//D52NjcMl2FgtRZEohEFkW7Ez8iXN5V7B9HiaMYiHqX0i3ljm0KBmoTSSX1B/24cFEM/e3fjv/0Hx+IfrefCr8FA6fhe8xMRleJw3cFGTFyGutr1+LRhx6K1bXN2O70RKeYE8keyjCKkXIuSmZeVg++lvQztPcfR1nUwlCILirLgyDTMRiJmWI2dvf8qxfjt379/43Hvv5QjMXkxNAM1Pabwc1lZt6vj3Q8lUAkTwfvHUx5OfNArOkP4/FHH40nnn0h1rbakrKxnIjUVmpK8bEkD6YWLXZIY9GMRfWR0KHIrIiTSG1ZzKvrvD5Tioa8OgMxlsrvyqZiV3f7/Xj+uefjc5/5bKzLJieUMnymcbsO3Dxm7mPkQcgQmaQ3A90XAyftCPHXX3kpvvh7n49Ll69Gu9ORjZRTER+HYpa9tYrDTKQyMZJWUhg0knQlpqaeq+VCNKuVmFUs2phRWeVxHztLGg/Hsb3dice/82Q8+cSTkl4jMZVuDO+SmVOdGNup9G5ADkM/+if0lB568Pfj6Wefj+2dndi14yDskRRJfbt4Zl3PlIpW6Yr0eKZS9jlSWc6OYw1QWWbBXl8moi6mSjiVNABiOkG7eOkBGkrtt3e24xt/8DU7OAM3GWGOPn8j3Fw1vykAstmpiDz3/NPxta88GGsbWyI0MWOgUAjhzT0zJhEmoLqtWlkSV7IEIqHYRI+tfjr9QWxuy0woJCI8YmAYLLoj2LeU068yur1evCB1f+6ZZ9SXc98SMma6t+8ifS8A0rIkb/3c44/FK+cvKJ5si4lIJIxUiCN1hAHFkt2Qg/CdnryzpKqEZIu5feX1xTALugah3RuIpzBPjJXNHeHCaENnRUnrWHV3VY42erKdl69cjgtnz9qu7pF7Y9rfg5KZAdKw24vXzr0cHQJzMYUwiLn3UDYTpwMgTdhF28hSWYyuxE53N7YUh7a7w1jb7MT6TlemYKw5ey2q1arbwSG1NO1caGger6mn21dC6vsyIZ1ONzbbij8vXoi++r8RA6fh5tnMN6TvFrL6kiwIE6divl6JenXGUljW7KQi9ccrl8Vw5AwiMGO1ssKfGERb6tyXxx9LJEtimj212qE+piPK1eiI4UX5ecIlJLNVlWmo0K5sqZgrE6xp4ka8dv58bK5dzfBCxG8M713JFOzKbvWUUE+8NCtBJRGK1Jrl+qmIQSUxdq5ZjZY89MZOzxKGxPYUN3rqKKnsqA0WQjzVJARSGWXJzhbj2FLT7bieJJ7wCJvZUTz7/IsvxVNPPe2BeSvImJlJwztObwbXK5+l62RNEoCYiXlbivOI/UaSJtZ/8OCERcQrFZUlXkRF6/Le81LZojS/rHoIEB6/hCTqeiRv5abVbqWITZUd1QCwPNftjzRI1Tg8Pxs1x52E/MgsVQvR3t6Oi2fPaQamHGynzcv1GfvelUwR0lFM2VFoAhOZrUBPT46HgL2tGUtvyFxbIU+5bK9drlSi2WxIiqSyM5WYkVfHczM2hEsssVVrNZclE7uLBA7V/kKjEivztUzFk/lAkrGvfZUZdGU3UYU3gfceM0GYmEb/OsSVUlOYUZSEYccqumc7J0YUxOCmbN1srZSYUK5IGhUa1WZirlUTM3BWI4VJ2NNCzDXqsbCwELOtuWg163JCFUknU8yynFE1lpq1aM3IZmquWRXDCcMI5D0l3dVcHcl8E3iPSqY4Kdt26eKrcfH1SymuVOgCAwm8qwq0GyK+ySxG6l2TBBKDIml49KXF+Wg0miEfZAldkLTiuStiOFPQipxZSwyt1eqS5pnojcQ4STizorJGTF1rTCWbYh6zIzSj11PwPpHM7xc1RwwBEbJ67Uqsb2yakUhoX3Ek65QQidOpSeSYwbAE1+7ByJJTTeHPyF6/4DKLiwtKi87fafdjfXMnVjUJYCUJdd5odxVGDaKlMGlmpuxFD/oBup1+rK2vaYrZFrewwcLPOL6Roe9NNZdksuS2trbhLJjVl4dl2giURdCMdB1Jakl1u5K2vjw265U4jR3FiD3FmXh3JHi21YrFpUNRlFoTmHfFvG6nHX3ZwXJJIZi8/la3rxlSX+aENkrRHw10PXReZ6cd21saVMyPJPhGtvO9qeYOQxQzMseGuDxJxSuSSILvuhg131CoJAKZDUH4xlbPz3dYUa/IKc3Pt6Kia8IpPHRB0ooXn51txaljh+Pw8qJCqprCpEFsd8UweW4NncMgMJiRneUaHo6GiifeKIz7IGNmxm2ndLkHeQs3Ot5sSAgw5VteWoyG1LQih5AcT8Ezl4Y8cl2euy57CAF4aBiNeygpv6pQZ1F2c2ZGnlvNDSRdO3JmPKJgUFZWlsXoxZifm9PUsejFkarq9hUldHqaTUkTSoRTKktbZbWztHLYfRgg/Trkv03J/MNiJCDq5QFKnvGUY7bZcvy4qzDFIY2ka1c2bR5nUVZcKEdRVrmSHEdNXpygewYmS1V7srE4EEKmbc3tt7a3HBXgXLY1RdzZSQ/i5lt1z7DUrEKhsZwRUllO7arPtso0hIeFDdJvQP7bYGaSlOun7wGMU1CObdrc7sTFS5fispxQX7YOJjBzKRMGydaxIDFWHuDHFaKS6KUkRqyvrTlOZS6P2UiKV4gtSeily5el0lv2Iwtz85LSBXn3RuxoSqQWY0bawDRUvig2Vq/G6rmXYvPiyyxN0cheOgBvUzL/EEHSMLr6Wlz4zP8dF/7g/mhf2wiFfiJSao5qyyPPylbyRHJTU8eCpBMPXJF99SqRJLgr55Mv1XFNqskU8JwcBrMuurm1YwGbk/1s1BsKs7CdEatbcl5S94G0o6L25nqdOLn5Sgy/+m+j+8oTwk8e/Qbw5szMmX+j400HWSUY8uoTUXj18binNoiPLFZiTjatMFDgLKkcjsUYzSXx8HhtNh8grTNiFLZvV8E1MxaCd56jEzO2s1lUXZ4fB+THvCrDwvJQZoN5PBNI5ulI3Ej3y/1e3NUqxSdONuJ9x2ejvtuJ8dplmSCJ/g3of3Nm5rbhRsebDUKyEANYGjVJy+nFavzJe47GD67Mx0ItzUjoG4ljwaIrZm4obNnpMGdXyFSq6DiUms54igkniTu3trZidW1dkrvraSW8IMLZkR2FFGLYjkKjZq3slaOBzMJhefl7l2fjo3eejpPHVqJQb4nxFeyJUb0evLWa0/ON0k0HkSaGlKqzUZlrKvypxdGlWtx3ZiFOLdQ1JRS6zHTEsB2pK+uabQJuzQl5hNGWtFWl8nUH3pJE1fdjXuVvS4Kvra57QJgp8agXCe1qZrOugHwghtYVNRyercaC6t2ufu9cacQtR+diaakVpcXDUTp0bILm9eCtmfmHCfIIBTFz3FiKSutQ1Odmo7mwFKcUyrz/8Jzn4cSKacfGIKknJoCq+mF1/NpGsof59iKYWlVowxIbD+O2xFSkltkQzmkXEyBj2VXAL1Op+Xk1Ti424/RcPU6eOBKzclBFFknmD0ft0EnjeCO4DjMzsbuBx9oHWdFJmsCNO0xwsGKehE5BDDp6OkZzK1EVMxsnzsTR08tx78m5uG1xNnsoJkaqD9Fux8Jjis3NLdvFvmwdoQzLdh05omZDDqbRSBhJRbuaRW3rvrujDQ0ItnZUkIo31H4RhzYTF2SjzyoGvVrRDGtG8/zW4YhKLQaaOU0WPSbTykRvtnHrYwsNjcS7ggn/8hNj+85BCBarczHaWY/RtfNS02IUx73orG/GVc2TL21JssQ8nvt0JVEwk2c/AxFXEEOARQX7LJ21ZROXdM4sqScG4MAwEz1JK2jWZFvr1bQAQnRQ09SzphiV/Cu9cTz12ma8cOFavHRpM168vBPfeuw78cSjD2vS0IhDh4/amQGd7Zu9cWvCu++SiTmgr+zWOH53FOeXot9ZtfQszjbj7kNN2bFZqa08t5fb5K4GYpLUm7CIAB2G2Pko/qyKKSMxifCQVSQedaSAvhirimHXNDDrYgQDsy0HdO61y/H66qafYDZtPobx9PnX4/5Hno2vPvjVeOabX48rr7+uGZViYcDam06Bm8fMmwUgKOkpS81Ls8tRhiFciwHzmiufWZbt1EynJqOIcxnJjXfkSIbiGMz0MpuucTJmkhc9WMAoRrNZ91wfZrIUB9MuXl2Nc5euxaX1nbgoRr78+rV4bW1b15sOs5YXWvHB998Vn/jTfyZ+/hc+HT//P/3Pce8P/2AU1U9S8z24ecx8g5p/l0B1kIToEx+KsRxS+8q1uHZ5Q+Z07McTh1qam0s9pe0Of7wTg7pSZ+xpp71jiQRYSuNRB/P6Ko8lxOK2mMvj4pLCIGLR1Y3t6MrWMq9HMTry/luabl7daGti0I/Tt90W7//wR2L+yPGoLx6y7Z3QmR2A956a59hJ4mZOvy9GRz5oL33sxEqcvuV0rCzMxVyjFjMKyitiNCQk71wxwzAJO7KtpUo1Be5Sf6SQZ+48nkhbCxWTspKkrjQWUVIo1dR0sioTgR0kb1Qsx7Zs8guS1K889Ei8/MIzURDjfdOQ0TlF7ntPMqeAdcXZH/yJWP6JvxTzJ0/HvMKUhqQHRkjPdK2ZicIl4k8WJKCLhWMvJCvhcJhKMlenDuuhG+2hn53XxMB8lzEcqdfrluJtTQC62SJ0WprrxePPno3f+He/Hv/kF/9RvMj+o2w9wDBF7ttgJijeKE3B5PJA/ncNakeElupzsfAjn4zGn/mrUfyBT0RvfkH4F0PTc4U5Pa9bLs83xVAxTFVYyxyNdqW6aw7KobYmhiNQA0llq1qOWV2z8w0vzyBgdy3BymNO3pcA8nRzNCzELcePyeGV4srqRvze7z0Qv/yP/vd47cWXhV7GOmx8RvN7WjIN6GJZHvrIrbFw74/GcP5IXF3bNA2bO11JUt+r7vWyJEnmAKnEcXQ7PT8mJjhnxsRKfUPSNz/XMuk12UucGM4OQ9mVHaU8j0HGo0EsLSzGn/7xP2YnB7OQ8g984J7YvHY1zr/8gtASx4F3JplvE9LgCCYn7xKEJRyTBBRAXNJTkIo3Fo5YJfHOSAzTyqIkkaePAJ4fyfX2GUndnGwhz3QIxGc13/Z0UxGCStqW8iANyWSPkTcmEBmohX6vHafO3BI/9dP/hZmrrjxod95zl82L7IP7myb3vS+ZOYix2L+BvHS9WnPgfnhWQTfzdUH+KBhHkwN2EofEktvW9o6kVFGAgnxmSXlUg5qzs5g5Po8/yOeR8NKhpfiB+z7qmdWsHB5PQc/Iq//ZP/8X4ra77tK0N00Qpsl970qmkaQtJc3HQ7Mb5tBjTTfnl+djRlI6rzn3icWWH/2yWaE1I1taRSrTYkZZMra5uWG7OtfCwQzE1LYkVXN7MY6HZ17OEwfbSKQYn++Jb2oK+vyzz8UzTz4dR1YOxcqxY/FDH/943K0QqTY3J3wyLk6R+/0jmVLFsph06va7YvnYKUvKbLMq51OPYwuNKDMbUtc8jSQkYlUd9SaYZ7vhlWvr8cLZV+MK7w1pBkPgzrSR1XvO5zQRSEtwmk6yDNdJz4s++cmfjNtvvSU+JCZ+4L4fiXJz1lHGhMwpct+7kulmwFRJUsajXxZ9l5aP+xn4nNT18EIzTh5ajNMrS3Hb8WXFnVJtSRY7OlBfNm6xAEyAvriwEIcW52JF5RfnmlLdanpzTfdmVBH7ywaEqqR7U87r3MUrMScntLa2Hq3WfPzFn/mZqC0tgZQAtmV0ft9JpghmHbKrmU1Zdq9aFzOktofElPlmxbOYrlS3UqnLGtSiqGAeqWux3aVelQ2sxqLCpxXZwcOH5lWHZ5E8OJOqi+nsh2e6irdvKi2r3UXVe/wbjxKdxc/97b8Vd3zko1HQgE6MbQ5TlzdXMp3yk5sL3vqiZtMap4J3EUtoUyRGRG3VZ0GBPN6Z9U6e6bQUjC7N1b09m1cChwTySp6vaxrE2ij4Npg9yUzg5ecl1T/ykffHX/zzn4z/UtL48//g78f7fvhHoyCTYTBp4mBO6xSp75KZUy19L0FI01Pf8WPHz8nZhDBbZwWIp5TMw6WmksyKbB6xYpUNDCX2Fg29i/jq6lrsSLKv6Li53ZVJSDvnekw91TgbaNmpvCIbfPvdd8ZP/5W/FnfccVfMVOvOTyKogkzeb0D3zZPMHL4HWm7VEuFVeViY1ZhbjNnZuVjGZh5eiKVGRRInJheH0ShKgsVcTAJPKbfY2tLuKSBI+95ZiW80pfLLh7yMp4p+ltRXWebeLOcNZZsfe+Sb8bnf/DVvuD2o2TeCd8nM6/Ry/UF7B0CbStMUSDJxKHOLK2ZkQ3P05mzTHv3k0YX4ox++Jf7UvcfinsWIVmlgm4gNZFbDzIUwikD+0rUNN31ontX3mrdis09ptd2PTZXtq8/t3iC+9djT8Zv/8l9Ea37eu+RsuSaEZfhdB74/JFPgUEZ2sKiYscH+ylZLKlixpC7Judx2dE5BPHuT2EYoWymPz2oSc3IeX2xIItmExYIx0nbl8uXY2NqMbebhI0mtmLq23YmNnY6mlf24W4H5x37yp/x0cz9Nf5jMfNeSeR1gakg8KMax+7c+t6DAOZMavJLsXVW2je3YhEYgAUMPL806BOI1QLZe836Q9FiB+3ZcUNzZUWDKtm32MRGs8xoLG2g/ct+H42f/+78bCysrbivxTz/T6ToM/T6xmdlRhLHeyJIae4vI9lYZMYRjU9K6INVkBYjtMdJxEViw9PIWGgzDXLASvytppYWFyjiqmimVNCE4otnU3/n0/xh/+x/8wzh+5la1ns2/3yYkZn7X0kT1JAkTyC893cpTdnCx7HpSLStDeV+jVmrXYcf+VEDl8LrMw1W8rHNFRl4h4rFDsTgTteEgdnY2Y317Ky6vsr9zHDNiItLH8gazKBZFFuvlaGpevz0oxkB9HlFM+olblmN262L0VlclfGwtVAWTmOFmieREidNcSrElgncpmamRt4S8mJF5C3izItwzAwcx6MsDa4azs73jRYoV2c3bj7Ti1GI15mVbS1J5Xh5gSslSXbvHLrr0nk9d8WlDc3L2es5VRnFmsRz3Hqtrbj+Olx99ML7wi38vvv1b/yTWXzsnq9DNeJgN8EGYwvddMjNvXC3mkpgf83iMYy5dhiwPDbIWgYKHX4n62Me8jQNJZUb9TuyceywGaxdi0Ot6FWhxXoG8PPjiUis+eNuROD5XkyoPoyN1ryoeHalv7CFrnQM5GxZOZsozcXKxHh853oy7lxVmNRsaJEKj3Risr8b5L302vvHLn47Hf+2X48pTD0dv7aoH0HhNaMlwzS7fJTOnAFoPwvXybgjXKZxnWSpKMdhei41v3h/dJ39fMeUo5jUTwjuzO47wp1ypyu7NRot9SZr6sZo0lmdGGpu1UsxXZTNFeFnmok6sOV8TEzUIUnl20hFq+W3fMptrR1FW3Z3nH41XP/ercfYzvxRXHv58bJ19OvprlxWLthN+mnV5VUuQNiH83Me+y6/HMMrZqU+4pmEd6SjLyn7S0ZKaTifZAPmuk0lpLtGaqYwkEd3XX4qNb30hei9+wy9U4VBwJqgzWwURENYu2XP8xLkrcfbyRlQlfewh4rlQQ0w6PltRXvL8S2L6ofIgjinePCmvf/rIXJw6rPBqZT4WNRkgzc42FHbNRZ3t3sNO7F47H1svfSe6r74cu5vXYlezsdGgF93NXnzp1x9Zf/fMnICowZ5JDYHCDIsJAquojiLcisCRVVyrPtdpkZWHtQV5abll3cfJlCxV/avnovP0w7H9+AMR65fEODaipl3FLIWx6Z928fJs3WYPOw/BnhRDec2PdUs2K7CGfEJq7SigXI/TszNxQhJ567G5uPPM0Th1fDmOHF2MxWU2v7ZkNloprkWU1S5/xLoOowZtMfZCtF95NtqvPR9bF16Phx68tp4+EnX/L7y7j0TBEDFs99JzMbjyshcbiosno7pyKkq1WRcZtjdi1OMtL0gX6yQtSNxY6jLqpefcBdUrrfWitHQ4hou16L7yTHQvPh0FSQHMK4nBxJWcMxiY3CISzCDJrbPFZaC0vrkV//R3Hoz7Hz8f6315ZQ3oSrMcx1qNKCtOnde09G7Z1cPz1Th1+lAcP35E8/0ZDxThE0zz4KoHVqt4Xg99E8aqb43R5Li2MY5f+seRfXHr/k+fOXQiY6YN/QGY5NFYfqA1dUrMduWFGG2LWRefiti+Kg+7FcPqXDSO3h4hZtrPdDZF8jDG8sQ8pCrKvskjqGmdq63hdjva6+tRvLYZ5fmlGMyXY7h52YsVqHMiMr0tkTOTVGTPpE5ZKeJrB6yW857jt7717finn/tKXJQK7g4L9t7LtWqclhqfXJIKV4txZGUhTt9+OmY9beRxcFpUJuU0jgZ9SQJbw7nWwfk6Ko/nTazREYH94q8Usy9u/dzH3+bGrawlH/Qjiey+8Ehsf+dLMbj4nBi27hVqBrAqekdbV6N98flovyqJlYoWu4oF+1sa6V2pHUwhpC7HoN2O7voV4dyP8WxJLG9HobuVmKihwA7yjMeMVLJ6O3EO8UiNGK3EthVWz2clhUsKLOfHg1ipleMu2cMP3bISd7LfsinpnG/EqVPHY2H5kDx+TVNTzecJ7mmDAbQZUcOKS63iWR6vweDAMBfg4/2fnVF87ZvFXM3fRDK5BtuDoIb7l6VGD30mhhuXxbyhV8MhviibVpqp+S0xVH4o4opifKnKvnKl+pzK1GLj4mux/vKzXi4riPtJ8sQYeRMd1LdGXv27PdlGbKrf1KWc2va8GVJF1MiMhkjiUL5kMIitK5fi4vlzfpY+25qP5uKC5uUyNXIa9XozmvVWFBWssx/eg0GfAj/Z5CjTMR6ovNqDDQxe0VtsZAB4zqR2oHl1bRT/2y+PzhrndwxCeiQp23nm6zHYvBIVTUcIpFHFsQgvlKuSEoUsckL11oLmuCdjdvlENBZWolxtqe5uXH3hmVh74dtRHG2rOZ59S0bFG3yTvTSjLuqscryBIWlmaQ1J2BtaF3AZHBF7hWAKiyE82l04fDxu+8C9cfcHPxSn7ro7Vo6diKOnTseR02di4Yjs5OJczPD+pPBE6lw3P8I42iYutXxhRdWd6CoqGiiWNOeXgLCMx3QVeGtmQkwOblSjsrsdG4//p9hU8FxQyDDa3VEx2SokQx2VZOR5C4JOK3OzUZpbikJzQZ3XIvrjuPDkY3Ht6UeiJRyas620zU+TurJiuwpMFTNgSFmDUirKEUj9Rziq3bTmWHQIlFCzdMJMFimEH24DM+DYU06lMTsX1UZTjNbgqGiFhWXymnPSkKbDKiGme8z5hXfGUP0kpUTVpW1sZChIUkdDvsSloIP4VqaBxRe0FHhnkimkMchrj305tp76SpTE1OKIxVMIwBs2hK2Qk3OpaMRnpFqFxoJ6wUkU5AgGsXHhnMzDuVhaaJgQL1Jk0pCcTWaTNOpIhwGqlPxBEnlrHj0QDTg/h6lTdeb+8lO8NAPGipNfIcTRYGv1hw206cjKGofpJHxoCbnkvSNNg1yXZ1GYLQYgx/PtMRNESYVhbD/7B7H51FdtSyrjtJzvt8nQURHAw/nqrLyjPOSoPh9jMZINUwPeBpON3L74chxanvUSWhGJVL2igsCKBiAtqYkAJFOEwA8QhBh/iZBVb7/DKHWX2pOfvDyDqSsxF3tpoD44Kb+kQXNolTEIsCd247QiEEOwlLxqzSNjpqDY6DFxqf4KIzFRUkm/ReGAihcrNZk1RSXvSDLBU/Zq+/knYl1SWRTCM2Isdg0G2HGo0UpTUzmFNeXaXMTMnMIIvnsh1djVDGZzLa6dfSbqM7tRabQS0zLiGP2smwmxHpiMTuwljxcQAKTpuiBG0ibmZYQXI0t/SA04+NseU0A+fV2/vX1ibiBW9dw9S+MCjM4HKfWX9arRtOdUggInbnAUMr3tWNecePMbn3OFMjGdDPOgVJOnlrOZacaMmFjFNspDjqqNGDFirquRXt0SI5+LQn8tarzYJFtWYAqIw5B0liyRIktI4bmJQVEj1J/dav5Gm7zmQPixo8M+AWmQkdRQEb3GSPEYu4zYl1RSOWyrxhtz57k5cSGmweZB9S3IBPrEkDCPfGyx6nIP58OgEIkUpMqc8wUahIp3lQaDrnCV+UKiM95nLNUB6TCCEmsC0l7XCwu7116NrW99MQbnvu2V6vlWLZpzi2JCQ+pTj5q89Ux9VoyQMbbNnFUnilnVAft++u3NuPLCs7H+4hOxsDDveC731ikl2+iAmc2rSkW1WxBDkWyAuNHeXW3iuamTpo943GRzzaEMkCIS0goi2DrUei8Yvz5Qh2dGrDABE7yIUDLtoR0PgNQeXpl3GfhsKMbtrl+N7utno33uydh6+g9i41sPxMZDvxGrX/zVGL7yzWhI0Op1eUedNOdhaCt4fbhUk0eUV9SQeS/QSGIzHGsUd3W9sx1XX34hXnzsIdnJltUK+iDKkihkSPhmj7KQJhIo1RkobBEEQKBETHXy2QcDX7BTU13N53CASFMuXY4PYSDmQXhR14SrLc+UKCNEWBjJ75nRAg5JgtUGdcFNeQ6TuKd6/CWQFDOQGaPNzK3HvxLXvvbbceVL/1rpn8XWN34ndl94MIqrZ6NZGXvSX82+Z5HUUJ4auyebgWOAQcMB6ogqCUkdCWU2Xj0fT37lq7HQLPmrLsx40DxQsQGHWdBiguTFcTwK6gvemaEwhVH3PYggie3Kw/7Z6bguDapVmAShFIRcMwJg9qSBEHNs66SmdlIux+3EWNfL8qiLdPJ+JiER2bmUJu+u9lxefXiESRkz+y8/FHH5qagPN6JVK/l14cZsM2pNSZ1sFx4X1JhY8TiUXbXdnuwGIRHSYbw1QurYuyYU0K+ffTG+fv+XYrizGcdPrTjmS0OcSYH+GXWdW2VR8Yw72EO2OpuZSLPyRJbvQZTL+DojnH5lU5mNkJJUClvdt1qCINemgmp7zLNKI4UmIuXRBziCLmXNNOqJkclOJg0zo1UuNwFmZlUMY59NvaYZC/GhnAMBM9tNUKH0jd70nZ9epxs7Wzuernlvt8ogVWzgG3Q6sbt2Na4+92Q88Nnfi9fPvhS333YkGi2kODGFDywDVvXpZHaBvRibSU96n5w81VFyuATjRYkZpkGFP9g5mOFNsQqb+ASE28uYRLCdvIQ5YAa5WSUGly2FCXQHpsJQ7lFfeLCild7oUKZwSOsCKmsm0xaFM2YyWyCSt8E310sKsNnnrUm8gi5wZptJ+qSXHJNmIvSv7LTJXowc9yQVV6/FtWeeiC985nfj/PMvxD23HYuVo4tiAJ2lDmGbIcffKCZVhJEuYeKQnoQs8+G0bpnVpY7K2PPCTTGfYHosqcTsWOXFFAfZLpskdSxTlNRoDx8rC5rgq1QP9cYkMKCJuUi5HJ/KWQoz5lkrOJlmJqqq0FtJjoMFVds/JeE15ps/MFOS2O+Kkf5UA3lDf6Gl3+7GlmY17Veeideefyo+9/99Kc6dvxh333E4brn1sHyK1FudwTIIQKogbKQQx+or5EbYTjBReAM/kagkQaqjMmkBBCJyqczCHHGAIL7ga96uMMJqSpSY2WpDySqtPEutbSF5SK6LW63TJIH+MS8UBwf6SMuEbiMb7JweU0Q/tC0wM+kA55EnG2qptzmvxHNm7/W2tx5Fuy2b+PqFWD1/Ns4/9WQ88bWvx+///iPx77/8zbh8bTXuOLEQ77v9WMzONY0oCGTkGBH2/ZCfbHeOnO4LsYlzUL+oEnsm0yxHRIpgpMaFYbjCE0uOIH+MYT6AtyWKdtyyu8k6SWzIFjAoZ/tKnnERU5Sywm4LvLiP0CUVh/FmHcUn4BxUmLVEXifGqYCvt+bpNq/SdXms2tmJ9vZmvHb2bDzx8Dfj4a88El8WA7/wH78eX/v2s/H8uYt+zHDbymzccWZFM6E5S6Wlno6VEgJJC5IJQ4p0YKakawfaXCt5ic0SKdVSJkx1rEkFS26SQgbbqqkjlUV+OpdkJceklA0Q7fpIvUyKfZ2ZBZBKfMzykHrwFh5jBl/enFjcztEFoUva5YYzZvL8mf2KI1atBWpWHpuvA+xEV0H39vpqdIbFuHj+cjz/9Evx0tnX4vXLq7GxuSOa+lEvjRT+lOPUylzccetyLMtO1uTQJE9uD+T2A5KCDcqnlCnkSI8F3gjMiFgfdYBvbk5BToiIzfvZ14ryPJvJGTWBVDY5EjHOVweB3FSfZba0KJySJfkAGLMho4jNVKN8GaDTaUdnZ0NMXI9+sRbH/sRfi4V7PhYb8uJ8zotvslUlKbwZxh7JxdmaGNmK22Ujj5w4opiyqVhR0qb+sIuQkZDVr7yyc9QGtKNmNiswibIsKGCnhNHIHhxVTzHp2BLCjIRAmfL6h50VLmpNbdCEGIdqWc31T50wKUCk6YOlvRTKwGDK4O3VV+a8mL4y8XDQYZzUF7E102Md0aIRPoP7psGdQFxiJm9u8eE43kzY3lGwvdWOfmk+Dn/8L8fdf+nTsXjXfXHx2UdiZ2PDU0QAIeLT3EuaXp4+vBAnTy3Fshha0yzJe3tEvD20IHW1HyZMzK4NKo9aOfbzpZiniQFoIgmWimTQ3gC2azBMHKVtvnJA9wTadGLnAqN1DzVHIlmgYAaV3zPogA3NTUMCGsAu56ZKwAwM3PJ6At9hQ2i704veqBLVUx+MM5/8m/H+v/L349CHftQLvNuXXlAQfs5b8QiI+IASX50+NFeNE0dacVhpdm7Wz1LKVSQH2UNWQCNzNrpAQsjL4zoTgGRQVgTYTlEDTwpYIsUMhUaK+uGMEkGzjkgZ6ma7KjJ0Th7SSX7qE+bRkFq1d6ZtDsIuG0z6x7aS78HX0a9Rm2nqRxrLRwFgol/DxlxokBMPEx05mJm1I3fGkU/8V3HvX/1f4vaf/psxf/sHPBLGRKN36ZlHYvPaJXfOg7DaTCHmWtU4cmgulpfn/YkbXppnvySLpa48GdVpuF5e6uq6kI06jPGiCLaVhKqqH0utiZaUwUgGxv0e7Id2HJGK2ekeg2bI+ngjiKFoAgOmPzUtSLWs2jlMnZqZt/+5/yaOfPSPR7HRcPCrofJNI9HrxOpzz0Znc9Mfa6pJv/lI06HFRiwfklo3q1HT9UxTDmKGWVNm25AKJCBPe+gLf93LiEh5YsKEKCRZ6It5eHNR5LL4eeyvv0OkoyVSDMxTMg2oK+0joZwk8lPsSHtJgrmfg/sQG9Agg3Dl3BpBO9yTJvjjkOzOow32Q+VxqG1soiK1Cu9kgGloApyq4/bV12PjykUZaL78F9FsVGJhrhaLC1JrMZ+9PrzLyFNHe10eC0AIxBsxmk3t5gxzPrZLyQG8JD5/sTMvg4Sh+okRe04j3U7tp8Rh75ypZZr5JHJoL2HhHP+DmWxocI5wSG1mZbI6TinHQJlULgM1bgc2aTtnJjI8Kc3NLImAtVeej/aVS1HRPZ6lzDZnvA+nOdvwF1IrPEBjIZcpaSYBtGMisIEwBapoMTu3zXSWfmCYjn5YpXyTjh1DZXNGSkr8rqKYkBNqXOlDOHoa7OvUt36yRNZUHWlLHpMSwaABHkwnGKP7tJnhaGl13SxYt1TD5NSee6FIIiZjJmACMyLTPV+vv/Jy7G6t+w0uVpQWxMRmi1dEJIEKf/yYFPVWRzb8eGB1niQf1chHEBOM0ZdEZsyyN4fhSJLK4XiYEnoWJCQ8OJlaJoYI3Qw/D4z+csKgyk5EdVzP5dPAuAxRQEa9i4MQ9ApgpjVFZfNibpnz9KMcaKF0dg2+YKA6JGCPmQeBUetux47UnLivpZBnXtNDGMn2O9YUecEThqaFXjxoGrkkoSkfwgF7QY4wwVjtJQjxChFMTHi57ORoYugjzxWYGB+c+PGfzlPpDESopczlUgAOpLpqQyfk4b0RgDSzz2pbK1hXRfJVPuUaEg2cCOHsPGPmdLEM1HhPM5/B+rWoYyt5dW6+6c2jZXXCbrOyPDhfo0IF09QvqRyM9QMsIZkkJDWZehGq6jwxNeV5f5AfBZBYPqOM8si3iKuBiXRyBblUhpAs+UbG8Mk5dVI9d5SBrty/NUZHS7OiFmsMeXk9MzEdJ2ruPLegbpNmpQjiTSWzHNvXLkd/44q/69vgU9w8UkAas/BksvKsDlMHqpapu1HOiJoGjygETGWbMEklDGUtksWWkRgrGhOhGTF7kHHGROQpMS/N31P/ifkZg6e5KSDPbU/w440MhVhwhKxJfga6ngyMC9B9Eoq87T1mTsroh8hX93url6LQ3YiGposVv/XKbotilJFO5t7Ee1BM4EMV1F2EaGw1YihMmrWYuULCnevobdFqX1dWKmZTJD9BlKZ7C4zCEKZ1alD/qKs+9GeVpS2S2iffDEOy1AhPEx12gRecIXEO40A1s6M5C1jAEILJkUlICINSn9xTUlMTlvicWpk2kCwA0igBze8Hyqol7Nfu1lXNwfmKVc07Ijydk/rmkpkvUDifczONPoQw2gKRZDiBs8qZotQNYFVWX1YVktQcpto55YUEU6c3AFirnjTYTBMPPiefQNYQUml8DSnTGpbhapju9IYIcCPd3GPmJA8uiMB+J0Y7m/5SQEVOBuR4zo1B9v4aAVKYQhfykVIFt2Ikb3iR3GBysXJU1EnG3QlbA+KTfhkAFqRhpmJeHqV6vZJRl/SKQWn3hyQHKdJAeUnSUohGJPX2NBBhUK2klpDoDibAFXaaV6Qnqoq0ygaCnYG6HHRtSfZ9Ul4e05TMkUM9wR4z90EhBjsbksxrmcSlUeSz3bndtA1TG6jg3ghDV8k2jxc76RiYGusJgAAenDVU3tYd8JxFyAIgniQzI+w6kEtWsmFvAddphvq0v7+dG/R3YzT2QWKmC2dI0agYuNvejMHGZQfqabvejBPTLIc8qpTspc7EBKqRRqVR7HbTf19AYAw/KDfBhxNlMuIpnkzfF0rMIyakgAikMZVz28oxsWxJkeHKzRZJ8qr8JPU6cW0XVZ8kS43aJcE822Nvt2HfUNq2zX9pkwaSngDVsRRmdbK8FI8SvmmwpUFpgdk9usSUZJKZge4N2lsx7KzL4WQe3ClTM1dWmqoC0K58pAhAXSEguzEN7nwPEhoHYa/M9e8LMhTMuRvAPsnmVClJvczY5Fbe0B5Qj8mDJxBidj6RsACImWmvAMyfal8wxcy8URVQ5d7WmverowJ2HKgyqo0tkW3kjQckODWXfhnd4bAYQ+X7cQGd+i8RAQWMNiNrh+OR5x49p/6tejghbKXqeMpHA9hBXVtglTxRIMkEsTc0l0RsJOWJT7HfSQf4S8TTl1WcJlWWc+ws14AHAPyUo56VgSQS/0oqkUQkE40Dd5L+aAM4IJlKwtarzlurmo8r1pPzmcSOumcEcgZn17rhqg50YABt6JpdHm5SCKKaIKpDSiBNNfK4z1+6kTEDRic1A/JjgqTO+4D7B8oYX5XU2eS+IwwYSJaL6S6DouP+PgRZnRRxSEIlIFZ1BCNvz4dULzEzN0IUUhabtvqXL3rEUGs+IKKfpPKSOmGzxxAjDRM5lT3VCZLDpgW+4D/YVecD5enaMWJWb8+T5gzjXrqPJTWRWTnOXcblsnsZQ/ME7nkZD4zKOCm/SLYHJ913v3mb7hNJVItiqk8MruSU4l7KqA0xE8bms5/0FJd2cma6Ex0TjjHs7UT78lk5nGQrmWrlkklCGi2RZiqNKRk5s0EOhU8tjrIPMqUv/uW7LujLxECckLFjEdguWYXyMgxsQsnluZ70n1JCO2svQ96sNH6y3q5HGRFqdaYOVwBH3Ve/vOdDdJLvIyLf2qRTl5/gNJWMPwOU8AQSM2mYNnw6kr1cV1h0xStDOeIg4+V6281ElBNV/OuexRRGrBDt3jiuXNuIDv9fpJ/FJxtmUDkeeiVV5hzVSff4hSXg4ft4fAaJ+1l1gPLufipvAgdwox2ULw1A6g88SaCE2huo4mrUyhvOz7NkPBJDE47Qmxg61QqFOYyjv3o5Cor9vF9SRSbb5sTMlJJkMtKJuZJQno8oYS1AfledvHhxKy5f2XCYRDBOH4mYJJVGgqMRc+/pKElnOpmQhqFJMnxT/0wzfR9I3FCN7E95hHHgKhyT5qR69OcAXcdJXWrokM/VkzqzmwNtS33DLBs44YTau0Ezk/sTZmagdvhsdvvKee+2hYmo92TkJoDsyLZGYqSv6UM/9qIYa436emccG8Nm9PpDMTT9fxNmJIWN4B7YyMPc/dkGIzuVv3cqhKE90f9GyBljHPN6aBkLGkQoYjT5ZqrYpH6sDXSnHw82NBlvJRiXblpjnIxbajn1gg6oHokXhTrnn5GzkcfORhWGWcXFWIqBZO5M6C8JDmqs0Egd9npsYBj4xaVbPvHnYsx/ZUCEINtplZeXt5orwWD7P1qjTUbdiDD64EW5jBiQt0SAhSvpFxIyB6iU8xV8vNSCdHITxlr0oEm+gOmtjghL6gZtoS9iyiyId5v6yZLvm6E68jfO4k3jc1AyBQPNx3trF4MXNnE8qcUMpk4PAkyBUQO202gq2W33Yv7wShz/8H1RO/Vh75bjHuWMQA5v0uYeUAhGo7z74eA1AO1JdRMD7UARiimAV5TJY8T9iLwtpAwwl5kekFqirvsuRJeQqNu2RBLiSBc8mlbnDEGQ1TgiPzbg+SDy4J/PeLM7jq9gHb7tTn+H6PjHPxmjSlPMJhingmSPkImkxnh1bqLm7kH96NzOx4seCpYtMWkmkkxJmslYKpT8ionwtK1EZUFeda10KsJgYjdtI1XOJLGgk23V9jSR2qoGg11dOUlPUoJGcMOuYiCKsutJe7hzUDLV6Oarz3nayIwnT2mU9yApeA6cZyouQi2hUuPdUTGO33qXmLkQzYXjUTlyu+bAKuMwKTFkuhWAXiCKNytSW8n2OmWMzgET5FnZDWAaYy/UEJhn10AaEOEhfBwzwpQDkJ7VJx7kEjz97OogpBLKpzGWvjqvPKvYW0iqAQw3Nknm2pIqfXFyXIl0abRBJk/+dPeupLLD/73TjFmpOW2NS+M4/NEfC2WLUdhMSRj9iUEQhRikAc4dQEogBl6ePGhAIWCSsrLYP2yfQx+VT/LDBeqtvnXlljinzrCv/vumdYSmuK/E0BS6iV78g5JxygYRebJUCxcvnujaGxoI9EmCKcksRV/z8dH2FT+2ZceXR+OAVALTlgubMUCCxKCBEh8V4f+OmJlbiuaimEl93W8dvS1KjTmdSnlASniAE0Gz9y/5Qg06n5NpOHhN/ymJrRk2B8vkoHzPrZVchtIwNTmP/X1xnqfrAYOuAbQZ0eWBYomZap8Fg87lCzIuPW+BgeD82YttkUdEOCn5AZhO2PTkmY0Qsy0TU/rdYWz1+rFw8lQsHj2uwvLWaqs2Pxvz9/yA98Xnc9xkJ3MpQ+LUFnlTzHVEAfISEHTE6qVrpJGYN1kvEaBs0p4yp3JmWHaZ1Dn1Yea6X50zuNCse/bWykPY0mIK2iktxIjCE9rUX8KddnTXHUxLpnI2X3ladkKZaiTdz0pdB3I1M/GiPX1AfmyPTR/zx2+N+sKyOssYI+KX7/moPB8rSpRJTOQWkFQoIewjyJsxJIGI8rN5LwGm/gEGERt2EGhi0ngOzszay46pWMIlvwOzDlLuqgYZPTEUHlHBuGYwYeZYKtq98FJqXAWwkYyKiQSpDDEOiWgRko0OsxsWNEj8h2+FWjNax06G99NQDcYo1fnfnmYXXM5SOCGCEYeJWX/Z6FPHeWoCGyaEMpxSHsjk5VMfZPmHmzpMLQHqj7KeFrs2dSBDd+xQkFrqSEiQULeRIPWhlN3nlq8tucnUAImZurGLvVSCKDwfXyOYIK48CEHVXE9SlQLu5G0H2EpJJF++2mj3o7p4JA6fuSN1Tt0MyrVW1I/dFnwP3Q6IZnXfCGYIJULhB/cTYclOcZOyiTGUzkMda1JWjgJJW7IBwyy4sP7l19SzsOCgaDgVoE/o5YUvMHFfznPnqb9MyDB7lHV9358wU/byiuzlbte2M+e6YytaTIWyo4AsIQWzkEwYyn9e5PhSHnv2+OlYPHHaIz4BlStUq9E6cUfS/CzbkLWT7FVilXFQl7qj29g1lfP1/roOVWgw+WwnF/Wpfvhnuw6TE8MMYohTBi7KT8awaXpzKbUGGK/ESNjHMd8EljGzEO3XzqrDbEO8G0yV0v0UVuQJ4NfoiwlIJqvybNEeletxSFJZFON00yXzekztaktHVWbGdS2dNKSEwHAtliqDtnMmCp/STOpXfdFmkoeU3If7yYARyFIaEM5VRGXoivbc5r77SWhys5aK6Txjai4wxsEI60BKDbo+kLilzPals1Hg27pZ4+l2qugKgtQWAToxWTL8PIza7fOyVS82t3sx0oznzIfu88Oqg8CTy6rul6TuSQ1pUDfybjJIKIiYdJUkyOXywtPprSFnmNcrJSRZB3tJfaTfJNXAhNFT52ZmDjo9iIGZOexsx3DzqoiFYCqmFSECdgfuyqeSjS3MFCNghv93PMWVvITF/w/e1nHxllti4fhJO7QEqgxObmMYM/MLUTt2q2dDaKdaihHtqoj7kMf2s/lyRQE/ryarf93gaKbmBJopPtmXPAiUE0yHW67l+8lWuh8dcUiEf+4nbyPL43yycqZ+4Q1gPHUKCmiFNUjgXnvrV2LQ3U4lMqrysZoGOx1UjXNR6IUNpo6KKzflfAaFapz5wA+o1WRDDgKdVhS4zx4741DKLZmAbOoGURnC4ALBns6mnH2A6iUcE+T1D+JsmJYo31dCQnwOg3XM+zVMXe/Lvz7kEmtmdq9e9pu4wiZJhVKpqKR7lPMquYifFnfCIT9kkuPZ3unH1s5uFButOPnh++C6cBUSHhj/OPHnT91K1dnoz6spWDLKshas6by/T8RXB6wR9C3poimcnZNaoi1haolLN3PJ1i/XLpVKpv4FeCTKubwoE42UMAbyFUw80uQjnSNx+XSUtib+YwK0QxKeWV8uwWIwn45IiCSAYftshCC3k06apfg1QNlKYks+2718+q5ozc29od4EYIYQrCqY5z9NmhA6DdfJYgDtPvbQ05XaEuOvWyGHya38RHXUlheFp9q6MWT13qQLIFd/M3O4fs3ftWA+zqKwfnQHeyJ7YYMJKUwXNXJyOAM5HK9bynvzf4S322KqmrrrY58Qs7LnRmrXCwFK8IzEh/N4pa917HTUT90RPQkAQQ3lvMhAGV2j2FRF8nk8YOlVA7Z/ugZs2zkaT2xeWUzKtoLTkJ8bYZezqa4Gm3fhPQ3WbXryUfdo2++pD9jlAUZUVV90RRnol0MlIblDFnN20+cex8O+6qc6ZubuzvobRwoeppZSyqSIjlmYYPWH9clObzc2xNSF47fELR/4I5NywMEmAWxdqbkQ9WXNkGTBGaC00JEVSKzYD1NtTm7SuPNTol0c4kRzYFKyym8KxKkwnl5piTZSSIZqu5N0T32xRss9rvNwySkbADOzzwYtHunaTjHJVza2S9Uc1TGaDnxVUcT78YOYyP+61+3w/z6O485P/PGo1BRbAsIK1KB1mg8GtYUGtI6f4T+qcGhF23ZEki4vqBhdUAA9tYOEJvk0EcZHx73FkkyEkCB1SF0zwsF0YkaaIsK4jFG0Db0k2vAjCLLok1kVCzzJ22NnHd+4b0I6mJ/AjAd/ATWj0G9Ls1GTzHPmSIHf1JFRIECHmfyfZNvbnVjf6UZVgfg9933cjsuUuI3seB3gJfvZI7cpgD8hRqY8M05Ig1ye8kUMSwEFM6b5Pjo6kc78ON1pRq6lK0lZok1lMvooT3iTznWSVZk6UQnyhRdJ5zxjd/lUXTgmQQPMTPFf5RMx7pJRYhRUyaOvzvHmSbXTdsGeQqFORyquufj7fuwnouX/K0cdYSMxeOkq/aqdSSJPCFVbsw6TUmilNmWDMRvpYZZskwYMRqpSIibDBZVEMrCFtANjIJOjy+aQMc+zGJ3blrqdNBBMMQui01NFyop+swvy0Q5OwNaSSRs6KsezNtVPGpL6zHtNzGQzqzvLOrcLoJwK0pkQSCvpyYCzQ4PHt9vb3ZhZOhx3/uCPRKmqUEeNm49U0R/nVN8HztM9hUjFWiP8H8Ih8QqxvNGLe1TKKieElXTM1TrhNTXFo7fsaAmEMT6mlEuVLtJ1KmkmuaxwSNpAtyk4R7HzoJ4yvCPv7T86B8DF/AAHcBQkZpb2Ok52JlWAIf5jJFQJ5L3dhW9TKiRa3erHXT/8Y7F49IRHmhpqwHU55er6ANYawPqsupKtVh3+oCaXyKQRmTOASqWs5anzJCGoWWLRFECLS+UlU5q0ofDIsxxAmcaAOon0xA/PzMRWmS/2WeXf8WRyQDFwA194A7gq4Uz62h4jJeaZqYlERjyfizu84KMnbdnKjU4UWpqH/5GPxky9pU4Tunt/ezAJuPNEptqrS6r5shZfLwShlJKtRJ0sRWoIbciBurlk0obEwwMpgYIDogXiE2N4YQFMzJh0O6mvpM3LdjoSApLy4UjYZYLhDK51wrKcy6pOWbyRj0lTUJUGF4GZ6f3iOB+rBzlSPQgAaZ3nj1Uhkq0uW5rx8F//L995RyydPJXQgGrBfjbuBzSX5t2FGNFYOWFVT6qb2SB6VIGk5RmBedvgg2dn1y/SoGtvU8l7dcXEyL2OEnsMqTHHkryw7ztZeUtbpsIJsgd5eCgaYACIwWEmumRepZbzsXZty6A6IQwiGSAAAoW0P/wk+7CrcIidGm05oM6gECfuel/MryxbJVN5EZUOiXE6IeXAmRPl1F5jfiUqkm6kwmOnoxcbQFiIwmDQBWerVCbB1E/SIGxFrJMKpfPcUWC/lbK2SPniSO4kacfhoBiZJ5dX4ug3ZyRk6Q3fhJ/vSfj8mg4C6NmU8gUZ5/bAFTKgM5jorwQSU3Y7sSMvzlJbdXYplk/epsYqJvSdg+LNai1qC0f9nH4/7OEAILnJs2cZ00DRrDj4sugyEM5vDvvbf+P1NEx1IGCw0ksTU9vTxVTAH3D+2Z/aOrO4IEcg+8UCAJ4dk5riSR5JdKO9s6N5+G5cXd2O19baUs9W/Nhf/pm49Yc+JmmxLLhBgy6R9kz53gjOllTITl94+IHYfPbL/m9k+PJXkc/PZlPStD0HaZME6Iz1UEcMkgrbeEUE3nxLkk2zDctsnCXZTNV5pjkwO0lpapfk6SpTScq4T6RNvMillPqYOKRc54RtY/GFL+UMCeNUd3V9EL/6b4pnC5+6+1O/ok5+XLX+M7wLKBQKD/z/SiRd/M31eDQAAAAASUVORK5CYII="/>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 name="AutoShape 20" descr="data:image/png;base64,%20iVBORw0KGgoAAAANSUhEUgAAAFMAAACFCAYAAAAn1cQyAAAAAXNSR0IArs4c6QAAAARnQU1BAACxjwv8YQUAAAAJcEhZcwAADsMAAA7DAcdvqGQAAGF2SURBVHhe7b3Hs2xZdp+30ntz7fNlXpmurkahGm0AEEQThkYEBIgMhgYKhgYKDjQl9Q9opJEGkqYUBxAVClAMSmKQUoOUCG/bd6NduVfu1bPXu/R5M/V969xXgCI0kqY8952XmSfP2Wft3/Jr77Oz9A/f/I1/UiqV/kb8++3/17Zer3+79I8+/z98WPs7t144mY+iUilHp9OMj+69F5t3bke/14/F5TIAO8rryzjaO44HT+/H4x98K44/uRe9nZtR6XZjeX4R08lRLEfTiEop1stlNKr1WDUaUS6tYzY+jbiMaLR6tDeN1eUiKutqrEqXsRhfRLXejMv1kutWXF+O9eoSWppR5j1kxmq1inK5HKVKJZaLeZT4XKnUo9ZqRWldYueyejUqy4jBcDNms3Gsy5fc8jJajVZsN+kH1y1KEb272/Hql1+MjQbtNfqxrnW4GBrXs6ivm1Gq1wDmEhpmxattF3jFqsy9VusoXdIZaCj5Ta0d6/NKnPzT+Kjys9f/7j9q/fT2cNmIWNBoZ7MXh+N9LlxF7/pWLCCq0uQGtYjRbBaTxTj2P343olqO88VZzC4vYrGex9nF05isxzFdnMdleRnL0pLXVZydfBLT2XlMV6O4rC3i4nw/7P0cYkecO52dcO5lLDl3tpzEwj/a8/rx4pTzJrGMOa/TbHvG/edLdv5kzIT7z8sz3gMybTSgdcx5o8lZzHktVVfRaTfidHQU8/FJVGMam68MoldfxWqrE6X2Klq1s5hWLqNUgyGcHzUYWxpx7SJ6lUWUq7Rd5/vGGqbOosz7VQMwwWzdrsWc/iy+UT6R9XRUHq6jSmMrvigvF7GezTkTVoL/Gm5cXq4BFMmYLmLj9ktR6/S4WTnmZyc0MIsZr8vFBOmirQWc47p6rR5VJaxc4dg8pqdIKN+PZxcwYYLEw3UkeMn9VtBQ5XyPKYFr6EAOkAJekdiV0nBJB5CI3HjvvZbTaVxO57FeQDP3mM9nUas3ol6pRrveov0FDS6iti5HDQbWZmdxfnIYe1OZAkjrBX3zlCXfX9DueVQ4ZzWlL4tp1K/ueykG3EMtWa2hb9XiWC1WXFee2t+IBPOSA5d0poTUTrnBGAIno1F2EFtAR1axgPAFRIN2NDpDGqEzXFtVdQOVCDuHSVCf19wctT07fxKVTjsq7S6d4sactS6hXvypJpeou2qkKj/7W3L/BUxZqfb5FeAlDegw18mYcrnKYYDk3DyJDkujV0zGo1TpQDDcRmfzeLr/NLrtVtzcvRZrJO/844cx3z+M+elxMmMC3Wvus4CBY1oZce8Jbc9o+yiPQRc0iJGvS+8JcxC7WNKPBee7JZhpp7B1lUotqiukb7KOBnqvPVLK6EJMJrOYX6CaI1QClWtuDJAYul+txOj8MO1WSg1EaQOTm+ejtJfzyQUqWI56sy0eeVPBWcHpBBay1pxfbaB2pSp2toIVqUe92gD8EsIM6JwvgCskJBHEfnmpkiyT7NAUSZrMx9jMKUBfcj22CRrPL6Yx69OvfjVmF6WYPoJZo3GUz08BcxynmINzwDudn8cJmnfE9Zq0Edp5jNZNoHM2myDJCAv3WC3PY44Ez5f073LGvcaiGGkzK2/0h1PkqwbX0bBodgbR396KRreBg5jGw6MPo1ptQvAqHj34ftz//u8DWC2mcxwPdmh+ehSXqGqVzueG9NUadSGK+RTb4yGOKZOCdilRgFFBwhLIxBOAqnzmHk1A9WMe9g8QdThKj8dkR4lzizbLgFmomW17xSWvJRpoQyMyEk3MR28Ac2qw8Yx2MU+V1iXOFiHCDgrcGtUtY39Xmqk5pkECBHHEMd7PMB8LNKCm5mCrp5ieJf1QYdY43tIPh4XNbEBY9bIEmNVo1BrRHvaiOWxzIiJ+OY6v/Yt/Gnsf34ujw/tx8M73o4SEnu89xovjgM6OspN2ooqNanZ3UwpVuxomoFHFWwoMEleBWdpCz5dWQS2ALPb5+BwCpymNJcBrNLDLvC8+06aSKVioYko07VzicQVVc6R2XGrjOGc2R7oAYM19SyU6P1kgTevYfHkzNnZbMTk+j4snxzE7OY7KBbZydhoNJLIzP44+oJZpp76cRR8tbOP0WosRtvEsLsZncQad4+kJ2qpTO4wJDtYtJfPyc93hsrzAEzYwNUgnHFwCRplO7B09jLf+4N/E+Pw4RocHsTg8Av0m3+NldVSogciUEek6YUJn61raQlVWTWw1W3xdwhGhvoYd3LRQb61LKR3eGvOgk6vijGxLgOs4uHK7HtMLHJwbDErAFLW0u2yCqdRiFgydbCfVHpXXUSjB3q/TrMTZ6STOT8+icwvVa3H/M4DmnkuYcYIJO0N9R2P9xRz6JkQWMnZGW0gqr5dI4yXnLJDa8QqJ5BwxWCyJZi7m0X7/hZMEs/x6f4jBw2hjY7i7Yu2rRH5y/904u/dRTM5tHK+pHYKIBXZihmSWAQv94tJWlJHqxQqPx80rtLXmVWfCrQlJtIVeim0sG8txAz7nqzdT+jQzAKqk+d0MIJdIiybBrVBnbXslwUynqUPymBzgvCp2XwkWVOms8AYeRoM2K9i3Ct8RdmDrCnWeA+TTg4s4ORqzX8SBO5+PDiZo4kk8PT2P/aOzODw5jZOTCxgygTG+jmN0sYjT44uYHF7G7v5rBZj1n9oYVkG71G4ChBwlKK5XiORW8cm7P6LD2MeL05icHqazks7F9KJwCqhTFcdSMqzheKox0QHspd84smo7FgTRLYCu0mED4EqL89OhqO5oAAAk0myaiDIAK93LyYTDagoOjU1PbhTgNTLF914nO/zuU3WnKc1DiXM6OMOF0gt/GnW8PBpXbdEH7lNB7XHHaXVXc+5FX7xnYMb0FfOLUayPcV6nmAmc6fxoFGNAnx6P4uJkEiPeL56exuKkFHcWny9sZoWGa3C7imHWJlVQdTte5djifJLOZ3iH2LIB18fjaLYHyAhhE8a6gk0sB0zA89mtFV6vgVQ2Gn2uw+bVu/nee3SQ6i69qq7mSAxAEw/aczONzHDYC4n1FQkCqEajTRYzhErPAygdD7Y9wdNbGv+mnVQQBdrrsc0JKmaE49Ml0Qj0LQVPU6C5aWHDW8TBhFCNJg6q18jwaQuB2mpXYwfntEuwP4TGTQRlC2Ho4lR7MH5jVY0hDNtA3Pq+kmS4JZgLuLXixkqiIcbaYBxuXnLjBmp8crGHx8NjAwDRMJzGltCBZm8rett3ort7I7o7N5DQAZ54i44UzkI5LNNB6I4O15aIGOpkNB0C5X4VA1+aE74oiQBFe6aZhdwTjOk4AFeRWpI9qdhl1Z+tQtikQ/PUS80Th9ecZ9xXnGMKKrvJ0rRxmJoJcXGse9FqddO7N1sIRotwCeJW+AgjkRrMrleIi/EdglwrN+k/OyA2KjjmaivaLRKCbhNgm0QLbWLudtTbhHxsSZ1hhBlOEjHFeKeq82l+GcON27jZFaJ9hJofYBvJo2cjblSP9uaNaG3uxBq/ISBlCKjSeBO7V8ZY10jxWouL2IkRnARAwOvXSzGsADBMa8O+TTjeQPIFJqOCQkeRssI+GmNOJucJjtImWH5XxJyFbSwhiZfcS4eZDblx3gIbPyU0ayHdVSR6wfXjciPm62rU63VAg05AbaBxNXL7OnsNYakLZKXFK8fJ+mr2K98DtnvD864+wwCBdyvAhIg1Ik86bILD0YKoCgZ8+9bt2LnxSiwJ1kuoNbofl3jURneIZ5vg/Q5Jv/Bdpm5ItjFcqdGKLoBuV5axW1/HbrMa13v12GyWot8oxzYSMUQimoQ/9AWzQLtqJ39rJE1g/FwmAugOdzJSUELraEkFG1hG9RRAbbYJxaXeVRuLg0mgBV3HdMWYulqBlAvmoydnce/eKdf0AE8gkToksd7A5KDWsy7ZFVggunHZ4n6ofF1zUO9hu7tEKTABya4AaIV+kVejkQUDP3VAFTpXBqQ5tqVMzNngRL26lZIy4vz4/R/EakIMSAdn5ycpIWuQry6KkMaKTwkvKSNKBMHXG6W4DpDb0NVvVGKDG9YsJtBmDQUEttSGMepdKpGfc08rVBVDKDuOZBsRlAF8QZYisJc6LcDJ1BTAzZWhMMFLERVE/3iff7zWoK0CwHPeL5DgJc6xDwDl2xupVctKJy75vG72Y8leBrRL9mVtM1b1DRxrg/f9uCTUuwTgZXUQy/y+zfeNWOl8y90Y7t+98uaf3xxi5tBm1Hm0iE6vFVMIGI9JqfBoyzmpGqHR6f6DlIASwXYNmyHh6Hs0NsjV6VaV9zXy4l0O326V4gZG/IVhJ4Zwt43E4io8HftDmpo2bQWY5M8rvsOpCI6RQR3pm07OEEYcBQCaADSxdTpGQyXz4hU0ZInuCshUf4/xKnPT86dgoin2i+sm7HUcSIdo4hRprl+7De1bnI+D7G3gkHqA3wVQ0toO2ZOSaSaHL1h30Nw2xwDc4yWALVlz8NzLzRg+2Sm8+QJuua/L6hbxHRI2Io66QCLOl2dxPjrAPm5F2YYBcw0h07PTKGO0q51u2jQDWytN17GHr5L0XEd9X9joxnPbvbiGim+gz33sbDqjKnYTyR/QXnp3sh5DpU89NLu+Lp0STFUSq9g4GVbWwyOxxp5671Rnd84xS8rNa/NNoeaqd5VzNvpbMQS0Y0xW5cEopvfJLZHMJg60uXEt6v0dmFuJczg8ukBrJrzOCQsXhIlzbO1lK2ZqLzHzckWGuMZ/EF+vcUpuKZm1NzeGy6qhROFLVRZDiYeP34t3v/G7BKh7MR+dx5Q403hTO9XGllWwjcaVl1NUEinagrMv1Bfx8qAWn7mxCYidtIkla40YZFiA+10imcSO9NvqywQnd0lnvfeU89Y4OIsUMs2AXKekM/AC41XtVao7GqADqhqDYtuTalTS4owSXPQkD6dj9NPG9Vsx2Loe44txvPRXvhJbw93o7OzE5u3b0e0MaAuAppiGEl6asE7PXg1s4qqZ/SvraRfsMzo11RGiYUZFs3JsPd48yUp7+z978YUFNNUhfmx1iI6//+G9+PDbfxpP3/5uFhkG12/HxdHjIgXDS9bJm8tIi3auCiB1OrKLQf+p9jhev9aOF3Y3MfzAvp6SORzGGUH+OW1PAYrT8ajLOCByuH8yi8dWoxblOKPjy/ogvXCaE+g0aDe7MiNfEeaUcRYzPLRFDYF9xkwlsNnBzqEhfJkJndmQWx2mrxaz2Hr+5Wj0t2OJQDz3lZ8hZj6LnZefi1uvvBztMrEF5qyqvUNzSoaImh/cgCHhZTmJhvtFwuD9lyQmC+61PFlG818uPir0ghuDewJlieujez+MH//xv41jUslOF1vC3+jkAKFCiriiMdiIVWUd0zFSSvtNnEOPjr00aMVr13bjuevXY3NrMzavbUen3yU3hr/YzC6OqNXExqIFAo3fBCzUGAJK9D6tDDTXKnCW98/UVOItYFQM8jm+wgyZNVnX1M4m6Lz3koXVetNewyxMQR3bno4JQVkuAHzjZlyOz+PBn/5p7P/4w1i+sxeLM8yMoRJmp7exEQejdnx00opPzqrxMVK3N63E4agWT2H4HlJ/hJk5Jf4cEeQvrddudiVWC4k0gPIlUqKnO4Vr7//ge3Hy4F6Mzw6jbTlu92ZcHDyC2+uYn5+i7ieAbo1xRsfhPp1stztxq1eN2wB447nn08ZWCTVq3LBNUNs0MNZZuWN3sIxcC6CARSiXkqijyfybAwbRRQF4FrOsypCZOaYkdDgapc+YXs8vaJ47nZ6mQGSkAYBZROH7EjQamSzXaEZlFNXNm7F17c3Y2nouhq+/lPamRrM1YtGNXjd++qXn4+dfvBtffu7l+MLOS/FXb74Un+/fjhvL7Sgd48lP+lEabcTZk2bsf1CKD779njAWNnP9em9YMyOAm3t7e/HRD76RqlMjDetu7kZt0MdLq2hK4zHiTmeQCEtqVcKmNTbwFir+5RvD+Myrr0QX797AYxqiXJJeLpGEyYTcVqbRxirDIDSG/y5mjvDwAUAnNDtHR+y8oU06NWjKNBOQ6gTfl3NjUI/JDmVSifA9kohjtFBSMeXML3Bk2EGZY9Flhqk5vf9jzFM1XvvrvxJrQy5MRw1ab966gQY14ga0f+H53bh7sxt3b3TjlVv9eO25QVzbwZHubsSLt7bizVeuxxfYX7yxEy/fuBYPf3Q/Ok+uxoCM8ldkJvU2xvX8Im3j9Wufiedf+RIhST9ODp4Q0HZzWAARoi/Ge4BLbKndQqYCoYxbW0rxdjR6mwS7HRwlu1lGelnVWklEHQF5jTTVON6qI6l8bvuZO5CsInQwCimskRmZcTXQjgQIUA1/Gs0u4VORwmlPBU0xrZQK1TfVtVitKaj3N6J366Xo9m5GBc3rtW/AXFLM48MYEfeO0K52l/ZQ2y4a1DKrAYsadtPXhu+JmdsE810c63CrGTevtWJ3px7PP9eJn/zcZrz00itJS4JZYLQiNYKozCYmMZrsx6JbIjQ4jTkO5OjRvZiPyc/LSAD20sGvCvZI+9VBsDbh7sbOdg5nlEnPynpUVRAAVyu9d1FM4dK8aUZAHFP9BdUiREWvrlEnHjSNLEkPQDfIrmzH4QEzJAilfUt6ZD84FnN61dohlLT7tuO9keDJ+UFcnO1HFTs/vP0TMfj8V6J9/W5c2xxEE8f35MffJ240fUTLoMM9Jb5AJjf9CCYfoKETAVK7IItrBHwdt17YyvPykrV5uVX1EZ4cZwLDYnK8F6cPH8SEePKSOHAFBx0wczdYt1RVNyzh8y6dvUbK1SQUMofNeI8bmeVY8jJ3NhPJ/iHFFQxULcEtAG4AThMgWuwNmFm9JNPSPADUJfeZnB/niGN5BQN5FWzjTc2IQX2RNtI2jFVr6llbNYTCgIxPYvzofszmhxFoje5qMjqOVasZf+3X/15cv/1iPL7/YSYsY/pi1oRRwatnF2DKOqyRGIGI4BKpn9EnhUFeW/iud4s4M8GscpWdMyqocJN6G+kirlrRKSwXdvKcBuekmo7nmOoBrEBhh5qo6Z36Mm72sa+DHq1zBiBlSkebpoS1bouwxbxaacKjopZNPHsVFaqiTm04vok52MbrD+lFE+kz78/KOW3MiS/10GUyIwfi8D3cJ0m3N4AmCJgAzjePt+pjvr403cQuWxCejcYx33saS3ZLgKd49uMm55PNHNz7JB49fpoxY9ZBAdFRgOwDO7ewt7xHe6BnheAJdIN+mlJbq3VLirRfhjp66w4E7zz/ufTQM0BcIbVtglvLUSU40sSOGRijS8YhMcAZ3Wys48YOTsdSlLESHYMSKcJ2EgAPNzHyfYJgCxtNGNBEbQqPrpTLzCbSukUmsdslU6rDeWkCJG1mvQI4OETHuK1l6ohktvfJkAaGmS3ZGbMkc/kcZ+d9HXoTYPbNF96M7vXnYWIzPn7v+/Gb//V/GaPzadz97Jtxvn9CCsv9OE+pL65WsTQb3Ir3AjnAJMxxxsURRIqXjQEaypZgyokyYNpQTeJQV08an58g3jPyUOKv3dtRyukugECjXjQAhFfB73kkb3driCp7C2dWuMMcvTK5a7U/jGq3H81mJ7rddnTIex3LsbCiaqsVJe/fXMcm311HbXop3UUGZNTgOPzMarj3RhsqSLp281mVyM1XQywnPOQ4u5LFtQZcS9LN8u41nEknRww++e1/FaU9UmYytlVvEA1rpLYtSOL0bCuaTnDN1DotEhsk3vqoqj9FwNocc0swfVnMUClEdtgdpB10LMdyl5WgxflZXJzuw90a9gI7hArVEO3N+mX89I1evPHyHWJJA2okhyAc45W2zD6WcVIVOlDrD7AtvWgTxF8C1JPRKg4liHubazfrZjrm3TCJ6MJKUxvtMGVcameJAhbTCVkKthRz40imzs+ZHNZSK0qpIHDTxIIPVaRYJ8Tl+AGA9T2gXnvxy/HGF/9u7L76E1FCIu/eeQ7t2eDUQn1VrmebUpq2n39Lvod/mKUq+TqpLP1o4pkcochz/S8Lr7ydz8xwIAIJdUpKp73Jcb7jGAYobeYCO+mInoWJl4eNePVOn9wWM0AmQEMpSZbZUjd4NfPQ61dbXSR0I0qkc9/Ym8VvvXcSbz1exXvHy/jgcAGhhSTqlLShfQi0Sp/OC4NgsK5zyVFH4t/FaJRxqGPvOarJdXpdPbwdrwKax6xOCfZqPo7zvQ+4dBlbr78ed37hF2kRswWDW/1ODFsdTA0Mo9+S/mz71HZefYaiGLQJ4hD8OtrUa6JdhWAWYKo6OpQGJ02RyLm2ijiugpGfnZ1lgWM5JwQhnUyuaegBlHArhgOkDkIaOC6/zFliekXrm+kQUMlM1bCdG5vx8bQUX39Uihsw6kt3NuPN6514ddeZHBgIVEYklM6WXMcsWBE3lmy1N/K+VWhtIOmO0VvrbDRJGrivfymYvmo26FqtRO7OMcfWHeA7efvb8fS7f5iz9XLYYnERS9p//8HH8TwCsbvRjXaDeNZ+KAgKhS2Y5/KathQQm8aeAIi1iR4x6Gb7L6m5Y+WW6pXPJ0/uw8FH5OTEYVvbhBgYcBtlr0K8aZtetgpxxLAE4thRdMMZaHJwnS4R9bNsj8qrekqXUcJlexh/eu80h0u/dHcj3ri7SXYxjOe3unEL6dB2ZrkMD9/FhBAnIzmDmJfItZUOpE7VvcScqDHGokq+AXo6Ra5VMwrw0BKk2xl22tI5JmJ8+DQWF8TK+ILHjz6M8cU0Pn77e/Hb/8v/FH/y42+QAdUy3XV7JokKj+8dMhYy42H7OQRAghPUXNOUpxZgOu3DS6akVnsfvRfncEpJtIFma4BjGAAkV2hz2LKOSMQ2bNFB7kDWm9+ZuVgBX9lZ8uBnYEpRGTZ+795+fOPDk3hluxOvA2SDgNfqjBPH7Lz2agGxykGbYLezHiWIqnOGSoCyVG0lG62plMnfMUn0LmkqRJPr6Y+grnKiGcfVPGd3zJwwcBbVdgsabsbdV96IysMncfJHfxz/52/8ZpzQf02aWvJMvY061IbMiBQaqHNHgMnmsLHcUrrdEkzDCTen441Pz2L32ss4m2YORs2xMc1WLwNxKzLaV0+vApS2TQlcr5Ecx1+IS3VCOgU7pdRYxC0B8snpSfz+u59EFdX67C5BOpJ1enYejw8vYv9iHKd0fLEkKDZ+pBNtK0xlvPf5Hv5M66ak0w3BanAOqqf9VJsEs2ABfYExy8U0pXWBndRJLXWIAFKpNqI0gUH0o6qd/Mxn4id/4T+Mz37+r0WXdPLw9DxBdPM+RgEySGHFPyaAbVNMPi9wntYzi7sWW4LphY6w2dDocD+277zE1Za0aAwum9Y51lxcaSMYbhqva0tM5ZCcy/nIntBBJADpTJrovBK7gik/eu9hvPfRJ9Fd7McQiXyyfxjvPT6Jd56exeNj0texo6IySYmI6EJ5j5v09PDYNWuoxo6aGLOvhZqDSDiPsjSHTgvKkgd9OqFkJG3VNDE6QTI7c/0yEvb4re/E2+/+ODY2+rHxudfjs7/2q3H0wYfx59/6OlKI+sor+mf8q+S5qQANru2ApDZdqcUt4NXXhEfFOQlm5st0wHDoElUoCxIHl/SuUWsDnoWDObasmOInSIYimTUpkaqgoRBSYO61toQOGf6/Jts4Oz+Nb/3wXkzJPjaIoJxK/fajw/j6R/vx5w9OYn+K0yMs0+s2abdN/GGdwKGODhnRJW2U0lZblUfSuN8KegzmHXKukTrq0XPIg+srHE+RgoK1GRghlt5drdI1zZ31Fi3oXOUwRHR6ceeFn4wf/Nm3Yu/wME4B52ReivPLMnvEBWHQBNCc+JWDjFxSRlyN3UccO5OZbMWA2psbwxJSMB6P48GPfhjlbjNarWHMz0YY6YNYTM4ytlNCLca67ZCL//ydQQyJG2uNPpzEC2ZfAAX7qhc3EHdu+McffRz/6k9+hPRO4vnNOkQt4jsf7uO8ajmDwnDDmXgVmFjHO24RtFsAmdFZEpTYm1vd1/7SJiJjuFNtOsfpWXxpoUSnhBbAVKOT3J2oAB05wMafaWeaH+z9iD8ZVh0torrTi8vD4zg92I+v/PJfi3/+rW/Gv/z6H8afvfdOfP3+J3G4rMXD83k8OC9mO5/C/OMJpovXfczTwdEk3v/X7xcluKyyyDGkrDnYjMnRadb+HDsp3Bkt0LHMcxV8zvdvSge0T+s1O3ZonbaJlnRvvtLpxcV5PHj4EIkfx1bH5tbx1qPj6G5ux/OvPU9I1SCSoMOYlRqvA5g0JAvq4i0N5Juklk4zN32soRmGa04oM0JIx2ZhBg+fOTS7rxmLaiOR1KwqoSmZ02Nyluzzs+OYfPub8faf/C7MGsf73/w62dUqXrz7ajSIOx/+3h/HR//4f4wf/Df/OL7+3/9GjPbPYxPWz84wX4R+lgvL9M10+tHeWbz18DAFLCWz/cWt4RqD//jpo3j60fsY6lraTifh+7TEYu6AGARjs1YGzhDkyOIXb3ZI/4oiRgkwHGDLjAe1M9tQ/U9p8ztvfxRPjs/x/pWUtgcjOIz0feP9s9gv3SZt5bvaMm4NWnGTfZt41/DIwbYjJOdk1opKs5dqOkNDHImsorqCutZOw9TCnhaTEnRLnpPBNqBmIRmAlYlic0DwWk4nb5BK3hjciLtvfCY+/4U34uatrXhu+EJ87id/Lt74ws/HGz/xs/HlN1+J124MCNfKsd1vxk6nEV0CzSGh1ByzdoxkHv3ew6uhXlRoNCFsIJi9RC2P9j+Oy/FE954VIsdn6nj3stNYkEiJMcCeA0zOpEDqEN0kVkG2Y87d1P6enBzH0fkYb4l3Rh2ncJPMNZzmWWvuxvX/6O/H7S/8MjFrNW4abyK+mx2HhC3NlTMcaTn7o9ONMimrGmEyIEgNcn6niadmcXNTTh2NNBhROG4ktdpXkM6SYV2V59zT6RketBSzi+O48RMvx9atjah3sNVI3bXXrsUrP/fZePOXvxBf+utvxI4BNXF0B22RVYaSGB3jizRJn9nu8U5U/A+7sgKw8fEpROAEMODDO3dwZxhdpEs7eImUFuFIEWeNAWU00yZCsLYIILMwawfoyJqwZAGDZpNxNOiR+baxrfOYnBdZu/tm9K/txPXWOj7Tq+LhyZmRymsbzeh2AJKA2yHhnIECgy8WI4L9Q0AzRMOswOj5DIaDnGotiE5e0Fy5KcU6zaweaZauTJOTsyxsr6Dr7IO34uSjd+P73/rDmCJIzhdoIvF//O2vxm//zj+O3/njfxq/9/3fyfizo3OTMzRfpy9GHaaec9qFmrxnglnly8Wk8MLTk33NTVR7ZCRt0rxUk2rm4xZbNQE2aIH0ZErATUeKYgD3AlSHFbSPi8l5LAlbKkj9BkB12Ss1Y09Lbt3YI+M4v/e9eA5OvxLHsdFrsjeiQ47fgB7DEAPmGqA2S3ghB/Ho1CVqLdO4jLSwmN2rfZ4uAJZXU9dn+iyAqreAWnXyWSGHpstIZ5tsbNAdRn01jtoDnM/RQdYmDLcW3/hxTP7l/x4X/+x/jr1//W/iguO27ZMVIwCc8mrTBi0nxEX3D6GPLcF0yMInyjbv3IhWZ8Bn4s0DguUZqkscQLei2RjwikUCTF/n2KdjOre0RaTDOegyyPHp5fQ8Fj6dQDzoPJ92k05WzNN1GKvotXuxZd0U5/OZEuZltkdU0Ipuv4/qkm0Z10KZPkZgKmVnHhua+QRGK+PFTDTolLOQDX1yLIqQy7HsBFFJRLWTzbxaedd2Wim30zVDOo55Xu/l2/Ho3fcBbR7v7x3GzZ/4Srzxt/7zeP0r/yA+8+av5AS29/aP88mLJyej+O6D/bjvjGJs/8Oji3h0UsxpTzANcpvNRrQqbQjD2KsGhEnrqV7aatFZjCeAy42zKsNm2nfuyGJmAqRVtQbcR0JGRAIXh/k0mGDCKqTN0IducW2d1wEG/Cu/9vfjb3/5p6P96LtxPjqLnY1etDfwmaR6iSQgFJgIGkkFDGtb4OA+qrSe2skFzWYXXsJkrjFQVzO8MK+jDWueKakAr7wWwT8mCwmdoEHT0TweEQ7OLiaxOxzGGcBsvfKZuPu3fzVe/ju/Hj/xy3+VrMfpMcuMKpoI1zFZ2+EpWRvXVGHKC80Ck/zfQkdZG9XtRO/adWjHgSBZqnjGbnDscobH5HhWghB5ST2eXOYsNiXCLNDi7cnePvsBRCKd2CU75UCUu1Li6F8TSblLjHp3sIr9hx/GDuHI9Rs3ozncIocnMtDOCKTqzD9BkBGaGAN0baO7Tk4HadoLvHSG6+iwYVO2wcVODhNMa6H5rBFtzAB8RNvz0RjJbsQxcfDB08cwXYFqxLXtAdkRfmObyGKrHX2ii+1BOzZwNhv9Rjw5PY1HpN37AFolCnrtuV1hLMDUqeRMs2Y9OoMhUlDPeNK+FFP5CiOuuiiFBst2cQ+Q9eolVM2Hju59/DC+fu9hvP3gMI5PkGY6sITwNm0M8CQ6lM1mJ64hLZ3v/LtYHpJe4uWfv3k9ers3otbbRvLaCVxCmFgWUiYjHazLoVzoUNJykoJhUdowzysCe0cCithTcHWYV82p7lfHswcIgfVbP01OnsZ9AvQtkpAWIY8C86zI8WzUUvPjnM4xqj4dz+IMzVujac020s+WYC6ROomDxLhAPWd44Wp/K4dOq9govV9mFIifNsmOSZ1ZgNNvAsfynQ+exFd/eBTf+uBpvP3kJB5gS041E0QJGziz7V4rq+fPbWzEZ673Y1CZYFIIh25cj81bN7GVfRwedrlkDQAZhpiiywIpqosoX07SCep0DP4tvjhamZMhkDjNgHOeNAWZOnJcTRLsZ0ywWJNzpZBWkq3UJh9bOd5/GD/49u8SfpEmE5IVzLGbyYpPtzQfmLhqaoHmJ61ybglmQTP2bjLNZ316nX5UW05kKgrC9QpGH/XTu0tQcpZGTgBzBqHf3ruI3/zhafwQiXT23NnFLB7sjeJsPCfVbMTgzq24vj2MG51mvHBnN9743POoUCfuPH8jdm7tEkAPaLuNvWwWxPrPHUBz8hTvdQKX83M+m84SqumhoS1rmXYIqZ+h1DlZFvqKQofXSq+jiqahxsWGcZyP1ImTJbwSDnFIjPro9/8kfvjDH+a50vD/ttmeXyn90qrkPtvyncQowidHenAEbbiNzTvL4NenamsNOooq68krBNeqvgTP6ejb+xfxL751FA8+OYj25QkxKp0mBj06nsZT0i9nZvRv3Y3NnWtxnRhy0MdmdquxdfNaDLb7UScQL6NWPkRVot1CIiQUuyzz6XCCxXvHnqbzEYA4PoWTBBjrnHMka0ZauJiMUury+SCuKYCU8VxMZwzdlCOZM4UJU97U+a47ILu5/hzZ0G58Qj5+Af1p+qQlYXq28Znj1zeHsdltE1phFjE9MsUtwTTO1DtCXd44CYU4S2lO+C/R4YbOgd41yISyOiNZnPuDvTkqchov1c/j9sBcurBZPih/gLdzPlG7vxm967dj2G1y/Rzim9G/+WJ0dp/Dg1+LJial3tuQ1JQ8c+wVtyBCYyuyG7UHGYqcKMYxHY+DeoZLyQBo99UJZX6vWiudeSH/PJ7tJN1Itmkxnyq8rqcX2E7S6eODePsbP4gfffvHSUOmo5zzbJMJFWzk3/z8y/Hm89fir7x4J+4Mump7bgnmkg5bQO0NN2KBaJ4e3cezE/OV2xlqOHjl+Lmjk8ZrWSFCTS4B9+OTSXzhZjN+9XPX4uXNLg5hFYcYZ06n3XUckEo6pNHEVrZbzahi76oYRJ8pam7uRHtrFzA3o9LqZPlO+2Z1aoVIOsHLzqtJyCoJGe0kBEgWSYFhj2PmhRTaWct1ha3UAaXdhOH+OVnA48CdEm1/vMYRhRqfd156PRZ46I3nbkQXHB4fHme7z5ybm/9Xae/2ThvpbMZzO53YIgIovr0CU5F2GrbLPrS7mzHeP4zzs8OcLZabjQGSHlvp8XNBrMRHfPGlrbiz04rxbBZ7x7MY7rwSleYOxr4ap6eEL1Ntp5OjCJIBc02wzw1zKKTa7kaVWDGdDnYw7Vzek10nBJ4WrbPIC7BZYsNJOaVnRExreKT8LFeot4JoO7RRSGERBQhw2gmlTWBhirbVY6ryDEdZ3oXZ9Pf+978bH3/yCf7Ovl1FL8823iYthJE+v2RxzLj52ZZgKss+BNAlI7mxi9p1t3TQ5Bx47vIyPaYEZ0hC4znnyFdydb21A5OnFxdx7+lpDK/vxhO9LcH3Tn87OmQrTnaqONqJ+bCatMbOmSkZC5YJvJ09InJWf+AQ7RcMtht6dFM8LBEdYccm152gj0TKySrAOutDKTTWTDOFBIplTsdOR6E0AyyMUDL97pJjAnWBhPt44sE796J3426UJ634gPf7hHaOk6vCBWOKzfd+zNdk3NUXbAlmPjQEpQ1ubqLf8ukJiJiPzyDSNNCnDApbJfKObwuqhJrjHOO97++f5bTqd58cxsfr7bi/9YWYdn4ibu7eCZ9NJxywdwCIqmGLHeYQvGeS6MQwS3arjCDI701RoVS1MoF1oN9hhDr3vpwTcgGG95/Rjs//5OOBmgiu8bEXq/PaTbdC7QW4kNpn5iAdFedcLHFgJ/vR2N4hbi7Fu+/8MD65/zgeHBZPFGdYyO71RZjGP1FOAfO12ArJ5NuCe3wJsWu47xP+FhZcjaBO/GahQ87mszd0FL5ydsQYO/f4aBJPzrC1hEIXSxwC5z/32ovx2t/6laiXCXdM31Q1nYKqNSdWJFpYOrjlcejJIgbpneM7S21aUnOlVrzLWca895lL1CjbMedxBFXanfc5XxCH4lCc5KW6OzyiGeCEFIpUdduEqQW4VstwljC1TRw8mRzE5YAQ8Wwad3Z34/JkHBcXxSoHtpHhFG8FUCzzVUKvtqJ1D0DsiHz87OQkpqSEVZ8sQCKdvOXQqfN3fGbcq1URm9Uh6Sje2z8nZFnHkvDpkjRy9ef/V2yT7t2c3gMEpC0zKO0UjIKIy8ksFmdnMb84BryLWAOqJTElzmfRcykLqM2JAFCvRFqSq/Oet/wH4YDgfPVWm5jYBwCkKSWvkD4naxWTbNk4lii4X22Ov9cqZHoIT5V4tb17O3a3XozxB+/H9OBB/Oit70ebFHI8nsaU2DnbYJN+AUx7ihQ4sevZlnfTLjXNGrRBSGJzsBHVno+2tZAWnA7SU61hpyBSO+e4S0qYYQVcfe9gHONJUSvcvPVq3Lx+I+5MjmLx3rdxYgpEocpmLMagp3jNs8PDmJ0exuL8OEG9nAIodjTHvKFDmuy991HFG3aa3aP6GY/npCzbVE/SLHCfK1FRDTUQvINOHdBVVMBu7l6YicKZdIlxz9CKs9U4ylubcfvuy3Fy/yFCs4zNYT+jnUSRTXWXR4ZNxZ6Hc0swib1TA1odOIwT6u3chjxLWUW5ygVLVKpi9I926XCqDZ22e09HyzjEgTXo1kuvvhy//vf+QVTe+V2AOonO9hYSqaSgWs40hqjz8SIOT87j/OkTJPQIIC9ywE6pzCEIec55z4BTxVPNUyIBgU6ayUxh9HR8ESsnv/KXT+JmKon2wGj7VHhtgVUAsNm8YswQHqd3d2PNNa2tW9Ga0CaJxtmjJ7F167m487lX4623Po79C2um9rcAU7f46Xg5/z0Lm9wSTCW4CI/If03RCHAdTl0SeqwJil3gowTBOZQLKV6eUklDWb2pduP9k1l0yL03D9+N+ft/GOXFaezc2IxWf4Cp1CjAjiaZFPHEsOfTF9U4PkJ6z49Q84scIskoQYL8jz2vgjifffdP+5m2UoeSiQPn2EmYmn3ivOwMF2epDVAzreQvh1eQfE2TZbv+1rVob16LTmsrtp9/mfi5Fi++/kY89+IrxL434vTMWgDOiTjaZ6PEJ1vmRk6RmSJQc4RtcQWyW4KpSjiuYTpnIWGytxcuyeOzhHrENYQppc6ISE+euiLXCeAtiaHe+6N5zIkrm2ROG5O9uHV9GwnfzAmwhhBOJKk2BuEzkB1SsV6zAcFj7DRM0kEh1ammhFEFjP5vPHvlyREwXgoVh35naphppX3k/qrtEmY44Kb9RDYBwLEoIgfA9lhKEY00+xtRWWObYeIUX7Dz8t24+fKr0Rp2Y0L+f14ax7VNwrpd55J2iCed36T5scChacCGc++a94aeZD5bvrf6rCpKWH/7BsEzUoBjSQlFnTytmLBPBuRTEKiIkmbKl8SqntV2HCFdO/1qvHBrI7ZvbkcTD2mmo2qUYUylv0NnfLy5FhNA++TpSTwmpNLR5ZZSxS73kSo7n9BqmyA+0zuBVI2hy8dUrBY5oUzaE/5CRAHdNv/ic0o0wlIiBl6M9/KB/vHFSawI+Wqdjbj24otEA/M4wYPv3/s4mtu9+NG3fhBHLjoFM8RIhyOF0pFlPulKmostwTTOlOA1Yc5w5zp58wsxQyUuzTBmqKCGnjOVBgfEHMPWfq6sBxIXzueED1w/I71sNkqoUCeX86m1iU+RqPIaqewNiR0bcXF0HE/3j+Lek5P48OAi3v7wEdeaiUispsNxJDQFFItxcCEBb+nj1b2kLeeg+bnMxKdmp7SXtiWjc/ZJevgi1vTClFiu87HABhJ369pdkpRbsbWzERvbG3ltpzGMR9/7XvzJH/xROjdHK3XMlxAkvyy+SINc9bPtPdsSTMtIMlDbph5VNtpRRhWrPqzueAsBsDFcXmCnIErVyma9jlatyFyYwPB9t9dB2FRrzEKeFzE7Pojz938U79zfiz99/yD+8N5+PDgl/Tw4IsYcZ8RwOXE1qyVSAKxIXxHHFa/F3PKrrIgOajNzeR8YbQ+VUu244EvUEtNhn4rPuhyv9/9atNubUe8ijT/zM3Hz9c/GyMWhYNBGrxe/9B/87eigjBcHBPFlYk+HvMHFbMqmnIX3l/Bjk6JiSzAl3E2QnO41vziNJmmaA/Q++X85nWSxY4FkKuimcqrds44ZxHuHMc5rhIlokvw7Q+PZBFgn7F+89Qfx8Mffju9/chK/99FxfO3JeRzPSGFpy9lzBvIrDP0lUcGcdhaEI1l/hCRVTIALS1qQb40yp/qRIAikEu36Itp9TxNY/udcJB4j2yCS8Hrgj5Ojp3F4fJ97ncQx0cQ3v/pVPj+N7etbsfP63ei/eIOQ8Dw2Ov1oYEJOCdwbDWsRdkcN+QsA/+LdFZhiIShOatVwXxKA+6hH06e/dEwczaXNkDY74XsbUSqy1GXI4U2Qnr3zMZ0j7cPx5MwOztPQn96/F+88PIr7F9M4JMt5qduP7XYzXntuO+NKF7hzd5mwGdzXSzpRyqdmZ7z+Zck0lnRigXZ8bvV9DSP4zrXmnG2cdCmSns/u022uSFhkWys89GGsyNY2N3txs3M92st2vPtn30rQ71zfiSkxcA/7vnNzBwcJPZxrnr4wgvl/wJe3+HRLMLlFuLiJ3nB0OopBdyvazj+HiFyyse4kofSjha2kM4KXLUF0sfwDTXHsKWC5GYIkkhA/vriI9z/ei3fJlEbk7zc67Xhxsxs/99LtuHNjm/uuYk7o5eze6WyB7RVMZ5oAIt8ZM/ukA/4023YzPNIJuTKCkw0E2Fl0nqLZEdy0nxo5mYFWmYurRSWYvZzO4+H9j+ONn/1iPP/q3axpltHIrAQNh7Ex3InjyXncuLYZvXYrTs+hLecOIlq0baikpLoXTu4KTP9ThjTqjmls3nGkcCgOqDTqoYRpMziQC88RVsh4PWjidbUr4scTwCM1RLw5WKjaeLKI73xyBtDzDHV2SA5evbETn3vpFtLUjTlB/NRC8nQWF4A9RjN8LESjconnS6lMneHzFQONMrIgjObQO2w78XAyhNCI79SYrL+aMACydPr/TG+OD1hy3uzgOG49fz1uv/Jc3Hr5tWhtbsYJNFgavP/eW/Gj7303Sk19QIs0e1QwCvod5p7B4ZzwqvkROLYCTEteHJxgt9JDli9zMlUdm1FDbYRfCdHbGzI5OSFDE0AuFh8pqtimd4/OJvH06b5pE50FDjrbandi73Qc98l6TN9eGA7iLuq0ubOLiNVzCTHHrc9HszgF+OncVV6RVojOOZH0wkA5pQEwUxIUCbZMb+m884iUSDMf1XxjQBjGeRkX09d0VDA7A3kOCPDSJIGE/7W7L5KH97DxTo+sxw1AnZNM+BTF+x8+gCGV2N4cRIvvnJOa1SuEy9c0j0oWW4K54uAi78lJ5UacH51Fq9WJATFnzUfnFnhbZQNwfBjA54NoJQG0vuOEKTtsOreH9L334CidmGGTMWgPtf6Z11+M55DIFzc245VrW7F1HefWIgZd4dym5OqnF3GIhJ4glU5umJDDq+aunJDqvrgClPsIhkanUiI+ph8y0Scy8nl2aDMOtgynh1Z70vMbIwsoPGhIL8fvvHCXay9itHocNwaVeH53EA2k/Zd++W/El17/qTjdexrj46PUph5O1bmjyZtUQzaBZNclueWUwuYXN4drCHH+5dxYEgk4P96PGnn6xfFeOhAXN8keoFXGf8q8UiKxWTGHWFM2K/a7zXJ84YVB1J0Lz0VmUC+8fCsGcLPHec/f2IjhsM83ZaKEWRwcHsS9R0fx8eEonmKbDJIdO3KNSlfMmmOGdQBzzMwESefrBHVdUgoBqYQZslCNYVAkVPkxapzaktJj+lkMY+gkG3p8+vvLf+fX47Ov3I0vv/RqfOmzr5C1EW8iji9/9oUY7Azj1mAzvvQzr8ft7WEMiZl7ePSGDKHfPlRl4O77BULwrX/x7tVacIi8lfUyIu/CR4ZAEwL20dEhVEOccy6tMqS1RaUVBzafYZTgNAXaJQi12Prdh6dxio1ZjM/I8UdIlfM7I1566Q77rdjc3sWE3Iyzg4gf/eDj+NM//zi++cHT+N4nR/HWkwuyk1KMZnhdnRFS6SQxF3iWyQqBi0sbLDu2rl2uAqSq5hypGTYPASZl3Ub129DokAjYdZr57JCEbAx3cyxpco6Q8N2c/mygLZ1mC9o26G8pbr64HX/z1/5qvHrzOlldO4Zc33eSBoA+G7Zw7rvPUm66qgtbgmlQ+qxM5qZJ0vNZxXEi1VJbSYTm5K4iOJbD2B5tFNLoUt4OuRo8W0z++GQZ7zw6zSmF89FZgmnpzaxo89pOdLefj/ODKRJ5TBZ0Fh8ez+PR6TIeYm/N93tWlwBujBfSyGsjVz5xwbG0mfyl1PknsXyWDu2zhZekDxVXvZ1+2B9uRQspa7YBFofU2KBPAFglDi5N5mRlLpPhglWLOBhfZLb1/I0b0ceOlgFwhHYcEvIdEcBP8RU6HCfjpnMDN3e3VHOXyXXm8BJ98plzR/IOH32URduN68+RDRxirHEoSAQ8zs4tzVrMVkw7UeMsdbE1ifUucGR9vOBPPTeIMm2V8MjaNSOCcqkZ508v4uHb9+L+4dN4Z+8UCUQKHYMiBPul116jY6dxhr0dzwBTbeCfcacS6qR8H28RSLd8hanGgDoHl4fUhs3mODvSS61sE4d3tvcgpiQeNM53xLPQ/ZR486SKoAw7aTb+q//uv4333v04fuErPx9fe/uj+Oof/nl89c/ej//jax/Gv/2TD+MPvvskvv/hfhycTKLTqcagbU0gYnq+iD/8zbeKFbdaP7U1XCGplvnHcKqM1zo/OYhWtxed3d04OXxMPojhgtOpzjTgXHFBNWsyRGmi8tYsTeMMYs6Jyb54oxc9TEcG9HBRLR0/PomnEPzh44P4CKk8OMeT830fdfx7P/Xl6LZm8YhsZEynRzgir7FaM+eND9j7asAllMqkJsxEAhix3YRHnGOR2qhEaXN6zCmprOP9z9YtLrKjdRw+2Y8ff/Ot+Mbvfz1+67f/XXztq78fZ9jst5+ex2/+k9+Kb/7uD+PdH3wSDz56Gqcfkw5/chqP7o3jo0fjeHgAoEN8QLcCVtP42j9/7wrMNzeHxtgzDrq0wxT13nv4UbiupDHe5OgINbJooJaQ8RDMW6or8mYDWbhbbdFBc3y88GySQLhs2Wc2nNVmrx3oWsYU9d7fu4h7h6fx8Pg8lwHr9q7Ff/rTPxc7G6X4Hvm7D1mNkVbDIl2nszucYDpHjX0c0JKI97JdtM275ujnGmekxGVpTrq4TpV393wdkfm5apkBvIZ3Vcmh3jM0RH+w92QvnrzzNEonp9Ea70d7dhiDyWFszY5ia3GS4/6r0WUcHS7jydk8upuVaIPFN//X+wWYldf7wyXi3kR9dD7ajgfv/JCUa4KNex7gDFPwsoDUbLtmWguPi2QiyXK5WjFs6GbY5NRoiVeCTnEgb9zsInVmxHVMwzIOD8bxwaPjHISb4VHrra34u69/KV577bn48Y+/Fd979DguAM6HlXwywmeSlDBLdjPuhT8CykIqtW0mGYLXcIhFbNQcvnO0Fb/PtXzgHIP8uvOlrL96nuaJ1wVyXkyQdWIC/YFhLqWysTqP1vIoumtSy/Jp9AmhOqXTGKwn0aPvdZKL05NFHC1wQJiJd37rk8Kby33lywXdNUrVUiOu33RFFEIKYOhhvJ1h1moOMs1sDbcJcId4R6SBs3L8XC+vxCIROghHET94Ooo/vndMVkMygJ2ajCbxw/t72MmDOCZ+rBJYf+X5z8bP/covxNHB/fj4YC/2yIVJhTO2tHGdiIZeVQZT7oPqApg1HIMKQyJBrYBaznW/Op7qLDMEju/09jllG1BBDCZVsyawcoTUOUqzYg6TJmu1PIvq5RHeekQotIxWdY6ZuCA+PY32+kF0Z/die/ZebB9+FI++91F8488xg2wJps/huLCmhDifyJ8yGF5zvqQluGpKxJjAutvfSsLa/WHaH2VElamROSgFbqqSXt7NatQf3duPT45J83RuePzH5Ok+J/kYD3m7eyN+6Re/HJWdrXj83tvxkQNtSIlrBAuEIOXKrzSnxrvJb8kuMi5TOe8J+1bTaCBdFVJFH9nLdDOvKGy89lyNcfGWXI4cJtmGm+f5zrZV/wmJhNPFXUOk1oIGXlvQgYJhj+dRKx3D7fvRmr4dvadvx4Pvf5LtZK+VJWM3Rd2MxamFVtFdk6Pd78WtF14jTNgF3HZ0LPnjlVvVJjcuFoqqNXopNbOx3vIZaapaJT44mcU3PzpCOgWU0AOPesHry73N+LU334zdX/z5OP3gg3iwdxiPkFyLGvbK8MNFUXx0xaHlnIHhV+zaSJ9PUtr0624+XtMgDe4Q/NUALsHir1VvQJ9lORpGygQ+iyaAls4zr1bqbb2g3IDcx6tTyKyAoRn1BsF+c80xx72c34mNXTyI3sWPo/bwg7w2waxAdFGeKmqECzKLs7NjJAOiaKxJatnq9WOJ5BhHturd2Nm+HY12PyVudLJ3lZ8DAtSkKiIy5rSXdOwP7h/F/aNpVofOUbW7Ozfiv/iP/5N4/Vd/Ocbk8Xvf/LP4gAB6n3BI8HzUr0cmMiSBUGWniKW/XiCfBDAlTTClXUDZjXtz5jDmxsdt9C3aTYdj+pgoTRnNRkvNgS7TYCW1YI8QuvGetlZLHRRCQv8tQBdrHpmywtzUYiS2jhZUkPL5XjRO3s2rE8wgILaAscBBjAHHNXU3kMA6yf3ZwVGhMhjmbosUsNuCQy5IX6wdJB1lvte2uiKCk2IzB5br9B52xP2DWXzrQzIq4tLbg0H8rV/46/H8r/7NWMGo/X/2z+L9ez+Ot85PYso1nUYtH0DdatZyIT47OJ8LlEzy41+SSu/Nf37W5CQkyVQkUGDK2kBCPRjYIdlwrSKvkUFel6VEOcO5eS3fW7LT4ZnSpglDC/1lhSxEC6g7UltD9as1h0tcCH/PqwswXQJCpXCKisXYqj/+wx2n1hePTgsbiiRWdrez2uLQxCW7o5Xm6S5t45iLDskMKYcxJEwiIcyQ5o8+3o8nqPznntuM613i0Ld+FGdf+yNiwIfx3gWxJ0mAC4nstJux3W3EwJVVnaZjkQNnlZGOBAOCHc/9GaDPdmgzdagHdg2zJRg+04muxSYC0uUcl0err2dovbEmm40KMtdiAaCb1JXXqZIMkBY5clc6Yb7HBNa21cS1JbdSMYUmwTRuU4Qdouj2LEURXxITuq6ys9lUhyV3Onv6OKvhPiDvvHGzGr6EQjwj6rREupRI1ciOFnZIdVyTMo7jmw/PCJkIux68F8d//kdx+MNvxIfnh/G9s8OYQNitDva520Yy6/m4iE7HlFL1Ts9Ma4VaFw7oGYjaV4+p1to4eICpMHgvisSqv9qVjw8CJhl6PvVh+dDIo0CUzXaTWuw/AgZkMIU+otr+RIW2OJ9M4ZgsTba6RqWcZkswkzjR7rvKS9MaFWIMJze2o7e9lXEY2kNo1MUBmecOokKwrbPy57ucMOpK2TLFJ4P1ls9moBmj5iu4fo2w6ANA/fGTh/HV73wr/t179+K3Ht6P9/Hwu0QEtwbY4l4zej7jx+baQWNMTy4Gyg57sqtAVLxKM7QLcBZoYbhSY1WoQnjlQn1OL4+GlBVZj0ulaZdd/VpwPp3AVdiQRITmSBq4J+05yKg2FFIKTjAsq2ZKMtflltdegZmPuFna5qJ8fA8b6pNphhMuu23Ifevu3WhsbRUPg9JJOehQgLm4qwYWaVoR0iSH7aRpFZvfqSrOlPva/cN4SsD8nbOD+J39B/HB5CK2yHFf3hjE9UGzWHAJYvWop6S2PiRriCX9Ti/kJXc76Od0MgCSqpj31PsCGkBAejSrpLrg6AItroYo0AhllIkrrX12O/gGnz2SzqvGaSZn99FYtu26msU97JcneJ6aB4i+v9oSTEcCg4he8VX8u51WdHwkGe6OT85iNSOILZPXOjvPxaR8VAvnkMswumPnpMQbVtd6PHIIOiS/cuA/CZCQSrzzdBzvHVxEvVOKwbAZL2724w2k/8WtbmyQfhrs+9CTFfdzMqgMidBzFYu+0A7veVV23S0fetjdaTROP3SxU5dqrOONO9Dn7AsnfunJnbbrIn4+l5Q/L5GLsmDdYYabD+QK0IR7Ti85h2tzeQkR5pwr+c09MfV//SSbNAgyABR5q/VMb7KxsxHt7WE0ukgdhORgP47E35pwzSOl1szE9Mtf6MtxZY7ZtmmZI4d62E/DJG7ifXQo33t8EmcwbwgTXtzsxas3lMo6IReBBYbymCxoz6l8MFk+KwCC9EydfU0noCS6o0XVVXGPnBwLLYYybZjT5LVDdNBn97HreoIryOWYYK996lhoCoZfqS6vYjExAcAp5vpwHFM8jEw//btS70SVLcF0s76nnfQki7+tbjM2BhvRIQtqtnvqWAyu70aV0MhxlboLxOPB8zFk4jonjGqGK80m4GvPAJYOfzorw/+8OUQ6PPH9p6dZ4dns1WOrXyEMEoiIEdnR/sif3XJqTsQc8M2/NTXSrKpl5wDVP71wAso5CpdS61zOdr0eHZynUtUhhHPxp1qjALoJbS32Ou0YmeT19EVU/FPdLYJMUXUjGeNNMfEviztIrSpujpXJsx1nKyST3axAnHMNdAmDMu1L/g6ZnyGo1cW+uPwt37V6G1cVdu3Z1VwkO4pjMlRyHKYA1DvoLiCF82gKqarE47NlfPcA784B82uDaNevPJjM4ghA9eTPVuDSHiowaSfdpcfrMCVmNLZZAFHYzAyuUfPLWVHjNDJwMKxJ7Nqqu3Kr080tdpOvA44M164X8XFSmvReTEgpARze0DwgcrQAk4zMVxHz3lcCml1VQozl7AHKEvPpjBOLoYLTk9OYISkbvUH0AbDd6UZ7MFSXi9iSHB1BzAZVDVPKnObnzpbDramS2liLqYV6riH8nacE8/ePc93hY0KuPdLJPR+ihx7HfBxUU0wsbAiYoFrZqss0DoBbgptBvGDTMzOeusv3tNAy2vGhKddfEtA2HrwBmM7dd/pjH4AVIRkpKLl0pEziTzY6sOcXgmlF38ddLEnms/f01XMSyIKbBZhLJMLOa3v16j5aB42ki3i7PmrewU5CrZw1rVv4pZxMdStUREeTK24RJuVvMQJekWEAnOde3TA1nddcNI8Pf/TJSXwXG3o0msVDwqbzmUXdFTaVtjiRWxQqxg4GMNBj0ofEJsi8J1/mdinhSqqhjxLqkHW7qTcuHvZquyZR0/QY1W+VY4gdNSb1t9wkzLnwz0Is27tY+LwJYR4nCbCUF0GWO+By70Kfiy3B1A5pkywIOAnVmp8gdIzF4KTZjrZBG9PguwbS1ux0MshP6Wz1MNRNpKCYI67IpKmAAHN+p89orF3h0GKylShBtdDszx/82/cO462nIwCEeL5wJRevlYFWsWguJTClUSlRCvmc6s/tUvLtboJbXJe/24abbdEnw6d8kgQJdcHoXM0LR+svv9j3QsoKWNw1V/b/wvF76Jehtq+tdP5APpCl8CWOhZC4JZhOm5NQ18Y0jLiU86iKz/iMzkfYqDq2Erj53GyhKoDgz8h4Z2vY+dgJ1xqgOzppNuTmHHSHjXKigoE8BLrqS1FggAw+Q2dWrL/5+CiODYX4SqNv4G6nMweGHsgBVBh0BZxLQyqFmQZesssdx3NoT4dSQgrbqG0unIKA5EpacMX1LtOG4qA28fZOpDUsskqUXJMR0sZdJo5NYTcLRtnZwmY+k0d3t2dePXttpwh88JzLnFrsxQ5TOE6dq1pz7PgQ20k2MvVJCXpsA4KkNy8tjAOLuT+GTD5STaM54yMfChBk7pFhkkae75Qg0zwLsqrWaEmYtQQ8vm+kwyjsmg/9C5xq+4xgpamQTCh9BjI0G4qlk4LmGabGH4pyrLsFmE3OdQ23DszpuhoN4V8fM+ZwLS2klCWbbDAlHOzw6CcjohW+E6/E7C/t9ucZsG7ZlNIAxbFEkmYNvxRMv0AiUHMXCslFUchcTBurdFYA9HnzqT8uTId9bM8gmL8sdkB8PlgPENrMlELtKgTklBWv5riA2hOdYKlqzRAJotfGvS6/qK3T+xYhEUAhoiZWhX1UUumESYR2DZNgnOnwCW7PLuWytgLoriNSUovFpyoAXY+ufQG4VFn54ftEFo3j+sOLEQdFzn/ckxP0LUXJjyOqu1+yJZjFT1spgUpO8ZWqomo0W63oDTchuJbBPKl4cVM2VTenYQP2ZFr8cqi2N9UuHZIVKD6nVKbvy0uL996F+/Gde66ExfVKYZN7Neloel5zaZiltCpN2j+dWbHbcT6DqO/NnoonO8r543J9Mjnb6HBtC1C93l9Jbdg+bfp7lJsdsrcCIhtLsnI1LzeyucOxyYrYekaedfW//WBHo55t+W6lV4abZUIBO55hAIZWA94hCHcROe0YaKZzyqyATnq13Mp12WwHLrk7NJsP1qvGSKpE+mfc+UzN3b25nddhWOEx7DCzadKZogJUZCyC4O+b5XpCHNfxKJVuenWb85jX+n1KOvZ3A3o7tNHBPnZ533dvNZHWBokIoRJgbpjAX9JnxNDxfXEq+6rC8HI2vcxf2RY5ly6zO0pjygKbgD7b7A+5N50GPL3aHFvjA/uC6eRPd8WeW6XkuTmTN8VbHRN43tcI1A16nefjWhpKbA4LywSvEzzPd+OjI5qqvctGtsrYNsIuJywoAa7lYYbSIgown25xnq+q+l/shWcXU8FUGASyBeDaPeff1+q0DSPMgHpEJj1DPaTVnzxsc6zdqcXOwIkKhXMs7KVZETQ6vsSrHt2sTLOSu99lF4q/7MzVVvQOZ5M/yUrSL0fTlvEn0VXsF6Rlzm5hQwl13nk+YCWQ/M1Hx3hbzQLg0SKtAJTAAqTJgAdlOe06KUCK0o5CcJP3JnI6Gh+hVoINg9pkJxYkXDBKL/zM2V4pYHYqO8Z/AptDC9xHcyUoPhLjOpcdpdPCMJ67Q+raRErdW6i6U8B3umgb1xWPV2MiADNRoU11ZzKPOCX91U6mKeUr40sBF8Z8Txfd/C4lDpLsK9xVDYnyVwDGn5fMJqPCFtFBX73aFQWVBM/J9TIByfESp/LNrib8pyLrWGglJ/MjaSmlMgvmGZLpYXsAoLPx4X4p0RIYDoEBao51gVHPJPKZjU3aAE1ALZHlKl04qzQN2kXu54w1q2Aue95BIpvYUb+rI63+PKKp5fUh3/Ga0miT0FwC0FzOh8+OPx2bQCCVWQlDAMQrJ+Cym8PnZAa2BLNGCGLs2Fhh0+QOf1hRYkka1qNfEe5In/ZTQJ1CqOlQtct0xOi5GErF7tKGns6bKrvF5aVPf+xST+hgnGbAlbi6bTuGbXOmGkApyVa2uUV6ZIsVxqxFxkMDMFup8L0ANznJXLuOqdB5KVyDXrtIH7Hv/hyi93bOuz+kp0mq0xfrmVsDf9DTOfo0Jhp2RRq8A8AtuefJ2HynUPPceNHMqWTIRMEItgTTD7qKPvZOKcv1Jt0Bw+uhtwDHeInPmX4pjV6rBCpKnORsDmfugg+2igyJ44JondPjs0Ux28OIIZc5M/6kDctjfTpuIJ2zcT1I816b1wNe2tMrprp7XPuaKq75ATRV10LNZL7IgTmnACaQSGUNR5qrdXEfn3937qk/L7uz2ceewgCdjmjQvH3NOfsccFKsJcFcps3jHPXVnyt3Zp4xqcx1SzB9LMRJ+ea/Ti+u6Fn5bNq0hOA1nbQjVpY8p93txSU5vMdsxoq7Bt81091cuTXXz0DVhMCbC6jPY0JChi5WvpW2LIchlTW45jCIv3GBohQOIVtLPnGNceUzKdUoFVKZ9cl0VGRN0KmaG165EKpLnpki1xr+SIlLoOvEpIu0F2CtbvXbnZxfWTwxgioY+6kB6iP0mR25gqu/Op0MVhp5te7q72amyicKV2BmoOue6QBf0TFVRSD0xkUx2EAa56NhtTOollMEs0Kt2srxlj8fCHC810Hl75/zOctWELNycJ/2kdNcAFovm0/sSjrtTC8nhEGACR3c7pkQplnh1pn6md0YFcgc40UdjzFjn6xGSWxiMkwITYUzVGpqMhAGmctnATVDU1ILVa/FLh7diV459TFvWNxYmtWiI6IdZzLnIiwct08pgEZA3kt02RJMrF1Wq13Kq6IKpLNAApASCaJpLynUij3zbV497v9mNJCJKi+SCCfrA3Ve458EFqv8I5XaPuyNbTWxB4JoCmlopLr4mEiLzlpwKaSzuH+xliZSqGPxVVuISsvgtkWLXjMXMVWCDfh7rhRGu/60eBYueG9Daov2vu7Cz+wuAn2Da60p5AlXfXLzzhZuzmfEm/4mGZ8toPitT1z4ENkCml3f3y3BpF+J8AXx3kzU5QL2zMJHLpqXXOBC4wSaKkMg9KURLsR+Tc5+EcvzC2wu8V13g+ColPM9aTYdVRY3eLWCqBqbGFiLshJlqmoOrTfvdjrEgQ3yZ+JBAmrX3dTrNq8KH60rUE1pzdc7SGOPpMGnhLtt1Jd2OSV2N10NRsk3USgASvOCo/r0h4yRTFd6vdV3qjbEiYYdE3g3GvK6GRJ7dJUJOQ0nxQIwJ1e1jPz1LrYE06l1brkiFchmbgvBdj4H22hQSfRRPAxi2iVVja9z06OnfcxjhFIzUks45nE9o4wpKkXYMNho0aEw2rRrB1HTDbys1fCLySwLEH7eBNAhktrjtc13poRdc20lk7YN5nsA4nVdwh9TyBy+pWlX/jIot9CSYNLH1CDubWqspCZ9vL++2cXuwlw+Z380eUm7ZowuY08Pp3j0REvQCsCmM7y9tlNTx5Zfp32kswuQtjktQa6xBnYO+arquiB/vCM9NOcoyWmDaCjnaKKacrK/scP3BOO8N/R4pvppO2U+hGLeUh3PnW0BV3MJMSRPu6XjGxKuDPzxtz7edtiOm8NB7PS6McDOpeengQGSaDAuY8xyekiops6lRdqcQ6CcsWSaFcFBoqyAWU1PVRdM6BLswaCdizPnyORV+CNgmaNj780MXe3BZzp1GQqFSUQ+q6QfANDiGrYaomkOrueTi7Kghi3xIp2HKqDnUkrlsJdmcJ+bttGxlGc2RQ864E4+M8Q5nFxUh4obNgC/j4reRop2DVds0OOo8ibS5e+Ha+eGm+3Y3unF1lY7tjZbgNqLXaKITSKGDeJRf0bGn0ZwVloNqWpUnKHhtEHABFgBThoBu2SsBkg5MgAKjh1ZoXL9EJ3ukCxot09aCThXClPMAgQLizhq66Frhc7UME7g+xQi+qRjKl2FiQkmohFLblAjbvJ3KrKwcRUOeXOjhRLOqAzYnw5ViAGUpznmHG1rq9XD0VRjTRa0hBKfwtDpCGQBpu2rqtWccPDiALAIpnUohkeWxxwborfRQhL7Wxsx3NpCcjZi0AfIQRfA2wCJCeg283ESx8hdvlHp8w5Wqmr5Y/Cms4RDOBa+TQm1XxaUfVDWBfaLZXsD51WPa9064FyFP8aOXKdac0VK8hFqfoLPyMzHc7wWHJyYu1Si2RJMTarL3bpk7OoCKUTdXTnFzRzb3weaEQMKndxwloW7KllAxAYQi+oyNm7dztQrc11Vib2YkO8GmJxscO1qqUOkYXPYio1+m5SO92QtLd6vAabl48ntbk5lbABck/M6fcuB2NNuO4Y6HcxI1/AGGhVCy3imi20k3h+J81l56wNFfIl5QpqezdvUvhfRQil63RaMaqUzzeKN0qwJwPQVD23VYkSHHjvHVFPEcSXY6paPsjjA5pZg+ki0c0FpN+Ygbo+zlC8H1HLE2JX7yTbzCtcSXsOpYiV/pULOl2J8eBAXB0+jBmMaqLrlOn99OQlzp01v08OmWcXpA9IA6coqDqrZ73Vy4oEL6uVwMYCZqdQtmXFOHQnq9Jtc728DO9ZeTY+fP9yBdhhxdAjQUz1pp1i0WUfKvbGNShJkpDQmsJynAzQO3cGjC4b+oqgOpYhwLhLK20sC+gfnl2R52k7iZtCsVXFACJ62M8/N/3lRGbwJFh07RFrHnfSyMkoOOSAlV5VEn55t0Xm/VwUcW9eg56Mjo7PYffH1eOFnfzHB1Lnklr3QtvJiNQebNmR3sfs+4YpOwxzdJ8x8SEGl1TPbptV+C9Omhg3AbyHRnUEFb01ejndvdNAYbkPzhGjOP4dOOlsBbILJTC4+Ddrtj6/Qk5LpAfpxa6v4MXq+Lf7pfNVzowEyOht/fL6K84WLBBROyful3fzLYNYtaGgnibkUzFyHA3aY5chNN9XdcSFDnySETCWzHTivPbq8JLL1WxzV0eN34t0//t8gaJQM8CrBNEzKMXraaWG3rID7uNxGF2AAeEDgfomzyPgV1ckJBwDqWnQOxPmQlAxSWv1t4RZpVBPmW6j2F6m8hx57E9PQQmJLOKdUcXa7YU/oacHXfH8lrWiPC6VaxXKxlxIqXeTm0iFitA0wPllxQGqZC6BcOR3OyHF/t0TKp7tWzoKFe3q0fGAe/XbgzJvrPObYzBke2oY08pMZqg44TjJwKVyfQ8/sSBuynMf49CguZzO4hoXOnqhWdBodcOV9x2T8MbdNJGyLjrRVV4Ly4UYnp8RkfAgzla78DTYlCyAdXzINdMaI9rACoP7OupMHpMPpj0YETlTIPFywcFKqddLAS04X971eVM3h4HPXsM3pyouSoSk1XyTta/ro+VPCxL0L/Yfz3EhuCOvEZuRkCbYEM8vwcEQQTfgtdBTHCilUKlQHPaD3a7WwL0ij8afq1Gh1ABI7SAq3tXE9zo4Ow5/ZKoRfr2dchyHnfBcwhR+AR6DereaPwA03h9He3IzhzrW4trERdRyCvwZYaXQAivemp2oNu5IqqP4+puD5NJpAO3Kq1riKYWqLmlWGbu25zodXt7SFouXOf8XwBykoYZlj6qq87QA1fzorxUlJtQJfiieESCMSlyn4+Pih6aXguiWY1gl1uDZrqWuxLgoU/CPC15BDiP/YzZy0Y5DIn2ULjLLSSAOXJaQXlXNpngbv22Vsn+gLAB20I1koQBr6ZjfDbnSGm9Ha3I7m5laxAlazEytAqva3o9ocYu/axUoMqLjOQCkVHH9exwBctU9ThPRkxYs/AdcBKN1KLG+yP1JsJ1MABcw3iaX5fC12SRDySTwAVrtzqozX0V5R563E4YxkA0mc4bTzOXja0Ya6JZhZiUHkHQm0uOF7b4a48Z7GNLhwQidjEbb4Xs4jZXoz4knpcs3Kk7MnxJkXsYVNvNMriia5kpfc4HYr7kUERmxHDo4U+uOZdfbGYBMJd32hnSwqlGpdgFQjuD5VUnUFIGk1sNfppdqT7UDH2dkF6o0zwly4ILQ5eFbklTz+PQNS7c0QSEnhTf6wJ33Vad0YdNLMZd02e/gXG5Dx/2WcX9bjGEBdAniiqvNNcfYVmC4cpwd1TByYCZUEzye+fMyPUCU5iNElHMoYk88O0GsC1FnXwfRHkiqtzfxh+F3U5e6wE58hg3F6itFvqhedFpyno1VUG+TDSF610YaZrUIlAb2PlJ5NxrlEeYZn2MAkV6eU0ob9wrs7ndGF+gSWi7PCrrWT2VnzzKJooa6pydCcL77mznua1WHavpNjbwyxvQCZP/utJzYUpK0sbuCETDeXmMGji4gJ/XZxAc3lEizcEkxB8Y/LMx1TAq2smDrlIBV2xJKX56kuVmskxnPTonB+3/U2iAjay1m8TCr4xs1BvHa9E3fIe9emUNZd6YS29pDw5QQbV5S9OC6hJgrsfacsNsqx9+ghsaLLUrB7IyWJrZBSNcndWmsDm7Uknx9khb3X7WYdla+4l8yDAfYvX2kmW+H/bE+VVq7oA1K9RciVgHOuBQsDxtx0NJCgquvdj8BlhFQKpGm2M1/yNP/jO3JpRZYDcNkYylFKlDK92sLJ8qheXQcFB1Nz4FKCyzUad+c5jo6exg757hdvb8YbL2zEy7cG8fxWk9gL7qfd4lruOF5W4v7BWd5Lw67gKR3OV3Ku043trdh78lHMz/aR9FMShAmUIKFSq4NEistIpWuFOJ5jybDWJFJAawYDFydtY140B0Ybgu/OPdRxdu2h6KjiRSmweN0lC2okcEouJ0kff5m0OEcEodAHXFxW8eCFI53TmHi5JZiGNCh23lhhUa2dH6Rk5rwiXtMwI0Eu4ZBjQ1yjJ1RSrTBdXBxHaX4Wr2514o3nt+KFO9fixo3dePX2AJAEDULKDuVWY0KE/eETQAI4pYeb0znbwtnBpM3BMA7JpkYngOm40mgaK2upBs92PJkJUKi2psBfE8hhEcK3VqfDvfhs2ASgvirBDvKl51ayr1Q9gYV+B/hMEf1JL2ulxWhCkpT3yv9gTOLCd0vaOOUU7WVKJW24JZhemD/ZykF/fMh0ykeg0zHpOLw5jZG7QbCgFuB6UyXUlQVOnzyOTYLk1252c+GQHo6kM9iI3Z1BdkoO56ifnSDE+WDvLCYX2GkAcTm0InSR24u4vrsRY9o/fnIAdt4HhtppRcFXdiVHybYb8sKfcuBAMbOZpvxhem2wKivDPOb9BbUIyN2urgZITc1Wv57BvvehW3leaq02Ayx0gv5OnH0ZcRzdzEjmWUE4wTSIdl3dYgXTy7RBCSrfLXFGc6RCZ+Qz5GOc0NzgnXNkGF3j/Blx5Tiu40VvbfZy0fhKmzix3YobWxux1SmKF0YG4unQyP0TGHCiqiM1gJugusM8f4p7sL0djw4PsyBtjJt7UmTvCmC0nRh0wpoWJo5XrsvFUaHNEcgM6bQrEoo0pW/gbbZyxRTbk7+u67TRJasimsm5UFff5cn8J0PyiRMawAXneLqZmTNNCrtxBeazCah+chW+fGLBWFKJkkV8r+fzhjVSQG9TdI0/PjjbzckEOwS+G328dLePA8PTVpuxRQjkTx/KYa/zGlXykOzTpXIzwFYdjSUTVIcSWnHz1q34hO8tqnw60nmlss66K+LMeoywpy1spIGIowNOwM3agu3JKCVTahPUq47b9yuM3RQILGVWrlwGQ2LF0y0l1M8cyHmoRCukaDnS7cRcp3IXgf8VmBLhbwFpXywo5CRVOc/dnOKM0qfKKwVyXEfhoklF1b1wQh1UYAvOOvhfw26Z4oF8bALupj9ZoK2ynIIDUfUW0YwPn5IpaSoMdwRJUGGikrpFBmQZ7jQX6uM72iuZidGmP8WdEs2+JC9u9weY02kM+z2+LyjKhU90ICmNwimtAljYS4EshK8AKpUWzbnWQ8ozetCE0ZLneTLae3k5TkDz6WFQPueYEyBUALcE02oJApk3cFDfwSJLbm4Cpt1y3EdichIBr3pGb3bFwJxt5u88tDvGfnacDpO1dHq9VPOcWUan3BWQJYC8/+SE2HWW0iNHzPP9LTaB8AeZnJFxOnKJHwg1pay1kkmO4ahiXACYs6h3urmOXLfdl7DslL8Ok9KsdslIaBVcGQARaBTvBdPeCJoSWFnF9YEzogEjbSl9TJwBNu0153peXl+JC20qaXJHWtgSsRRh2ZTizEH/I/8UVMeK/e1bbaY/wqQkTEYX5KVwyF7yz7rQAD23Au5EBAl2NpydbzSb8dJz29zoStVUCSlH2j45HMfoHLWxP9pEJUgpVFN6/bi+uUE8h31Ou4m2YLMyIqB9zzPicKjYRaycE9ru9IhXHTbhc0pldo/G7RQvKQUApEYJbmJGL9iTCE7yOXesIT3imPhx1OvXAJ1hlLTKdN6IyZhIxVFTt7ybBQ4l0i3BxCZleJBcsINIgkBwzEfqOthEG3OMRZXx9j0LF31/HdWlKLS3xcCVnd4dtlB5W6eD/Emg8eETXKILRRWOwe8EjJ3raq1ebGJv55j78flZ9jUBYLega7suE5n2HdPkj+c1dHR2QNFP5kA9r9mm0i+4aUo0NbxPxgId/UyQERwfz1Y83NK8ek/fQIAAr4hqrBNYzBDcwwnGPyORKzDtnXZJgnNyAUaYe2ZGZSj0jHGYOzgEiDRmIGsAq9JoY61F9rE3VdNKjbIZE532Dnd2B5gLgaANpYL3fneyqMSj/adoFYQZ42o6MsDGieBUev2N6MOgo9OjjDGLOZJ+z125fj4dh6tozbCXOfaDTbVdtSzVGxC0lTo4LrQL0CDIgmkHaSv/OE4nBWN76JJsRJCIrb+Plv3mPL/1NUcO+ORP2QrMObSf/uXQqIRZWp3RISRleUZgfEFjZkQjCJxDkOuLXhBQT0pRmwGmZuwUIOf+Zu1mbDTYm9eQ1G2S/36cj+txdlaJc/aTk1JsdDZiWN+KXm0Y/Sr7uh+DMplKbTs+eriI4/1FnB0TCOcecc41F+yTsQNm12P/rFqcg4Cen5Xj/LQSZyeVOH16iVfdjP0nPhrYjTHnH+zN4uxoFRfndUKvcpydluPU891p5/y0xudSvp6fNzgmrXXuxyufY9WJjfowutDXX/fw8P3o1AbQvRGD+k4MqvSj1I0un7s14unqgJCxK4xR+odv/sY/QZT/Rn7699v/5229Xv/2/w3HaAI48u3VbwAAAABJRU5ErkJggg=="/>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 name="AutoShape 21" descr="data:image/png;base64,%20iVBORw0KGgoAAAANSUhEUgAAAFMAAACGCAYAAAChQbacAAAAAXNSR0IArs4c6QAAAARnQU1BAACxjwv8YQUAAAAJcEhZcwAADsMAAA7DAcdvqGQAAFB1SURBVHhe7b1Htx5ZdqZ3cL23uLA3kUggfWV5FqliqYpqFVUtdmuoH6C5NNCke6of0hPNNZIW1UtLiyIlilbVLJvMrDRIIOHN9d5Dz/PuiAuQQ2naB4gbESeO2fs9++y9j4n4Lvz0zX/779qFl3/c/mP4/xdeXvizCz+9+W/uvpz87Ga7cNQu8C9h4EIbeO18oYs2DHBzYWCgvXz56v4l/wYT97KdnnL38qwNDQ2Rj/wpqCV+gPIODo/a1PhYOzg+aaMjQ+3tm8vt/sPHlAA93Z+T07PkoeaU1QefDw4OtBtXF9sbb73XhkbGjE09pq36pMc76R4KDz0D3SnpXp4VA/J8dnbSBgYH4Wuwnb08RbaqrLOkoXx4kIw+v3TI60vySd/B/oX27/+nO/cKzIX//WYb3GtDg0Pt9OwsBA1QggUOcgiIgFmWIFmFzy1ooANxmPgzzqcAcXJy3EZGhkk7HF7MfXx8GiB29g7bxbnJts15fGyk/fTHP2h//w+/KUIh2PoPSVuEXyAfjHbXZ9Q3MjzUvv/hm+27f/hftInpudAgIKEPmgahwwaWlqHBkXYBkAaoN6B1aS8EcArlvoA5LVoH5P/EJ4SSAulIHZR9dnZaAAskcWcnR7nf3LrQ/of/9i/vJcfLl4P8HeQsiLTOqXEWWUDJSHtJYcS95GzLGWeakxMlx2LqCEMDADk4TB7LMf1ACD07s8UtcyAN95L70xMScX55QlkAecI1XQYa6hlR5IG2sMiZ52enAzwj7XEdSr30SY/xp9Dv/Sm0S3PSmZ5DLI65t075NL38n3H4/DTl8VgaclBuU4BIYx6ySr/3p9KaeE6Egt9gxV3soCJPk5hUyQtAxBlOocB7Q3UrCiZfQM8hIbYcFwbOpjOY1mA9AdO0SPIprWy5URFwq2QldHmtL72ko8FwekoX419f9gkIWGelr2OAbtuVJFmU2ze2dPCEa6W2eDRl1TUIbSmDf5aZA5rNnzK79INDSH74t/XOwSwJMGF0IJll2OL7wk5OIFaspSoUKsUXznVjT7RdMnorWHJOLIEI00i43d10xyd2Ya875jjSoJbXHaEHgKPjpIVUdjeDDPahB6QOrukJ0iDtNkIakmcWcAGwJCAqgR5kr+kITn75fEkj29Cps3smBz5PGdJsXZQlboZXYJqpUkFsV4CJzdwFCRoa6qSWaPMEdG5CLJWp8ypfTjnSIDzN2UPpE03CCXrHuA4r0lX9Ph6krtJ/VUf0VAeguS2jaOnrrzosRdp6iY4Uy1PPF8F4gw1i46R3eRjvo+6wjGrsigpE6mDSDQLiYBqjnuevlixdK3S8qkyCDH2rmsTrniBDL0mCeIoi90lPKE9zLSjpWlybX11m9zrCuBwcHrRjJGD/8LCtbe60Jy/W2/O1zXZwdMzz4xgL8whc1E93bz1KVOrq6ss1D0qCKrqk1INeNDxS0ug9D/0n/VpzGywt2AVZPO9XVWwKjDHrCrfcelDpAqaFVitXtGfBleQyRFWPIJ7S3V+lr+O8tUkbRkOgeVN8EQyxxCStyfdxkXSTNC62/C7WfX17r+0dHLaNnYN2eKROVEcrYRaOIUEvxpoSlNKc89fH0sGZ+uPmUOZp0kuv3VwDq/QhtenCPOMwfjCNUqrAw1JzpozkoeDkD09VVyrmoLTkNYTbMKhfEqq7xAR1Ww+U4EU3dKCaMQzkaV2b3jIEr/LV9S4A7ewdtCPA2+daXTmChAwPD7YjJHB9a6etbO62nf3DEDs8VJKnJPbMaKAqeC0oMoGUGMNzD1WQkhevpAcGetLwUhyaCMmU/5U3EYZOOLoG63Ewd2Uyfc/bq+fnPTh/CWaIzugeFIGC2GcqCcxjbj3b8l5UjgoWmLKItGKBW1nfbU9Wquv63Hz7h8dta/ew/c9//vftd3ef0LW32tbOftsCdPOnRsoYGcbNwrfU+huq7Jc0zEHb29tux0cHVFT0eCh19iJBHMR3VOqIRhdiiCjr9a5sCND9QeMY5Pd1gQjAOvOkUeqTxnLO85iueE/iHmWDhcQgcfTdWaD5k/tY2C5tJOCf5U/eLsXBwXFb2dgJePtcKzmbdOOHz9YC4GNA3kVij1AfOvweNsDG7l4kev/gCCOlI83AAEkeQPqevNhsX3z2abvzyS/a3d/9qm28eIgveZj6ejrO6eEU3Zb7ktg843/0H72tjwtXhV/uqzcaa14CxQiyCaK6gkk0dP+4Mlbm6ho5BomjIDOmhdQfVlIZ/HseLMwqydYRVcF7gdXQOITc3D1oz9e32jNBfLHRXgDy9u4+4Km7Sk0M0fKez/A5D2kAR0qbW7tpDJ3q/X30KYZpiMLHMSgvkfKVp48A9Ek7RlrDHFJYNHTgvMawvBQ/dS+9gYFzfOhigqPSpsd7GMzGv/I3XzVKV1SBabD8XrSVNM1+nyhtY6auotclM8TxryS57g12twMAWMOojI+OoA8P0I277cGT9fZifTtdWhDVbxqVoQA5QLceRGeW9T8WPKRzbXu/rapTUQFF14VY+qm5+XZ5+a02NTvf1p4/aqtP7pPnMOWdMqRNbwqlxUhPWxpcHrp71dEZ0l9qrtLBpQwnnfomfHqYHvuSNNyknK78gOmD3ko6FjeBkmFOr2PJ+Pc68mY/H5F06WpcfpIW1nqvAZ5SOTM5ipXG0ACsUqWF1tkfsArKGun8SQGMlceSC7QNdMA4XcsukDbCJo3w4Bnu08pq+/KL37WHD+5T70mbX7jYVpDOrbUXSChdXprQlzGaPZFyQZn90Vv1At7eUdabP5VFSCOBdS+P/D8PaYRM4Pwza26iKqMqUq+aOYGTzBo86ycazstNXkcajt8d2ZzBPHrwSPfjLN16Dck6pmJnhCx3fGy4jU/g99G9vT8E9G0A29k/ihRvArxptwFvDwnfRIducP1kdSs6+OnqJvUOtJ3t7XbnyzvtAaDu7+22Z48BF+mEmAJHqfKfUqekKqywLb3pYQAikHKUnslRfCtg5cw7zu/dH7u5+s4eQgXRu0lDeCVs3T/BqBYoqKxUifPsobTkGUd1bYmymJJMJVzQNCib6MMn6kcYP0Z6+lrMpzoOkBzHSIcqQendxT1aBSyleG1rO8DuEbe7j/XHcKkqlPg795+3rx8+aWNjo+369WttemqyTUyMt631tbb27HE7PtgLXcV8WAnd1E4DH4mcJId+2cmAwIuOJ64SXwYnSauclGWaLi4JvejA7MFL5XlA61honnlfaQypyJJ87plgl9b3297bj9HQb/zq4Yv2iO64jdFROg2mD5kdIXaRI7qxPctuHRXB2W6+jxul1ded0iPYwxCpIgRd/Xn/2Wr79M7DtrK6CqATbXpuoU3PLrTx8QnS7LWdzbU0mm5YSY6N30mebEOA3Tt8D9QMV8b8NG66rVIXPDpfl3+R1F5/ch2LrpB0OARMu2egImENLS2kmC62LbssWMA0qtMjBgsVBDHbA4jnG7ttC4k6Jt56+oaoUMSUBa8ucghgMm45ps0ohUMpJaqd8MzJZKfODjpAbYS7j1baP37xddveXG+H+3thzKHr/u4WBoUyGfdbntIvtXVdNFi+ZKU+ylelCKJ+ozT3jnu5RuIlI57DQexCQPVIyg5MI2TMWLuqLVfibXxJbZ8po5KUWq6M8TL3FF2m73jv8Quc8YNz1ZCqOVtGBc8Sr0Q72awUGNfNQHE9yAhoiCONhGQpUSbR0JyRMbRwOIn8yZcP2sefft72dnfb4cE+enOvvXix0oZHx4peykwXlg5ZSv1WyTnAJbIMogMDM+WZj6WhGj2Z5aeyE1QgJcUF9zmYuQ7DMiBsAiYRJS2mIVGXzjGyxxFSqIQ8X99p956soMv2AqTS1jNs6IHUWustSIjPJMLZ9glcp+mJsVzrHnmvvznG2cYc4XpidBin3SFoMawkHaIWVAW//uxee/jwYXv0+GnKXV1db48wSFbVN4iMC4jWO9xBS+gKidXYmWQmneBFQiOdejYFuAJUHbKwKb5e8RkwjdP8G2WL2eUMBaSV1LjYsxJXFNRShK7KCxxxLXxAVvwlnGDevlKPIaVOEeO/6bSEk+OjbX56oi3NT8WFmgBQaRgdGeZ+LPdTE6M4/RwAHikhv2rCcb1S65je2aZDXCJnhi5fWmp373zeDhlunhw7xScfgBOiAApp0tmXPx5wFCCD+Lj2jOjG5ClgVaGvRlEVRMvy4l5ZDiFgVqjLFMDhuUc8UuQ91yd0NV2fze1DJHK7rWzuZP3nGF2me2MWu2O1bkl6hZqkHRkZAYsLccxdUFuYmWzXLs61K4tz7drSXO4FeHx0KNK6OAvIgH3tykK7tDDdrl6c5flINXAHkGA+fL4W1WA4RVceuz4DII7p7b6lKgBDoAKkblsBGrcnzySzvBNpLKEQC54HH3Eow5SKSZt/HU6vgWk2QvfA1FZkwgDDP9dEdKp1UXYZMx/RzUwTJ5sucp6VYL6+kkyiUoYMSeI0knZ5frrduLzQ3ryy2C5fnG5z06MANd/efuNyu7281N64NN/mAfYNQPzOO8vtm7eutg9vXWvLlxba3NREJFejp2RYjVN42zt7bYj4qamZ6HGHn5mO858SR8J0b7nmLMjSlnjRkT7iual0xImx5UfAfECIdU9Z1fNURYaAaffzPhaV+8yWk7GfIbEwJx+UvpNju3O1iDM60rCLs233V1pSCRX3YNoQCsxw190d8y8hYUrhxblpAJsIsG9cXkRCZwPk229cAsT5dsPj6gL3S20Z4K+kAea5no8ES6NGKMaOOyVmb2e7jeJ7DsLwsycPM3OkkZAHn2fdpg0ixcMBQnwESrdM7gWqt/Tdnzw3CHA/CJDxgNpZfcPgrbkf/fcDE/fmTl8ecAv2MpxWsRKTVEEaGn1IgRZYJc2hogbHEUqoJfRAGnoGbGGt6jhdfG56jC49264szLQrgHcJgDzmZ9SZYwA81eZnJwO0z69eWuR+FmM0TN7JdgmVcHF2gvuh9ozBgIMDK1JlvHvrentj+XoYnJmdw7rvtavLNyOBp9AcFylTaVpxiOPopS2rqYSSP/6Rpp7b+x3r16DDZ1FdHPIqrvt7x+3//Pdfb0QyA14nqhqIguIVMC4rKLWuj4zCxMzUePSTBmjn4JD05KjsVUF3Lh8NAiyfaPXgPIDM0k0X5gAGCZ0B3KnJiTY3O9NmZqbbxNRUm5tfaBcXF9uVK1fb1WvLbenajbZ0+Xqbv4iE3rjZPvrmR+0Pvv1+++jt66nXEZTSuY360XFfvv1+W7p+IwwfYYDkWGMnEQJbtNlTiING13TkTTXU9yYpD/iab9MEqVdBflI56fvQJSFxlKwFdjGkswVykEHjIhH9FJmt7+gks97kKbei8hSxOvkFqFI8ikujNZ7FmCzQtecmx/OsZtxxhThG8A1HxxkWTs22mcVLbWJ6vo2MTSVubHqmTc1fbNMLl9vilbfa+x99p/3RD77RllEXNur+4Ul7urLanj17Cn0YHADW73SU40yS1GU8HZbltxraLhw8ADLMyzfXUR0xSMqij7mHR/lzJ0esOMeJEzf2DsI53hbO/7RMWoVrdYrlC5jW1+UELjMy0RDZvWWkWlOiCtC0rAUk0MV5ZjecwgrblTVAGpBRABwdQb8B6MuBoTY6MdXGAG54bLyNYUTGJ2faEACHR0TD+7GpuTbOs/nLN9q3v/P99u13lzNpbMM62bzB2Hz9+eO2vvIsPqkACIqz7Oo46Yyb1NGaJQ44PjlWzRX/qoLzICaAlkuEyFGWAwf5AplIbW9bAmb5kRZiSwmGesEhU0nlCdZaIJUwt6vUTgv9TK15ly+SWG1TjUILcj0I4RoqJXMUvSeYujbDEDbOfUmLOhW3CRAHAFjihoZG2zDAKpUuWwj08MgEAOGLIrljk9Pt4vKt9gff/SY6dFIBwufdaw+frrTt7Z0wrYTavYdpMN0hJbH3mZW382VaeSZtAeRRce47is9pevjo+XLLDRlTSs+zIVeDWNgUYi6CgAqQ/qTOsTpPifTaMamjFN0h3SNDrw7I0oW6qPuScvcIeWhI4q5QiUO4EE2DaKj0CYcBfmR0vI2MAxxnra/PlC7BHookoxYAe2xytr3z/oftw9vLGSXBZbv34Anj9N22vr7RxiZmSTdSDQt9Lg2X5JWknZ0yxj86KMCgNeNtGTUQYQ8tXoqfXoUVqOrUknDjDeewKu4yqEQf0TVOYFALnuUCWtN1bTMJgBK7ssHoArArVBc/J5KTlSp96lavHUaO0h1tCBtLtaHUC6bEkTl6angUHxI9KaHq0hHv7f4TE9GpqgRHMLo2QyPj7fIbt9v3vv1hKj1E9Thz9eTpE9h/icFahFb1W1lyg73Lji2taUQawVGSwNmYSqzP0oCQJ1914cQ36Ww0UxH3OvCGgOl1r+csVNB0ewTRwnolLQCmUF866hAEjVE/4WGwDMsSKA+JVSIn6Npa8DF05XC6lJJRY2bzyLRlDNGNU7DFcRbAYUAbGFTCko1z0SU1I+NT7RsffbNdu4QuRerXNvfa/cfoS2gSgOERhqDZRAYP6bLSVSBkxwhnaYwh5TpSRtmqA+kzRLKJ00jrQklvaCRoV+JGETrJhLALijCXpuOkC1ThApJarWg9brJ6suYst6BV5VVRgWIIsBzqVCuzay/hS9oV45KQL8MypZQ40xaB9AgMgUw5JDXO53G8Q7SAVH1KyfGJkyov2zV8yVs3lwOUbtwhll09OYGxUm9KeElR3yVtZKQwDSYENilDZSx/+A8tpDLynKeS1kyUCG6XLvHR++dgmqHHtVwZu6XMOzujk+5ExtbuPu7HRiZ8k0YGu8oMMukhwXZZyxgbGcTZHqeLl7KPwJAmQIaRIpoomBZMBwDVU/qJ194SC5z6zQTWKgSCPjI20a5fu9Z2oGuYIqenp9ubt99LuQf7Oynz7GXtEKnRjF20xuVxxkM3wiQRHqFHAVMlVCjgyNOBakMcox50j/4JmCX0VkAmYlQv0S1cy7yJnL3RAG0xBk4aDh13LX8fvLbLZxIBQtVtTqvFapNWCZVoqRUEh6dKfN9Njo8kjq5PLxEJy3DCQp1mOMVgpAFgRBUiw3JrPcvL10Lz2Ohoe+P6Esy6uZbGpr5IO0nNZx6ByNyoLhD5yyLbszxXgwme9Z9goKTZa/V1JJr6qD1p0rM6BMNF4SFVAMC/fuFLR3hifDQ6T2rUI5mR5l+1FFnS0hW87jeeckO+0pfOKrkCGeMD4bVdT29B18rurKEqN0TpiMegiwTRlqme6od7JcUlDT5LByX/8vU32iSDAht9Zmo6i2t7OztYa7fcKCWVTqLtzjaaABERaRMg64/r1IF+grMf3elQ1Hqpq9zGUht6HD6oRujADEFkDjiFA2PectRNIBhrm/tZHYxYk8DKMkroAPUovaqSpyLyOKGrtBjsoiOAOao1FjwjzSeBgkwLRzeqDrrnkVgrSFLK59rliFIXQ6QfJU3p9vmFpQxLNZxODu9sb7anj75uB3t7WOBa8o2EUYZniss5upQq1K2ltlIc5Qpc6fhIXwAjYUdPDGXyKaXFY/66/VkIJFJG1BUlrdUFjT+gqzmzbhDcYSWDa5kUWFsrLY3oxLhQgKMeZ4tUD0ls63OCBRoCIyGAgOfD+I4jteVPgKxXN0zHOsybljjTRjKkjcYeHsNdwtKPISXXryy1Q1TF7v5eGs6esbu9QVet4WSsede1UyblSX9v3CKnNLpBzHIVEDm6iGxW4Nq8fVq6Wk4B09bIFmgS1ZZoJa4kVRWsVR7HpTGh0ld5CjQZO5+i4qzOFEivDdGpZFECDaWwjdeA4UvimDuqiaQBrM64XTwOPXl66XCkNDYxTXw57AarGCHvyAQjJY4rly5miLvBCEh9HKmkHvchHe5utoPdrZRpnJktV7AEU34jTFxX2fJS9Qbsnn7TmQaeIunw04eAOYj/ZOZ0Ux7qXkiUjaI+8VBXGlxu1YE/opXFSSkNYIQAzLVdRymKlHNWX5qubyAP9afui117aHgsY3DYiwQKZKVV/qCJ9NFrNhTpVSMxcjEi0EAjzCxcateXl9Poe/tH7dGTx+0pzvsBo6ETpLU3YsmnroafOOuUaW+qjbOCWY0oWDzMKe5YWMQPhmYKqTgxeA3ogKmS9ZB4pTI7dgGml1aXYt0gQFReSdHZja6hcCcxdJt6STwvB4KNtyto9R2yRrljSh29jjE0HHV4aFcGIN0bGdFipxvLBeVblgDo3mTSgn/6mH2646P9GJQh8t965xuRpuerW+3R01WAx9HHkmtILEcGjg/R+5QnECDK/7oOyJTX9zQFxN6itEYlQE14LMI6Ictl1JYhYPY3ir8AOowcQrwF0fG3s0QyETT7wsAyDrJ6tC+0I8ZbtYj5x8aGsqYzPMTwUq8AsvpxugQ7AZHuBKguOchI+ZfVKHZRu6eN51ha/Xfk1BpS5bUgHOzhSyJ973307fibJzTkzMxsu7J8I6Dv7263/Z0trPtm8iafjWE9gglN0iEjxgV4ru0BhWKpM2NPyKdACPBweskrQcpM+9DM/bk2gMgjy0qgFtHynNZy/48leq++2HNyw1IpQClW4vrCTOOl93aZCbeuZJFsCkDH4meqJ7W6z3D+P7/3KBuwVlZXApg+oSUNadGRCruhm1ndVDCK5Fm2c5SHOOK5If0Jkra7udr2tzbovgfZWnh6tNf+s5/8p+1NJPXpg3sxLGk88tgDbAg3LURfqqtVVdGDglRH392tRqLiqEf2PMo2RPhouMPDl+3P//SrjYB5YeLeXLvgohiShlS6rGqLHzpjRFbH4eo8b2oHG/qOysew1mk/UeSh3fi8lahoBr/PBbGpSSwuUqju1IG/8+BF+/uP7+b8yVeP2hdfP2lfAuynn91pK8+ftrPD7eSX4MP9bYwJ9TPG1jAdHe61PcA7AsQHX33Wfv63/3f75X/4efvkt79sv/v41+0IHfmN9261hYtLbXruIkCvtdm5xUi/asfJDPWlrpCz6COv+bPyoMQJep4L7GuSp34VeHGo7q/RGkQvnwHmnVdgnmUNqIDSpTCRRsdtKbaIIxklVclVWfSVCCMXENjdU4EtpoG5fmm+Xbk4U5MbAkkZXz9Za7/87EFWHl0su7Y0n1VJtww+fL6RNfjNra02eLqPHlHq1tDTY0jmJGpgrO1trbZnD75qdz7/rP32Hz9tv/vqYXuAflQVbWLFd/b2249//EdtbGo2DTI5PdsmZxaSVzXj/KiA6DLt4Ys6o5+38rpeIe0xKpyLtep5HlFBqh/i5dMgqHu7x68kc2jm67mBwfKVImPqMhJr3Z3SGmPAq85yFsmZdWt1W4sFZdwO6FQXggyRyqnxduv6xawi1jDyZVvd3Guf3X+W+B9///32nW+8277x7q32/jtvEbdEfccAUlsIVR9rGxvJe/HSFbrnZPTZyuO7mUXf2d3PutH8/Fy7dfNG+/3vf7stzU605ctL7Y3b77RLy7fb3c9/1VaePYa+o/Im+HeKIVt59igbu+YB0ll9u7qq5QI+bSZGACFgBa9OKrXs8BcrzrOSYAAH4P3dk4AZ+NUGSps6MK1DDJdZF7dbz0xNBjhbx9YVSK20QDqicSZdQlXSpjHOZduZyfF0Dely2u7hs/X2FkD+8Fu3UQGlSs4sF6vrsPX3PrjZfvTdt9v7N6/UdhgkZHIcqz8+1canXevRvbnQ5nCDbt++1W6+udy+/+2P2u//3rfb1SuXw+j05GR4WX32AEt+0qZnF9vG82dte2MNQ7UbY6VrNLe4BIC4ZhfUl0Vjb7ULyOrqSm30JGUGXA6xEKCaB+30aqUyAEQsVK8fnMo6pescZVgocKOOTihEvaiVdlRj2XaZcpNgk+fGZS18YQZiSq+oo1QX6tjb1xZT3pG+H0fN1FRrW7f53riyGInUaGQ7DUH/Ur05CajjOO8aODLFIDkGf/rwbnv87DnDUT0DdCtGa2bhYrtx+4P25rsfZZZeFywjL0CcmlvC0Z9moFA7TPQeZL2kToETpPKVY3ykQ1KiX3X2GdkBpg3Qw9iBSbcFiEgcOdwN4V5yQxbSIND9PlbqM8HUeXeLn7ouS8EdoBqZuekJ9KNdBqUP6HZ/z5fRn7a2U3geW9tbdLeNrG8fdG+oZRsh5T1d3Y6O3j84QJq22ilpbEw5VqKVDl0gJ0pOMVDr6+uZIgwfDAB811MDpNNuHp36aQyROvPqm2/Hz1UQdJ1qBkkxQOD4F1B1GInLW3dp7OJPTGOg4FMPQ1rMn2f+sStXCehKQCEroDhTU1gLss6ty71uuCrp1fiUapCpSBaxk4yV3SOkW+QyRca8FK8VncQA7WWW/qCt7+y1pyubbWVtrW1vbaYe167dGaxv++DpWvYPrW9ut+31lbaD4ZFGrfj+HnE0wg7ukA2hq7SxsQNwx+XiQNc0UqkkFl1QCt17+Jrq3pfQlPG/BPM8uj4dhHQ0ZPU0HpqAxlGILKeG0l77V2l1ztUBRQle0DKJlltDovtghC3lGrmTFbaK3VQwlYhef/ZOel3X2FbXx2kwjZabDtweqHcwgaS6QOcWamefBFLr7Q5hebLrHXPtrjr3eWYpGc9BaVMlxD1iHH+EBD96jH/6YoUx+C6WdA/LvEvj7LdtGknyZXBm8WqbRF/qlQQE/s/M07WRTB1PATjGeZf2NAAAKxxKngQpfXkFhjMy1sWVcCmN9rre8mu8DCWZVC4B4YpKbYsMp7ohYKwdkqUzbyIr4H+IVKrxiiqevwKnvtPw+O6PVl3dd0Q5z9Y22/3HK5E63++Rx+erm20D6VtZrTgBtwyNl5MMjrCiqwHUDQWzi5fbM4aLvkf0dGUrM/87+/s0wm4mrtO4HS39lpb+cM5SJB2Cym9ej9Z6KwjqRZnqzlFbwYKgJKMj81y0+e+cq7WY32FnkvlHRRt91AW7m/mUSKXTjV1Kivt6jLcixT5SSoQ5a/xd0qjFtyJB1ce0ct/72d6tl0y/fPgigD5f225fPVhpf/a3H7c//b/+of3Nr++gy0bSS1xnH6FXpC6YtZsK5szilba0uBB69EnzFjBS7s48X2wlIVLse5p7yeOGBa22UudoyrK8H0EdOS8AaeFDuAtMEegCkXZ543s3CGGNVAZsEmfmqcvUgakUGllAJSFxdhklVIl0gT/dxQItHAK0tFwmjXk0Vs52jyDRYwHUb3cgqVwvYOEXZyfb0tx0pFVH+/P7T/I2xipd38b43gc3spXQMqenxtIwjuuPAEclLxhjE1Ptgw8+aN/75vsxAncfr7apmZn2s5/9rM3Ozkb/xemG+SMk0JXNEQ6n7gyx3kq6UhtelER5Kf4F2yCP5TcrFqUCzuMDsHecFUKllRAwo0Tt5oTSD/whry2nZDo+L+VbRkbgPbriO/A1MnTtCbu1xssNrTWhMc1w8o3LC+32G24XvNjevXGpvfvm1Xb7+qX20e1r7Q++ebP94MO38EGXIvF2cY3V4rQbX8faEZ6FazHFxIU2MTPfbr3zfvvpD79PXv3NN9p7773HaGshPcWXqlx/dzODRmgYX7U3kK/G3L3Lo8RV1y5gFQ4HJE7EdAJG3ghWShBakCAis2A+KCAKTJG1Feoo6bQtnDlSYkwrmJnlIbPPVcIpR0mAIJ1bu2Y/Xq+vscA4oMwxClIapwFaSXPb4EdvX2vffvd6++Dm1fbereW2fO1ym2JwYH1zpNW9cpOXlK5jYGoTVs0SDfiJHTjyWykXF+YZe88jECftzWtLSOFoOea4PG5gkF6Nm4AplbVEAiwKg/TLP2UVMOe4ELySk84Iwadj+fDNE+PkOZbfggidZNbQKJgTH4WviCYzESS26whahQIV4ct1FeyWwRq16Gv2LpTS6mKj8XPTUxmHv3vjara0fOPtN9v1a+jAi5fb/Nwcln8UsN3DOR51oG97gOHJRrG9vXbiVxPwO32z94jRzNNnz7IFceHSGwA2jBpxThSvAUvtsFHa7M5KlhIL5xn9xC+UZmgq2nu+yg70/JkvXR0MCpswnDQas3gB8BfmjfePuMZp5RiFUGO0Vp4V/XRjnlmBh/GLM1N03fnsZktegnrHJV0NUR80JpEOJHWSod4Meu3i5Stt4eKlOM72AN/GtYxRni8Sn7fNkGg9hYMj9ze9bPv7e21z9WnbWnsqrwxBh7MdxrX5zNYjkY7T5Vdp0fXRYOnUuwVQ5j0E15VO15bi2ig48mo+/hlcERPEGB/iAm/w6gCGp5r3BBczvg5mJVb3VWE62o5Y/IaQxifRFGLreK3kTY4Pt1F8yCn8RyuxzEx+pBxu4SrKnP/uYhNkZ8SHkT53sGV74CTj94XLbW7pSpu7eCUjFg3MhMM8Wl2LvY9USsMu/qajpe31F2lcZ+lHKMu1dqfpHI0sXXvT/orjfRJrrjN/hFOfFU2lMGrLZZLRklTBoSytvrTmWpK97mxIwO5GQXbxoOohqIJtMTJs2vwNAHRLJMoRjTNDujda4og7hduK3ttSOvIOCw8YqejKTMJUpS3H31bNWNbU5I2+odx0p6iPgYyVJ+cXGak4Rp7MvWNvJzXGJqeyccwhZ+hBmvZdtrDFoCfTcbo30OhkTN9Vxybn5D71OwmRA8fcMbTGRLeG/5HE3rcOQAQBlWJpFWj5tFHMmwbhuWXYyOrc5EGGxaYXwsRmB1xBHKTzRa0A7MJYzRSNjpQxMt6NV2Jlt9DyZvJXAjqVIINKk2N2vQSJcJRQXQSdFd23T73FlJMG2TmMdE3MzqehNjE6vtmrytCQ2ViuP40i1U52zF9ahh4aFMl1C6FrO1MzdHNZpF6p0wM4PnaNyNdYqlHDpo0rENZNvIYk7QztPjO9h9KdZWLohEjyAjHpXcEVUNWFyx0F7TmYXZMBomvoVqWEOXyMn4gkjgGG6+kSaqFuqXb8nflNQhojBJsXPUhe3xmyvKKfZ7SuBMu4RiJr0Nyn27m5dXQioB5gZNyyqNO/NDeDdZ/MtJ7B5d4LpJ1iaDgyPt1W1zcyu+7ShkPh+IvoSJmXJT+ud4ixcq50IGVgPODDdBotJVo6o5II8ueyxktpozz5cuuirlLPY4TNXSucUx+9wZC/kRgeKKGAHmnUIXK3sEBEQiOVGqZa98nSBvls7UgvhCoVPud/Xh5V/J29cfbHdNSeGqUFymzr0GE+3RfdmmMMzVdf30++yxdns2XbzV8xZDYwbs/+znrbXnvWLl5Z7hb7UiB00GMAWslxTens7CjS66zSwe526heQMkbSq0owt7qyeMmqJ9ImtL2/qZ4NDh0PmTb0KmcOQSYUmHBvO8qYelPZzFCLiN7i2Zp2bwGwAI2DXX1+dipuj26RhB4c2sWdnqvXnJVMp+sEJ5WKdBhw3H+C/4irA9HqTO8fP7jbvrz3EL90DJ132u4+WW2PGYP7wr7LEttY9M1nD7NwNjc3Gyu+J3B2WcLQ2BSNjSdA99zFYMnu1Nxi29/ejGqRhGLdxi49KWCGc5cpYMMzfLkxIupLI0Qar1NIMDEXf17XmUao8GvTlQ/KUa/ub4vX3GHfeip+mfVVPCXRKTMnJwRVfal6OMqXASUgJSWd4EiwXVtGaocZUonh0eIqcffu3ssY3jL+17/6bfsf/5e/bn/x89+1R8/X24s1rPnWZtvbXm9PH37dvv7ik26+c5vyLPc0Q8oYOyTdGaZj9J7O+jRqAYQKiATpqr+ly22MijNdLL9qgHOvAsSppNNLxKErK7qWUGAq3jCuo+3bZxUFQaKOx62yFlAtmRU5s+MuEPWpulUjof70UIr77u3ZTyqSPbpIAGPtIVwf0LZSRwqky7Wbq8/bLvptFxCcilvyBStGT/qZdx6utEcrG20VQHc21tq9e1+1X/7qN21tA11JA8Zg0J1l8oyRknTMX7qK6hgLRiPo2t4KGyHw5R5xF6krFRAp41TS2elJg1BAsAow6sl8dM0IS5ckpSvSgqUI94XGBSAuKU1PRkczRgkIUcnnwyncI78Q41DRmW6lKpJIOtfZ950+g5BafBNIZ8hpOJi2TqXVl0f3ttbTIC5dmM93Jf/LP/yIMf2luGNb2wdtdWsbwPcYu48yTJ1CHzsBQvkYDd/iVcp911wj57Ybdag+5hlAK232BOvuQ6TO/8SnJ8o/fx0I1A4TgYZf+Omf51/ulRPLe00yzx9QsED6UNEXAKfdkpTnMuQre+74sJIxurbv8owDosYq02/6m5STpQzyu1akGhAc3aXaxQuBMoQK0cq6SyIz5kikC2tvX19qb11bRG8PtmtLs+29G5faxfmp7Ft//9132vKtd9utt9+lXkBLwwkERmdnK5LeS1SGn5m7tBFpQHpAGFXaOIQmjAkOxlV5y9sdAGmckqi1jp0gfaTU/BwpRh5ek/CAaeNoAW2BWDJSmjH6jWuJTTpAdvjoxi0Ly/s9WNrMpnO2u8cfBOSs/ZDPF09VC64paZiUWMu2G6nc0+WRKme97fpuvNIl0h1ybD6NH/v+W8vtj773QTYXXLvxVhufxvA4kqJhteY2lL5o7SPSePrGr7QjBtBp2REYQYeP8iw6cEKLQoAU0xCO7c1vvOmKc1ObTyNtD6683hdeJekFJlkCJjn7RBqcWiuu4aOW2xawZ2tkatsMcUQkLUU5bCxnFnVBeQcykVQ0DumU1KJKibTBuI2CJy0ukXrP9Kqc8bGxzNQ73l68cq29dfvttgyQ8Um7PHZfBxSqJN8ac75zF1Wh9+Cneg4G3G44FZ9Whh2vByDosAzzO0CwS2dZlzjdvx7Bgl50/CexBWi5fzWCisR3aiNg/vPQIx8QLOC1OJd+LdUJXQtWd01PTlBoOeeOkjJGBxDqStf2WiB1kNOaSglnBcQRhFNr+oG+V6ThMr+Hn9aZcKw+s9AmF9CbDDVjGPjXz/S4aKc0v+ReSd/H0uv8P3j8pP3y7/6q/eYf/o6yMHIYViXfxqups54ODs4SE3PS0cafPDeYRsn3X6Qb8PRHuUVw9FcrdN3cjCR6ndHuEED1khks0G6thG7hvuT1ZApcmB2veECTSSXFfKoHu3gRfpqVScF1bHxG19aZ1j3adZVR/YYutk4l0/TOpOueZBMsXTDPtM6UjXAnBNghJ2aO2vjkbKRsGN2+gZXf2dkFPNWVagBWySd9aRDpUxV1fOryFAYptNK/FiqNzwt4zyVgZd0NydHfGCxQKXt1FIMpDAatzHX0fMuNZ+Z0swLZaH0rkma9AXULIyEIdnyuD6vldYEs8412D1rXpdsjuvjB/kFcM3mRaFu8tuyhz1EXdimFUaVv+RqVdDXT6l6lPJ6Rzxn261eW2nd/7/vto299v01OzmW2KksXgqFJDWD8oYyMetSxlEHJJKmyq57iSSFVA+TlL1JlGBl1VbbB8JpkduJNQk911L2V+jwiTZwGR2Py+PlGm55mxBFJAnBSO861Aby3XPWLeQRep94GOj4SGF9q1VF3DRz9dljfKlL/KsFysAfAT58+a5998o/tq88+busrz9uXv/s1DvtXmYBQyh2JWX5GKTDmtUxdWZhuJ9sr2Y8Z2tG12fVLCE25spa68m96DM/q4EloL+DLx07SxFlfvXptziojYEZnJCiBXpcU9kDwP0HRH0dHarF1k/zEmDrPEZFdRzcolRpoRvOpErImT3e3pS3DLqoUOUKxewd8sijFbmPcBcQv7j9tn9653+4/etqePn/Rvrr7dbt//+u2tr7e7n75Rfv67p32YnUjPUTpsey+Czr1duX6jXZl+VZUhP6iLCgUAV4+O8kOQh1IkcQOSLt9eE8aisWACXalKYGRQbEjKqEk8xxMq6kWCnFc9yOZIpYYDpW+rzorTX57SHfJSpWqSk8FliVzKQfvAOJ12r0WYIEUUKVTKXd5wqXa1Y3ddu/xalYdHQX5fc3t3b22vrnVHgLs4ycA+3il/dUvPmv/8Mk9LDdloEJ6qZM5GR3GYZfm0n0CKHfVLYuN4iWCxKVp+8M8oQ19fv6LAvyRR3mqdXLRqfR5SAiYFmr36yvxbBdNfAqojD3oukq+CWYZP/rD329vvnUretM9SKbsg8RbrsGJk8xzArZ+qqMi81u+n6awu64B3u++fspIp/YMfeuDd9qP/pPfa//6T/6k/Yuf/KT97Gf/sl28/lb7m1992f76V1+0T+4+bh+8dQ16HMGVmzMyPokBcu39CEYHMhNlEIjQT7eQnfi71BG9SShQXgXLMk7e1fl5qYAyDJFtQNW4BZlCsZNMDiOrsgJWCSsQfYjYU2DfcnZbRzJ+wvZv//7n7dnjBwHm2O5BGebLmcjqMpadavNvP0YI6dE5hjkbwlmhX/7uftsASJ+7ieuTL++333xyh+st9PNzuvyTdgEJd8rPjbPqapeH5+bmkPpjurSvvTh8pOGQquJM8gGErl+TxPIlL0VN3/o9zQZ5tPfE/xwYRmOVIGUfkkcHalxS4nW7DAFTzFJYd1SLFLh2GY1H1V4t5TBTh1ef8k//8pftq0cvInlffP0MkNQnpXfOr7v75E0LuxTsRELpWV0oCbq8ON1+/N132hXO3/3wdizyVYaQu5srbW5ytM1yLExeaD/+ztuZB8gq5uJcczOWwAgkogY+pUpiAKHdevmfa/Wd9ZdlLmkNUCboQmFRurCWXwSIGiKJ0uroyqvKUy8XnOvMV4Xyn0BGSyL0PqOZHav2YPtUB35ja6/98tMH7bdfPMzsuJutoBU3p4gneWixbPXbHqog2/7SxQayB8n9Qurgb96+nongm1eXAHQmY/G5mYk2ikoZHUVH45A7YXEJAKXLz/X4qR657kczDgWVHl/87+k2rdsHpVk6+mAXt6v3vMY4kj5gikkEQR7M0+XLc+I5nzdUPSkw+8JKgqqVrMjCS4FXUAfZ4gYbzCuPDaz6OqDq2rjLzcJ7ojU6VhwCqdxFONHlFkkaztDP8bUzTdt0d7dhH2msAO0M9+cCLTM9PdNm5hbb4uXlNrdwERftAiOv4UzPTTNOdzxtl4wwkDegQJmDhXOGvZY3eBTcniaDonF+bcOQ34YR0MpfmHhEuinjpSMg45KrQtfNK2E9KOnLFeceFJVw1ockSJEH2HwBZtSJAUGuthPUEADx6l0ZqK7s0LKWMPxUhRsJDKbzKwkngG7QQK1v7ecTkscvqcNlX5xwvwzr58k2trbb7Mw0ddfujNFsfVFSatpMQobt9gCStSZ0p9uvs8q4vwP9VQ8MBMQEUOh7oKEHWj4i3RTeP+MuZcTJd4KDdP2zc8kUP88uW3BRLg5xPZgW3n9UL/OS3FupPqZfv0qXIZ0zOI52zOsXFCwn1rDrGvs47IIpoa6j+6XBafSfa/CqEdeS/GSPn4VYW1trqysv2kN8yq/vfN42N1bS5RcWFjML5VqUza4koSG5lmDxFAB8VkDc39lsezvrjNnX2qHLG52USatng0PM8M4RQeLIM/4HJv54L4A+sz71rQIQFWBay/GPc49CESMR7DhTgAX7g0Kp3MqMRHMLjq+I9JMY7nJzwY0kGRLWCKO6letAeYvNUqlT5913G/0NC6feIgVktA17wG0Yl49HGXMrVS+xwm6endS/nZ6M425d33//FmmVcGinoR2fO+F8eODXD7prAHTtxzhn4tPk8mIB5uzO8mgDC0h45awelg+fBUwkUoGyvqiB1Ok2nBK4gEm6SGBJW7WcRx4Anl0m3UBJIC4V0ZoBzQawYToCvI4q6J4pmYKptc48JwnUkepOpVJDJMDOGOVNDiiKa0ZDjThPCqBKoMvMTuCe4KOurW9mLnP5ykXqLOttOPAFLMb5vn3mXiN1nro33f3gIFbXcXwFeVOArLtv7IqLhBJfoQObsnImjeWmN0CTgDrwMATM0BIwXrVCMnnmUZSuEsc5wCINbkT1uxv6fJlyk61UYFl9qyL1x3ZtRjhUmNl4rLXdvH48ZJ805ocopF6d6uZYfUhn3GcxPLOzc212fqFNz83nLQtpcmu2q6HOeeZlf+qyYU+QQHdfuC3Gwy9iu6au9OgX63+6lbsavRrcIHjy20upQL6KS1T49772UclZOfYV6r7ANGMyvRJ/g0l6YDU6qgEuAtqQBghJ8sv1ElbrQ33eehfID6bYHAcHJ3GZ1KXOng8hobWUUauT6l3fzsikMrmdaXdH3LDATmJsxqbaBFZ7fGq6jUy4TbA+pCKp8TCcHYcxpdnZKCeBnY1SKmn9MKIEBUilScEAsPSgwiF0eJRqq0j3tJsv6+Tn6fzT9T4NUOLqYcBMIbaSnmwXBNURBle5N40g2r0Fw2UKudFg1HKFRBYhlg2OMUz1goGG6TCz85ahgdFQbe9hrKyXoIQLan4MJCBVvb7pO+KLVYKKZE5MzsQTmPCD+fqOpFMyq8eUnxiJ6fNzHWebBnf9XCCkpzc6AlvAFJhZgTzHoVRXL5UG6TfkOx/ke1348qTvwqbvM5lIQ5OtMUiKQWXf73FXitRlfkMoc3sEy+2l13Ls/s4wDaL3Dg9PM1S0i5rQdXV90n6hTT3pmN+BQFjgv2ApdUqnO+byPiQ6zzKd3Xfhy62FTnIMuhJJlw8d0FOqCLeJe6frfHdSh951dMSN5/aqAlleCxTvdesULK7hRUkWG1uhB9Le5nUhZdICNE+9cTioSyFD7iNy+4s7fa8uzrblpflso15gNOKuN7u3S7uC5hxlTckN52yJDg97v02pdQeyJDgrtL65lxexnPTwS9b1eTRXQXUzlKTSf2lczlncIj4f6KObuhVRoKwrktQthlmP0uYzQbBRo+OJU4r80ovl+ztCHlnC4F4YBCbSibVWhVhfunekt9SXaeQndfbgdec+FNQEN66+e+NyXgi9dW2pLV8CQIZz2VZNARYYgpVKGNFhtlANgWlkTiCM0yMwWBfJI8EeOu6+npIdG4CoRXeaTade/9UpvQIAfpRwgoC6y20LH3NnY7V6EY9sdKVIBmw4AbD726VhGVWk71vrUW5zmUCyiw91rN278xG5rwBIHqk8t0E6abwk3sMyBL5WPzvVYB5CShIEx83uIffF+rx6QgIBq3LpljAsmRqVccDrC1B3KqneqfcoPUrcCNOox4xPecRJyBYjGSXSaTd/t0JJdYdwPzo6OmJgQDp3w/kayq5fMdjC8d7Z4LxJ/GGkQie6PgAFSAIKO1nzjhSVpNom7hIeR0W4Cy5gIr2qgvi08uEZggMn9QaVLt7GywoqUec6Uv4IfeN4NnRgumhWL5eWEXnVGtV9Ql/SKYE9ocZrgJSGSCwMZfRB4aVvqmJPuYakVE61vgadcXkMEYDhJqk/8+tUgBxpxfHOV7h0xrHOOuW72+ttkyFlSZgWHLodw8OwdfWLZfluB7pUC66e3F5/jpCMZoQXycrYWj6ly8sauABZgJNWg/MJpu27dHjrDoNl/RMwBUa3xaPyoPMg1vcn1UESVx93UlpLYjMe51l2yxFvNruyQQdcg2Ksv4qiP6rDHn1EKMKoDxpM5+/3ugSiDvU31PxlgGxaQFL1E/UX93a328H2ZltfXW2rG9v0CHUp5QBIdoUAfC3SYRA1St17P3Z9Xy54fPfTtvLoq9Dscyc88lyJkNI0DnBAk0saAhS+iC/h4hk4FQYKkIMN9W7xbgiYI7gwJnL5IKUlQ0nlMMO4GBGIivRx6HhLg923JNVKy8LbME72aoTUf/EhHXeTxlrLdSoJ7RqfU70trKV3lt1u75BTnarU+Smynd2dAPrF3Qc0lltzXNehHBqTAlNK7UBBReBfKmky6/h8ZW2DhjlsT7/+rH318c/b5soTnh+3F4++bp//8m/a2jMnt1Eb5D9HpiszdHMdlSDTxCUYhwooT6hGUAHT5yJ9gkTkJxMAxFYfBlALs/sqXRqa/NIerauOEajaj1M+nukE3e5qF06Hof4xHHLf9HXtKJY6LV3Ba2m0HvWlP0/jrwH6c2F+G8Q1ICVxZX2r/ebL++0/fHovL2kpRBbudJh0O9xznd3unY1cNKT6c2Ntpa2jFnwzQ5Xw+Os77Vd/9xft7/78T9sv//b/aHe/+Me2s7VCWdAEub2KszxB8lCtuSxt42Sym2eG2k0s7errDkwbQWlxYap0WqEvcQHJc1GfV1vS1UFAd8j0SqgW1WsB9xNi2XwgltZGsJv7KmCWG0ybWOrjuXWrYtST2wD4HPD8asLn959lKePnn95vn9591n792cOUtzA7mYYzf6QDRgXUmX0Bdt1nYmoGQE7yTnsmVXh+yFmDpIu2srZJgzsDpgQDnAfpDcEAmiKHMtGFuGtIfowUQQxO4hW8Jpmui0iUTrozOGIp87ZWjUy4dpJBgIiNK0LQIDlaiFuEDpVR19QluHfEo9gVPSRd4Bz9+Lq0KqE3WD7LMI5D4v0OpptbfwGQf/XrL9rDp6tQKh0D+aip33nX4+gNiRKjnoueH53gPIQv6SsrJ4C2lYFFfoYMyZQuJ15cx3INK7/KWrClPMkxRA0l2NjWo6TWWRr7EZB1/RPJhE0i3TdOgWQQcUc9GSrapS0YhtPlU8krvRerTvosQ/DcCRDBdaVScJQ4LbtDy9m8XFpOvw1UOrmGo/1ShvW7tLFO986OZGhQmo9QAe7ddHnDQYXzmr3BsBse7jvJ4Qeg7BV0c4CTcTfDOv+6w7N8do3rfEgwR7lje+jVnif+B7yoDm7ij5K2HugeVpDXuEzJo4h1YAqn/+0mlbiUra+jlPRJcP5EKt01TBFJ572PohI6adP31C91Ldzddf1nelwE8x3KgImKUJJsEPcpOeS0peMWwaANIJAlTcYf1wuqlJHGs6G1yvIIKB56ihnFUI5u0UvK1gVTCrMtx67sNXH+sIizVCDStjbXQ4eNIjBZIYh+VAp7PVoqJYFIcep7qPbGkL/5LSCIFxRbzQqgN3AJkKBGCgXPM7nK4JQCVjpH8pxrMgqWYB7iiNtAkQRAtWvPIZ3zs75gWt//sJZq2QvZFqO1132ZF3RAlmwbRRWkAfNtX/Vf5j/zYWdAgA4/qZPXn6HH1wf1AuzSvoIiraZXP2aYCT2O0pRKe8/66kr7+Bd/h8XfD12hyb/UWRKo8y8+5bmY10lifVBDfz6XTFtMJnRRRL7XZ/7zuaIv4YJlZQJowSUltU9Sh1jCnZNUStRJmWmHIdPbkqbNi1joTkvKC1nkUyJtR+co/W7cpYWZAKd3oXegdCmNDiN9f8draQpzMBO3BqDcWujLWaOOxRvqBgB9+cHlaru7IVxRbuUtb+I3v/h5+9Xf/iVlOpylB8IHF2lo6VaYekkUl/5LswbTGzowK/RfPLBdNDy2hobHAs8zWAd/bDkLdaIj6sDKOExn9xRQlzB0yH3LQsZlKJMgpPMXVEznM0u28Xz51EZQYvMpNbqmS8GO5e2SSrZdkcJSdlSEvzAwxMjGxgLkSaz4wqWrefnKdSUbUUmUFRtXdyuNT33SKq821BYG6tnTx23j+aOUm64rYWS0J3g2Xkzs9v3CXMqwcELAFDgLlU4LNkG6NRG2omIdyeU+FfFPaYrkcjjycT7T+xRKee5BymwR9fh7QXFDsnyhMj+L1C3OTwU4y/DlKd8z18jYndbxNwVTVbG1wygItVHSogB2y7U0jF+DHZt0S4yfjlDvuySyFwCnnEy2Uckrw2o+DaOvElq2jalKcrTlquoYvWJr7Vl78fhe+LAyy0zeNAh3HKqeWHdAjqAp2oSAWbgSYEqJAJYClDR1BlAlym6s8bFQcgmiwJ2Db6NYOPcZs5PfeBnTkgqIz52UsKxsAEOHKpUxDqSrVb+ysucHROcNDrryEYZBSy5Tfqd9G6d8c+1Fvu22gyHxV/6ODg4yhyk9iwvz4cP60nBQrteSfVHhaTDfDSEK/3UqXsDz+1+2R198HB7lJfx2Z+8tw6bJZyOh93xo6p8C00SlOyn/PEgQdcag2IqpgL++rVYGpABzhlyCrdDyBFqQJNiy/anZbHbVZYEAgRMgf6bbVhf4EE1aJc9lYj8i7XeOHdPnW0gMNZ1g1hjlpxqGa35zdv5im7t4tc0tXcvShr/cotMuUJcuLkYQ5C3Fd9JtD1TtSPvG1m6mHCfR5ft7O/EG7n35SVt5fJ8yHK4ilaQ9l059bucC4oI52nptQa1MP2moRAkp3VStad36XLmnKwtmtkd7TZzxtpZdMOqCextAyifputJvl9D6xUWhu5fzizXWG+Cf6UvJV+OQO0SrEop/Z7X8SBVGhPwZGsKItPicpuDeRinXLp+MgCYd+IWFudBXDUVZRVryRYfDr5nmZ/UGcLtQZduMmuRn/cldpJ2hZpfeUCMu9DwRSrH89y5TwFRMrdAcSoJK1q4tE4knjHSMF1geyRpFbRrvlUTLqJl1v741GgnV6Ehz6V1LIVCHEqqetvUtzfu4ICmLxqHBBEFj4UjFja2e8yIVjOj++DYaiEQa/ZWq6bklpHUufqY74fRAYjSQLoWmH8GEpk59XJydzrYcF+ScENG3dVuivquTINLT97qgypF3jVI29zJByF8rM6GgBEjAUFK0egGTQ8bEr4AodWD3sUtEsniYH6gj1G/91A9z5pM8PA9wHZBa2YnuS68uuDmeF3ituV8nHKUuPQRpoi2iXtRz7mlym0yYsmGVrABQm1J9I82gLrPRrtx8v9249W5bmJ8lf9WfQHZBdRnaovzSQQwvZfgu5v4h5fpq9cnLtre5Vi/vk64MLBec7J2x+N7TUIaA6cYACbT1TB+3COaVLz+aLHB2KMETsBgSngmN0pihJCX1s0wlbQMANpylXctzo4FKXzDUvxIkgIJuQ2TFk8MGVMNJk/VkyJjaX+ZLW46EQotAZoKDEdLhfj4sGvCRchn3lT+l6mR/s/3xT/9FW5yrF1QzA0SJajZpcbir++ZPNlqPjr7ew+OnL9rTlfV8q+7ZwzuZU9W9s17LUehck3ImKoURAqY+nOCki8Gkhy2pkcgNQbdGUJQ0dVk5zzWurhaje2PBvRacWGbSuQDnOpEACKZ1WZaNKfMS2AdVhSURDUgSjjGEee/VZf5o6LOVLbq6I6Dy8yIEALqPNc+HnLn2a1q7rhnh5ljGlavL7b/+b/47VMAcGUpglESd+X0MyNWLtXVR1ZEvJTrLhDC5nebw9EJ78PBRu/v5x6nL/J6lx2GyPVgpN5RkciMTlB+GwCwtqBK3UDMrcc7WKDkaH8Hsu03NHAmshiRFUqk+3UmbTJd2tn0oCl9XJ3OdlqlEkt7xfxmwAtMeYpqScsoj0vSOYDbz/hF6HSBsLCsKrTTe7voz4mqY5+sw6SKorMnZpfbuN3/QPvjOD8lXetsy5cue5YuvTlq4T9SvJ05P+QYJ/RLeN9c32urKartzB2O0s0U6ial6tUL2hJ7nDszq4oIa6aCyXuGqqA3SpY6TKfWFsTJQQJvHCQvdpa6rc/hlw/GxIZzxiQBqHqXKQymQEVs2kyQ0kHmU6H7ZI0NUK6cOfU/B1sF2Fj7j7q6hPeyGWxurKW9n4wWO+37om5qZz082/Pav/7dIVxlDJAlidNsEQGddb+Hhs9X0muj3rpGkQT3urNdXv/u4+dlIfw4nDrvSjWSHMULA9Br2C7gOHFtPRjLq4ehnfiRcqSg1oHgXcDRXumQdtZwRAGgUZ4r8ceMsNZA/03Ipp7pc9Qb1tBMI9bOM5UlYfFFqXTLmM/1Nh73Z9UZXdMFtY2urDU3M54PP22vP81VDy/NTP75KuL32tH3/e99pVy4vpaHk2nqtRFXzfG0jRtHfDHbKz7UrrfvFK9ezjmRZn3z6afvVL/4hQMZFckgJH/xPKDCjR6QcwPirdITBHKkvcc4SaWxiCZGe+IY8s+sLWjGvVHMPqJm9Bpz6itZERjvWYzpViDTo9liH6ZQ2u7C6tWakBNi67TmkRXqlw+3ejrN9pdpJYX9Sdh++JhhW+iEp3zv3fcz5q2+2idnFto4h8rtHOvIfffQtVJReh128+NvCadewLcxNwd/Ldvnam7hZfgBrqD15/LBtbu3EGFrH//Obz8yaXpEeiTr4p8NJoZW5oGxK1QJdWEZoxbhASQ4BACfI6ki7aXXxfjjJdZfO2XtvJMIXRbXqTm6YX92XuVPyedhd4jfSSE7DWZvukWWVBFt7SbvBr7+6ecEu795LP5zvC6u7SJ8fRNH/dG/SlTffbU/ufkpOhASG5WnpyrV26+YbaXBpsfds7e9nw+24U3yohSdPnuYH521Ef73l6vXl9uP//F+2f/Un/1VbnHc/felogXSdyWtDwJQhqI6lde4xDEB/vYOu8u+GX+gHpVimIk2mlVDiKD8hAHsB8SpxVypdK9KHdKbdvegqYEGuL7aWVVZvJg4fLx/0s8BqmdRpfTUFOJApOcF0bWdjY4MGYKiLrvYnF/LNOLvn9dtt9cn9drSn0XDDQTWM8wIffeubma2XbdWKC4P+ZlzG/QxPFxYWoguV5O/+4IftBz/8SfbUX79xo715Y7lt0xMMEYSoutfAzHIBBFf3VXzzrIsrcB3KeUSXWkgkpryAZOBeUS5p9b6i86kcrrXmfrPdb2haR/+NN621hzrZzV3u41RilCSl3no8Yl2tjWtHQK5Y6h+uIKVDwwPt5Gi/rQvs7m4bm8YFIu3W6hNO1XPMJx0qssWly+1bH30QOuRBnrz21el9PAK/UPP2O2+3P/jRT9qVN94Cpfq8hAW8//57XKsza+IlUkkdhvwty12+pUxpcLqaU0m2VgNqfn4LRpXIMlbduBowYqg8kzVAUK5MmN93ITM85HALjiOeAQxLGRykkTQO4TQuAucIyvxKZO9CpR7Ks0zzPcPnXMUn3EHy9S388J6bZ/2e0ujUXFt//iBSE4/Dg3iZjRBA+ocfftguMjLSfXMmX4rz2iIVv3X7dnv/o+/lRYNSMaq6EqxLly5jqIwX3CrXZ4ZXYBKR1UfyykCYsEVFh4qyfoxy7qexYhFljucxYJ0kxSh1ecyudKuXLMt6BET96SSI1jm7j0mXeiFQI+MMlGXZmOYvX7Sf0JXiC/k1AmeQvHVM44f3NGJDw+Po0d12uLPZzlQhPS+hubunO6tjv/WNDy2MBqcBaGAStstXrrblm2+rd0JDGpQGt2GyM45/Lo9Ig+WWt+HRgenIRZ2oxPXdXaXdd/Fwyn8nQZRMVyCtxEgLsPXCIyGONzfl2hQgvqnr28DpyjAYZT/iGxX1drCvv1CTSUuCbQzK8F6Jt4s7SLBgSfHJFlKoR0E10Z0unPnIsdzR7mYa2TG6G79KwgVF//AQgpWq1m6+9VZbuljznXoRfhhgCVdI8HS3fNcnr6go2Tn0azsvhq4fgLtnhoDpi5y+9+jwyhBJ5ZHTZoIUQnik+1C/ZmqrCJy6TZ1X1tyCTVv4W1YBtLrh+zcQQmGCN4UhUsKVQsHz99hsTNNavsSaP0415arTHAxYsNcWfYr+toGsY53uXsYQqeGva0QGh5ZZ8uUcjwTauEjaE67HJibbe+/cjtDotF+8tER7devx5KlFMw4qVEf6lZtsVOjokpC8MRLKOzAl3gLT9yFWoAqM6qo9MDtY0QJNC2Y+9aVpyiDVUen7ayXL6a39A1qedLpHukpKmjpKSc9BOcM2in2e0JfpbHzpZbu4z6p75dWWkcHmL/9HQqErM0rQVpsCSJeeBXDoRPcWWZ462lJMb7dfXr7RxsfHGeEw5GUklJVaBULwOSJz8sK/SKldXsa6MiAtfOXeP/pSyXhWwAiABXLFfXU7M+rXlY4oRvtRygAiV4xagauV1dULUFqPsjwE0LLs3q5/e5+FOOpHvAHS4aN5Kc/CqMuFOcEjWcq0UdXBi3MagVpnJ2uGgX5EKumgoWyAi3nlzmX4p7AYyBD9R3n+oPKbb93Mr6gODCjRxRuoAbYNUPoybNutyWe5mYiGXldDTW4ImPpewZ5Kbc3oAQByCBdppQLRd3HLisKwsfwJfylF6a9SbYAcXGdymDKd1DWD3TSzT3T3Gv04Sw7jqdeJA9IQZ+O54GXDWOc/0cX8c0EuMz+d9+GWxEOcdQ1VdFm3pFBbDV1XUv+57iOPJWEBiLKWLl5qM7NzxMuvkgvNkcKS9MQDLNHECzKARtrLwwlhhALT1iQi4EN46b3SC4KoGrBmu5MVmV4JkdmuUQiVn4ypRGnrnWxdH10ky1GfOYud6Tq6riAJors4ZFqgDUShJ9GfACVoltPRnDSOo9Vz9eI+qoTu7qSz3zeSectSl0VAAJRKkje+YcdfCQ3lYZ1rnb3iDelppgPUbAxD9wqsaezu9XVudXH5n4aSKa6ls1f45RIUIUqsz4zXaspYuqGHechrA5jW+vt3Kg1VBtccjq7GR8fwBGrzgeWpH015ZFc0Pf8ST0GW17/lYV1Zi+c+gwKodr1dKVXC/RlcJd+BgVN8Lj2kNGgtqXTSowCWFkNPm93YbTa+QFDfOyrpDD30TgF3aGwv1SAJYL31Vl99tZ4ATwiYBYvBB7ZeVWy9AYrnMun4WQecO9LCMBXJeJczjWFDmLYnVmJMsXvgx5tHSFf/rMh4pUjJTS3GcZhHixt3yrSUo/S540xA9SCcKE484K5tbkeKpUWm/YhKdVe7pbPxLsAhRfKkOumEJLRBr3XWEnYYyTMbUymOJ9N1eV81dDaqAEd1vfbdTkOBKfNWzX8BoOwocWGIHiNVdBUPdJRDpcT4l0IloF7sr4Ywr6FvMdRa9q37kRPHzb6OooSlgUjvKKR8RqVSWmqMb71hkGBZ6ljBdCztplh/LGR7p5aAC0gYT9rOTYNpCIJhwONeHzOrmsYJtvRZgbSLABXmQ3w2AFJn+l7vun9JiVcqq7zTfJq3mA+MBaZK30hxEbzoTSvnsMIeFEGyqysNAmGrxc/0uUk4Mmkbo6BrUt3FdA71tLzusOi7uhIgiO5yKz/Qbl5dXyveL9AZb9Av1U/NIh33n9571j6//zzlqtMLQBjt6ad+uyaEFEDQ1utTabb+stilk9XxDpP9vaHoQ9IJ4uGBGxvQkUdubjgIwOa3F/jjTWk0QsAcYJg4kI+O2rV50AGT3xmXNQgt2fV7mIe5Vo+UtJqHivmnQOrUumHfPOc/XwCx/hKVSxHun7e+IXzEXg8daXmz+1aiyvKOj+qHqjJkGWB4bqM7NeenJUdG8C5g6uO7DzA+fpTPsT1SRHmmHxjwSFPCAjScAXhzs4AWmmvKc3hcQiW4NRvm6M5VytNj3wR2Om83ac/k8Uz1AfiUUXv+Gd3tb+a54cJPb/6bu0OzX958vr6aIZlOsh//VAcJmG8TaHQc/bjFJb9RgZPrDxs5vu56NIS7k+043U4JytJGJ+UaH7+1efvNq/kURElN/WTY7n790JK/5UPi5NOf9QuFSr31qCLmcfZ11K3PvZXu1jugXOc/ZyZH8xadS8vT0gddzpYrK9YVD0HPAYlWNw7SM/wusS8XREIBL9IPTW6rjkfQCQF/lCrKUnAUqOrSaWKfm2Rgsv3NX+zfu/DTN//tvwOxP06K/xj+v4eXF/7s/wVm/5yiUcP4cQAAAABJRU5ErkJggg=="/>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 name="AutoShape 16" descr="data:image/png;base64,%20iVBORw0KGgoAAAANSUhEUgAAAFIAAACFCAYAAADIF68MAAAAAXNSR0IArs4c6QAAAARnQU1BAACxjwv8YQUAAAAJcEhZcwAADsMAAA7DAcdvqGQAAEp0SURBVHhe7b3HkyXZleZ3Qr7QWmREqoiUJVACVagCCiiganpANBqcadK4aBrNuKNxmksu+b/MhlxzQ65oJDFNM9Ka0w3dQMmsFBGRobXWgt/vO+7vvYjMAgo9XM6JvM/dr1/53aPu9eueDX/78G//7cXFxY/jP9I/mxoaGn7e8G8e/JtnWzdmJy6aTxTTSGTExUVc1BIVZ8SU53lsaCxSXVxO4yvnq5ZSHIkuzmtROm+Mi3NOLjiNhqI8zsuydUeB34Kq7aKoK/cK4poW1LccUveqeTh/gZxYN/Jfnl8hMZ+PDcdN0T09OmUgNyaeTVy0nCpWxRNI6GRZJk1saMhSGxrpXUnZvOyTGpZoXKaiw0WS8qeOdF3UCVFvAwiqoUVWHTmhfEWrHQ1UU7uZB4WycyU1hAbI7aasTGfwlJ9Lp76Sp6SMLYF+Mc2FB1jlCsjex+NT9ahwN4OIZGXVDQZIV2Xjv4YaBXI1wN2XQOecUJZchq8nN6c4hzxQdKDMdql8Ee2rC0VfuRFn5+dx7nPal9HcvtTmInCnkZs6Zpf5uRwyXmfFSbUlZYM5nqsHjG6GjPOxCFcp415yA1JFrqyo+Ep7avF1F/51noxj9M/OzqOpuSlam5sNYCk5mSzTZuq6APfq5FwItlfaoq21NdPqLgPtmy+hjK6ByPFq8J3yRGQgy8vEA7TqYanL+SeoHmzn90993lpnofrzerokouow3DTU3x9v374TwwKx+SzVUJK4qDh7GcHEE9fH4p2JiRjWRfPxUXEniZrK8B9C2YaiUdVf/ikOXYV4wu55XRslsnKegWvCi80htvytUQJaAn1pZKtl8as6lKa9rT0+/s57MdnWGedzi9G4sR2NApu0FkG10/l0QXvdbl2fi4tHhgbjo7e/HT1HR7E/Oxtnq6vReHpebTehWVze2tISDU2ZL2/SguLaMBE4z5DxJM1jMZiManFTjWl0SAAd3DDOy4JKunqd5HYUoR5c20ldSuCKKxmDsoxqBtUFGMTq50LceG9yMh7euBWPP/ks5uaX4nRrP5oE0lVynjw1NTU1x/e/853oUpmf/O738XxhKXbXt6JBoDYWoDU1NkVXQ1N0npxEk+LdAqPCfY7g4sMLVIIIFUCKirg80JHLOevymEr9Ux/0WxwhTspQ3M8fX0POV5xDPi8jioKamprirde/FdsrK/F8bi72z87inIF25kyj4dEfJC7USPGHTr2vAbg/dj0++fWvBeJi7J2exvHpSVyoDHoIY1wcHsTu7EysTz2Lo8WViGO5gVUQobJkqqtGvkA1IE3AVzauIDIrVY7SH6c/Uo/oGxRQUBYjblUj+vv64u7NGzH/7Gns7e0qWlwkMXSDCh/zEqkR5+Li/p6e+OE778bq1HR88tvfxcbuXpwIwAYGoTXz4wZvzc/F7PR0LCytxM7Wdpzt7Rf1/3mUvQOrEimdV7nR5+U13FYTd/t6LxDpFK/OePQcuC7TJie5tCJNfdCP7/HDJYDcvnUr2iV+i9MzcXh8HC3NLdEq6yuZzLQmzlQ2v0K/GZF+770Y7uiI3//qlzG/tBTH+D66V+nqjKbODvfhYH0jNpfW4uDkIo7PFFQfPhIazC2hPbqoto/yi/P6a8g9zFORTkpORIOZMHv575uRC0vgamUVP4QS05dQpkNvJtHIyTuTcbi9GesyEmdqS6WlNVoFxDkdwBIpV1k0v2fiulfu3413Xn8tnnz2aXz1xWexf3Ks9stiS010jgyHRiLODg9j4/nzOD4+TXWgDqKbmzRQZWklXQXtZVTtMb4WTWJ6Vq9zOPoKOeNMNaafyRX3y24o1FVUxjuKW47lV5wE95tTuZGj60Y6Mal0T+XDeSNDw7E6+zy2Njd9r62jLRrbKzCO0zgLgCoA4uDAQHz0wQexIX36m3///8by6lqckUbt7h4eita+fp1fxO7iQuxtbulGsggWu7WlLRpamt03N4f4ouUlVdtanJdkIEvY3DZAcitriagK6wnYVJIpHUuG4vpFutyEb0rY8jz2SM8NdnfF9Bdfxtb2tgpsFJDtcUpnXacG0lWnPm2W7vz4Bz+IwY7O+MXf/V08Ur49GQ/a3dnTFb03r1s/nm5tSjcumKsBAyWBOmhr74iGSmtOK+vo6tTzZZRtLsgd54egzIDn9tYVxCBQcTaA6zIDgV/9odCLUKTOO0779eS8cKryoR9v3bwZHTpfnJuVtT6NJoHQIh13Upajg8uUFElzx3vvfDu+/a3X4ovf/jo+//QPsXlwICt9Zj9xQGW19PRGo4Ddmnke+/uHqe9VSJO4sU0zn9bujpASzj4XxCl1XG17eV1GG8gERr+KxWf09KmOSGulayOjK45kLeMAjEYVR0osg9NTdjXepVUD98vgqIKa1Pk3Xn89dpYWY2NrI87V2Up7W0RHxbqSkkqRvjg/jdce3I8ff/xRrAj0X/79/xNLUgUnSnTWIJEeH42KdGOLdOTh2kpsrK3HmbIjebQd3dkuzm/u6VR5MIAy6p/bRT0FXWprcV2S23MpdUmKM7gU6gwkRSdmlsxTZizi6goyI+dpNbau3pcSzSYN3Dg2Nhav3rsbzx99HtvbO7opIKUfzwUwOjpLzdnL3Ynb8dMf/0U0yUf8xd/9u/jqq8cyMGlEugf7o1vcWBHHNR/sSd/OxGlaFutZimqRAWsf6oumSqXWVv3ZOyGoUfWgQVUwixyJAL/l2uI3ICq3hrzAwjrzlfB1VKujOj5VKhukG0r29ptvRoeiZr56Ert7h76L63KkEzdemXG6b4yNx1//1c9isK83fvF//bv47T/+IjblC57K8DTLWA3cnpB+7Inus5NYfvYkNnd2pQlSnJEg2tA51B9tAzJCOqeFBq4A0NNQJK0g6rY0XiHHVG+SnhhOEW8rXbE/7Xa6GhCOKcvXEWAc9ZJQpvNpGaercqQBL8WJOgWYOONbr74aq9NTsTC3ELuHx0rXFC0yIogknTsXV3XKT/zpj/9l3JbD/gcB+Pc//3nMLa/YZ+Svd/x69I9di36J/uqTr+R0L8ep6kqORqwjugVgz/XxaBSnE10CeCjnfG91Jc6kZ020G0BpvNtPXHmSsNURgNbS1Z+ZDC4HVcalQt1g1dGLkY4pKjZoxdHniuYOsQDQLc4bkhuzIKOwsrYRh+KupkpLnMvYnBezGQzhu2+/FW+9+UZMf/Vl/MPP/894NvXczvWZgGzvH4jxO3diWDpy/elX8UQ+4ykS7ZpyIFrbKjJCN6Kls1MgnhsoBmlnZTXWNJPaVP0HmppeyNfMfNk+/q6Se5ScwdFXGYpD7doXOsujEXQceYtjeU+UV/rTPd/nSLzT1o4llU1DP46Ojsh4NsWqnPB9zWYadd7RJSdcRwohzbD8y49++GEciWM+/cU/xLOnT+JQhWCGmlvbYvzegxhtbY5luUCfP5mOI4GYjrc4UccmDWDftdFo0xS0XNkHyP3NDamAqdiVj3nEitHOTpwfHTPqmYau+Kx2hPJuQbkaU+q9q3S54///Uq1sPIZXX3lN5vY8VpeX4uQCXdcc7eKaMySiEL/vf/e7MS6xffLJH+KT3/za/mITBkVgD8pfHO/ridVHX8anj6diT1x6cY5OvYhzuUOU0d0vkR67bobAT2zQNPRYunX56VTsb+8qbcSp0p4rj/jXqNDKFzky215FjGSO4scn3FIorh0F0RkOdMgnvvRI+ViEq5RpS8UNl1arrualeei91+T2bIsbAfIYoyH91djWGsfmKM2/JY4ffPe92Fpbjd/8/f8ds3Kuj5UZLuvo645ro8Ox+fhJfP5UnKg4OO3s9CJOBSjOOVPMgdu3o7lNXgAgqgEXAm1NorwtVYJqUDWyv+JuOeroz0uNFFUlqji4N6UVom+c1boIkRIFnBUm6UjiEtRqNPEKROtIB8jjfBydKJU5VL1XtI6RHhocjFGJ3Jr8wXWJF8uOABmaceC2NLc0xQ8++F70dnfHZ7/8RXz6u99J/OXqqHSKGpHhUMZ4/Php7Km8VulW1ARloxebdT1063p0SIdaLyoTa5K7K2uxsbAkHzXBxslvlU6uCGz5R0X7qAP7kO1PyrYXSGSn8sQxOgBcniflBXH18fWglERFdUlMvq5PU59AF4grbbp163Y0qYNLMzOxvbsnK6uOYlGbZGjEnXcnJzV7kYH5/PP497LSq+Kgc3UO3delQehpqcTi05nYk0pobFWnmxqiRaqhsRnuaogBqYM+uUyYaDrPeuehXKKlqak49VpkEqLcIgDRoUwrc9pcI1/V9cFApqpNTMu79f18OQF0Fl4PosnR+lFjvxll3c3ijMmJyTje2on52efyH/etv1yeQo/05Puy0ityi37+v/4v8flnX8SRRJZnOs3i2Guavew9n4v1g/0Igdio8jxIal6rgOwfGoiRiYloFEAU2SAQj/b3YvHZM4n0pjhWLVHaJmVo1lSxTVzfKl17CY2v6VP2wCs+WMNMBwtfWGxVAK0oA/pGR+54hfoK3NwzqM6qnyK94zhmMk4L4gSXQwdV3CXddUv6b21+PpYWV6zscY9O5Lccya+ryILPyLj8z//T/xi/+Mdf2dW5kH9Jm8fGx6JdjvuyXJezFnSx6lY8PUOk29srMSpubtVgkIE2HGxsxuITOekry5YIymH1C87t6umOHqkYc6NugA9U609xXZwYyDJRSZlQtwwm7jKEbigoI1xxHi+XANSkraYX+Vzlqb0F5d2Mx0hLbO/d0wylJ6YffRFr62vmmEYFLPfOxnosz0zH//G//e/xm3/6vaz0UTQ088Cq2XpsSLOYpenn0otnXhKzMQMAldusSlm06BwadJ3SuLG/uBBLctLXl5bwi+QZNGW/hUYnxuj6WFQ0W6oHJ1v8cqp2CyrRxrLCJXa86bkaVSuP4ogjPQfyUEzmzcb4siBOSFhWVaZTKS4A51gOdFt7fP+DD2JHlvqrTz+JrZ1tGxDuAfKhfLmdvYM4kPW5aJTOpDyMiNpXkQivPJ+NxT3lETdVm6ATHoD1XRuLHs1yzkmrMo8E4sKTx7G1tZnM4PToxCaB2BmDN65Hp3xZZlH2PZ0oibPMUvS1qMy9K7todlFIsU5OrN57gYrWfi1xn1BrBFTXJhPtwIi8/eZbMakOPPrdb2NKOusQxe9BlOsCmMrnDugajuPKXoF0Hy7S0tFhnGmmgm5DN9LRJvWjf2g0BifuRIP0YkUFHK8uxeyTpxqoA6kOFSP/smxTu/IPSUX0jMsYSRKqy4jfgBInGkfgtAiXEHTEyyg7StL6vPUBUhJRzQtIjoTbxXESK1bB/+Ljj2Nzfja+/MOnsbouX450LCx4NqN05DWwikN06WhR5qnSNMj/bNNcvLW1XckAs1kARywfHMemOLmies7WVmLu2ZPY1oxFNkp+ZTrcIFmRauiWMeoaG7W7w+wJgGvaEaphZPA9XSWUcFnbJyUomBtO9Eun+csIHTkhoIfyrEz3Msr0tWM65OjKVO6swvyLj/9FjPR0xZe//k3MTE/HvjpqT4KkElUDmC01+EJRIt2gufOZysjpnldpBHJzS6vcpVaB3RLrx+fxq88fx/LUTJyvrcXC9LPYOTyMJolwk8otgcJKd0s394xfi6aOdokzw8g9KiwC5HPqz4h6iN282v0yUYbyrO7nRSoKNZUZ6oOpPMljmeVcQLz1xpvx3e98J6Y//VTO9e9jiSd+rC4AtBLCuXCgu5xsUHQgCyEKrmY2wgU6vUWuEBy7Jb061tsbAw3nMTsl6yxXx4OiciviOqaT6MXu3p7okyPf1tNb1JG60WPmq8SinhKr4kJUBRKRqcaTprzImz7Qhto4XD3+eYReHJMR+Ku/+lmc7R/Eo88+i+eazewcHKbYCZiqC6aQgEncYNWis43iTHM2aSWiXklSe1AJTdKVI91t8a3xwTg7PoyNXRaHi9KUvSK3pqe7MwYGBmJY08XOwWHuOD/EWZUy6o+SoYHKjOV4Q/XnFimlsm7T6ZUBKbRDpnkxQOTlACjn0dHeEX/5k7+McVnHZ4+/jCm5Nlv7csDFKSEuIRuO9qksAk8Hc9WG7Lqhf3AOwVZVfxQNUwI2g4QKGRvol7U/iNWdLeVDlahuJWrSPXRiP9PRyYnoUhvcPxdA4bV6aG+qJZip9geVwwzVeMwNKi5UoOebXHr087xGZFNwXf4RZfEvBP24HaayEQ3xHYnz+++9HyuawTyV3zgnbtw7PNJUUIZCYDapo4inIJRDXoJpdvSfjxqQszPNs3UPNXFyehKnxTXNxtqfllyrc29QVXyb9Gh3V090Cej2Qc25BSKPLNzVr6OyD9n8lE4kpog3kFcpy6uVWg9RCYwDcXXHyzeLkDeql4jg7Zu34yd/+VPNbY9i6vFX8fTx41jd3NC8WnWSnBxqaWtbq/UdlhuuAIeTk9M4kPgfSf8BLgBwhHMBs2QA+8IqDxFu5qG/0mFU2CfZ09MXbJfaOjnWNHRX9+wjKDV5a/2ukttEB8qLMpA6jy8F8mWxxuQ/kOCKDrkpP/7JT2JkdDTmZp7G06++EjfOx77AubCFLupitUkHrDobBVjNZuUGjwMH3VzI0hDdR5zRnwVLualwoC7hxjbViWPephnQwMBgbB2fxj9Nz8Ti2nqsr636mfnZee65fAmMIpdoctOKs/q0hsw3VIiP6AqdpeKGk+gZN5yEX5+bdFrPldy5GnJOrnPKUc3vSqTfff99ryXOap47N/NcM4wtiaHSoX8lztRtfhIYLMZCvq17LE60S782VypeJ7RFp+1qt6tC/FFNeNs6pZxKW0d0iwt7evtjefcwfvtkJp4vr8XKGrs3GjUd3YjtnR01Lx83vIyKXhg8hyqKecdAVslg5h8JUslCKqDISBQYG2eyO0lx5GY1FNfc1QElPzIyGj+WSLcIgGXpxvmpaT9OODw8ztEVkJ6VULgiEFPAhNvO5BLxZDDjlFYBURQfqgJxnwB1Pm4pHfWRj2UyHv73ybAs7xzGL796Gqvs2lAD55dWYnf/0Jy6v7cXBwpusdtOuzUM7ovq8A1X68BvNa0oay6v/ggVmBTERVpvzl1XkaCWLIcjK2XO2xTf/+EP4+bERGyvr8airPTC/EJsohuto2pEEy22YCRwLB1wq+6hB4+PjxU0OzmRcdFU8lR688LpszZhaKJN7F7raG+X5d6P3zyZjm25WllWg8o4iS8fP3NaFnd3xJUMGPXU+sF5/VVBVUCysgLIyxmhUt98c6pVx7F6rhO46MaNm/Hhjz62gVldmIuF2Vlx41ocaKaB2JaAOa/qztVrdKTEWWB4Di2jgzg3y4A0yfLynAWuYyBOBKotuIB25wQWe4FYyTkU0L99pKmhHHK7b24ZbWyMldWNePp02saKMk5kgEp1VKWvxaKWrgokra6J8ovEHe7X0lwu/OuAJxZR/u73vhcDmlPviBuXnz9XB1akl7blskgMsbAAhM4DUNXBedaF+KLsEGRIXCaAWDpLA1TxCrpSeGHDbcQhV1xbW7s3CXzxdCbWt7bzjQiVQrHN1q0U1xDP55diUWJ+cHBkMM2xrpv7mSZPikufiXRSso+BrN4QVRPWR5pqESWglF9/dGkkqwtwzEB/v4zMe5phHMjIrMTSwmJsSMEfHBz4PnkBkDkzHEhHzH06Tx2ZutJImlt1onw+kheuZfMT6cWlDIq3oYgbp5dX4tnCksvFr6Tj/PE8JjmvIQ7kSi2trMa61Axboxu9FKd7aoc7wa8OXidwnjKWBiUlR+qmb9AwyNcZ56CfWpZ6yuLKYy1HHanD9+7fiyG5O3tS8ivz87GqRu/s7saxRp9yXReVFBXRaa4RbwNNmeoU547DEZe7ktdUwqMBdvIKTHUW4JlDs0DxexkXHpp5Ka5QnuSxqaC+4npzey9WZcWXF1dij2dFEnXcKk8/lYB6SUeObGt5zDJe4EiovKbaBOfPpRwfqEX+27fefEsFXcSWxHl+6rkMzFbsS+mfqqFqXlFDHhl0uJNGA5RJcUwXmbl4hnOhQMvMiS1y2isS8zZvlMIC43cyHeRx7Opmqo9TGSODUZQHUCad08fjkzNx5kksLi/Fnqx3dcZkAAESwJ37pVTlSEI9wvwmJ/iyoIzNUGbNBHnMMjhNMC7sAN+9dz9OpOg3FhdjUyJ9LFE6keX1VM5cldv0mHmQP8Fi9UW6SuVwfYxREhhcNzRKf+pIMxA3VnEIjTx2aK14Hr8uMJ5KhdDOE+qgkXUkaAxOtl5HlUPdGC4cfgwRb5qVbSrXGJyhelLLX2OdalRyIkR6KlQxmfcKJXi14wskrrhz504MyIc73N2P3c1NcxmjbLFE1NKOqCGuzFNI/EB6STsQUz8E07kf1ksHZmMENGBz1CVtaOZE1wzM7Mp6HBT7w83X3FIaDuhGQDSHUUlm07QTqy3rrYE+knfBfQbMBjBFpUhcks6LSwNpxOuPjnSTdChSFqQkmYbe+5j3Oboyn/N7Ea1S+N96403rvL3tTemeXXHhReGqAJaTZ8cE1hmLDuoI7g8In0u8WISgWCx1zjqKev1T1Mef0MI7aNAAHRwexfJGrviUvCgoPGC+4gh352kVVLYJHiovxzapi1xZqlHWBqUaqqc6jqzP8iJxt2i3/b6vTe1Ry5Fjre/hq6/E2dFR7G6saaQFlPSbFbkbmZ2hg+ZQOcOlHwiYcCK9BOh64SwbncYgOTtrlTiqwGW5OrtSBdneYlbmihR0gYaFS4l2O5CQQkpwgdj+h9vUIsvuPEVafigTsa9S0axqTMlZEFY/r52LC/1LfeVgfUEiJ69Stb36oXN37t6NfoF5dLAfh55RcC95HD+uRS5LueHTrg6iro5ZnOFMp01dS+mUC8DkT3FTO7gvACAPQkNTLKxvSi+mPJGCchIwSYn0Xn9nW4z1dcXN/t64NdQXE8ODMdzTbcmhqLm5xZjXrAt3zDiofVU8CByKq5LqoC0TFUd+fVBjlCo7nAsKnOd1Zs9KkojhElF84803PPU6Pjyw7hFaBhury0Cwd9uOsRpKJ3NmopmKRJ8jHXMdKrD8gzvdBgV0JuVzDcfCWXvSbxuaDrod1OV4DY7u9ba3xZ3hvnhldEChP165NhCvjg3H69eH461b43F/bCTaNLhMHaeeabYjS24d6ZqzwBxSBjX7XHY9kSiISMeTuqBMWKS+Qu5aWZLI1emf2m0Dc+/ePTVG82IBiTgzR97b3RF3HjruWCJ/JvFlXs1qjTusI0DaYqtM40xndM2R+oj3kWBuViLVyTXPvw8FAJ3Nl93PvUFgtLszHoyIA/s6oq/SFC3SJ2weYAiQiO6OSjwcH47J0RGvYW5LPWzL78Vq222iUwaGkFTf9zogawn+XMpKagQ33UWs+wdkrXdif2c3drd3YnlpMVaXl2NHDTyUuJ+q03aBCNKPpbV2cEFZdsmFHB2t8qvWVFxrruSeslVkcHo72pyuXdw1JADvjw7G6+PDMSAATzWYGJTDo1NZZrlhAp1qT71YIS9jfDQ6ZGjwPVfU1v19tbP0OU2kqgFYkoF0s+vQvUqpE+kMaRJ7F1fm4VC9H7bWr7/2Oj3221Urs7OxsrikWQNTw/XYl/XOVRbloXYsNuKsHsEBlIMu5B6GiFLl9BgEW17dg5NpebUJaiPWtkXc+UCg3UWEJbrfGhuIycGu6Ko0C5zzOJKKKWc4PLvhj3ZSC3P17q72aJcvinjjmOcsB8fcFTsfTeYMbi+pjiNFRaNqxO2MdIUcfahLqIh6FsdQDA8O2X88EmDbAs5vn87NWVxY88OQUAYc1USL1NAGixnAyhCJwwCODrJbokluAtw6MXE73v32t2Pyxk3HncEpyk93ANed0+9wT3Lh9Z6O6GlrdWt5cQlDdO6dFdKvqrulqcV6lkGAo+FmnH24lUHp6e2Nru40QtX+q/zyD8rfAkiSlMlqFwCkXwU3sghl1jxLC5pU3o+4MzkR/b19XqDYWFmKtbV1ceOSRHrH64dYWTiO5hkFkUHNU7swcKNFXWnRofcfvBJ/81/91/HRDz6Me2Nj0dPRrnKybZygDw2IyvGKkqKx3DzW5QUniJmPkPK5vQ/qV0K+HsADMXrz1exirIsBWATp6OyIdtWD4bSUFAxjXDg6v6MSyD9OmbnGxF9PsD9O8SuvvCKjcRLLczPWicfiwP2Dg9jTNNHOuDgJx5mZCY1jySyX0FQXgBQNxB06lw6jzJ/+9X8W9+7cj9Xp2ViamvGOMoApfUmylLqsVTqOzVX02I90NSA49gy8tY+uGahWqQH0IQOwqEH+p5nZ+O3jZ3F0rvZpNPE0mM6+SLQwcSkpOdIQg3gm8W9G1UidZpRLx5XAdSbPPIj1QF+/RHAidjbXY376ucREFli+Gz2AM1iJgYuoGDFk4YGFhvQps17ueeaj8oREjAwNxd37D2Lqk8/in/7hH+Px02camCO7YCQBR9c9NBjvvftuvPPWWzE2Mqr7KarsA3Jb5XZVWpujq709ejq7oqXSFmsHh/GpuPC3cncezc3L4ufnGOxJqA2Ekko8sqw8L6nKkXmSvWAwa7dSoWcZtNgnl4h7ZZqJW7eilzcKFuZjbXXdz6d5KwF5xX9EF7HA0NQs0cLiNrekDlK8LbHAwd0AoWYKle7sHxg0984/m4rZ+fnYkdvE1wA8zVM8ncYn/eDDD+NHH34UNwaGo69NRkOBsltbKtHZ0Rm9PX3Rp4Fma8ruWUM8Wt2I38zMxaPF5dgWoLlzAz2asyqMDf4qA59irSAASz0JOVpktOgAHENkPUfmkSSZulA1RQqRKqgfHXa63r0zIVfmJBZnZmJHrgOLrDTMWXX04m0RrOAFdFlwuji57sgLmN51pr9OcRDTzD2Vt3fElpbUiczPcZtgSYxWb1ef91A++fJRLMlTaJP17QFAGYxKe0dsyIg8W9+JTxdW4tdTs/G5ZjC7coWoJxdEknnoDstqC9Lru9KXkBc/1H7Ig14iWFDJdv9sKvA2oIjLhAzN7taWn8nss/SlmzQKPVbOQuA0N0ZZ1QfF8WYB+xnzSBuVVAQnXEj0WwWkdKvKQNOxzGWuVcCppudHe/sx9eSZjRpripsCgB29ja1tsbRzIPFdil8/mY7fPJ2JL+cWYlU60c48lVFOyRE+CjiFldVNq5FDVvLRq0XbnO4KXQLyKsrfiApugm6N34jBwWG5PGtyZle8CnMk44KiPxOYNBp8WO4CVFwQLDTil9NB2pCcCZFeSXWvwc67ZyJE4EyqM0gAU0zmz7SdZ9MbG+viSvmpusb0fDq7EL949CQ+kyHZ0nyf8qmb+mi6pUXFIQW4PCVRHtZ/fn4ppqamY1dlO74K5mV6gSPtFhCUmsBIZWDUaqEkd0k/fC7rwf17tr68aMRD/2NZUZ4S2mLCRbbWOX9Fz/Awyr4cOrMA04XpHvzKwirvyNDT02OVo+km32nzcprStRYr4hgQNg7wvGVLHT7i3UGpCICZlv7bKp4eepppFAAvp48WC1NOBBhE910xgMM3L3g0soBuFhf7MXEtU5UKIGn8n0uFEeJH2fulhybv3okT6bBN+Y1HiLNSoWN4p+9cnAmYuUwGDoCFUSadOFOgJleqEwpsX+FRBG++bFGG9COr6uZSDILyr27txrzEb2F9y6/QsSuDubYgogJxHt+pkOVW+Tk8HpMcq0ukCDWG+mkToKQOV7Ru8Z2MTqkteysC8sX8VSDJngSnEL4JZarMO9jfF8PDI55bs4CLI0zFm+LMLc1uvOKsP7jCnKd8/SPD8drbb8bItRFbcCHkx6sN4u61/cOYXpOOWl6PT6T79na3sz6lYUctZc3L6j6bW4qV7b18R1scf8QeIiU0h6tpWHPS0kq3VANR7Z1O1ERTQp0EiFyloT2Xpe+NWxOT3nyFYRKUTldPBZAiCuQ+0zHvEfQFdwqqibu5UJUw0lSGhb19+5ZnCBga9AnifHR44CnipmY4JxJNfMNS/3Vr5vPTv/kv4z/56/88Hty7G5UKhqES502tsbi5G7NrWzG3uRNTAuszAbmjweno6YnWjg6LLByJOgEePAN2UJyIK0/E/XARHI5Ry2fZkCKVJ8HktOxbcQRgn2b/YAL6iA7dl2qw2Gtk7OGIyvxlMWWsiksOIuTVZQK7TJ6BS7O+UvZoKjU5OamOHMX66kpsbe96BrMvpb+9uWGrdyyRt56UXmK7yZ2Hr8T3Pvo4zlmJ2diyq8KnENZ2duPp3LI4TDqRtsi3W2f1SHn6hgaiR34gzjus1K+5dIs6d6iyd1hcOMvHuzSOAYMrKy1SF/oj3kF9dVcg0qlj2RsI/etokTBQWjwJ/EmW9rhRAneVDGT9vUvpiouyGsAsQ40a4vroaIyOSKwN3KaX61l7ZGPS3s62z+0+KDUNwdkdHrsWu7LsX/zyV/HVF4/ESafyEzUQW9vyFY/80B5u4Pk0qzW4M5W2ZvmDGCdmKmeaoVRkbCqxp/qYQVGPv3iqEeZ5D5WRlo6Il9xwW321wdc6uotFfwDOcmYpc2vterHqdKTBInHK4Yv0YpwKe5EfIWoraoSUk1SM+q1bN/2iz4GAZP2OHbaI9qHO4Uo6mKT8xSgcSly2VpblOM/7xcwD6URECGKNEYvq0dcPgM4tLdt555k1G6PgSBsTAYlYM8th3w47LJqbW/NxryQAdUNL8U+NIYXqiGpQybrOx6/UU4JLOq9Aqa0Dg/3eleH1AZpOeAkZyBfuZQ/yHFIJFHIpFLk6xRUAScMOBBwvYh6rQ+eacZyxOi7uYgbCSFIsBuFMjd+RLgWgQ91jdgGQnWy/6+6KUU0xEUcy4GvSsfnFBa/IsJ+HNxIAiaeOXR0yTiqHRwQAwzaVimZCjc3KpIy9bDKltUWXcp0zokW3335wN3783rtxf3zMoAEyTj+EyANmX19fjIxe83c2aD/9pPdX6RJHVo1JkdBZqnmKlpg0usVlf29PjI6Nif0FhkDkw0S5LZndXQAqEUNvu8wL+5aI6o5EHlAv5Cey2rJ3sBft4rTrI0Nx/+aoH1DhMbNTg0XWBfmDJyoTfxEpYBAODvY1BWyL0Z5up4e7Wttbo9LNRlR2q8kz0D0/7xYAgMXAsPL0zuuvxP/w3/238d/8q5/Fz979dtweHiy6p+EwWEgb4J7HoLwRv7etYtwL3U6DC15OehnIP07kyODMLqQhRlVJp3xInhQimih+ADoVt3jlRA2xX1fk8RRRQGxubMTW2pqtK+bt6ESzIBmlEblR92/fjHvjQ9HJe9YC+VRO8eISW5R3xJUSXXGunAsPFA7++FBvdLbIwqpeyvN7NtJzrGeiR1nxZoG4Qt1qSJv07t/86/803nj4WuzLM+gSMq/fvB4VVovURltsDRTgHGxvxam8D3/ippCOAnF3qaRLQObtb04d0k+TcnsQAR4fbEtcD6SvsMp00kOnUK1QJ7k5vtnfglyTjmyXGLIChIVGoZ/IcNwUh7/18G7cGdcgVVj2ao1NGTH2ejO9a+vqZkxsUE6ODizejRowALelFZfDSecahIpEvlPtxKesMINSM25fuxY/eP+7sTAzFzNyreZmn3tpjXTWofoHaBicE83MNpcWYndt1QyCv1u6QPX0Z3AkMGegLth/CEdV+vHkUNwoIDexuHClKsfAeNVa6RqtoJIbsZoAifJelN7rkeh1dXZb4R/LxVhnu59cn4d378XdG2OaMXWJM6XsdW9DbtKZxJx1RpqOP8kUlLI7ePVN7g+GDtGnLiQCMDpZ5dZ1K+BoBN5+7RV/4HNFBmxVg7ktaWK3D5KCLgdEBqBZXNyqupjnby3Ox8binKXGU02lZTQt4m5NHVU5508QQOKE37lx3V/UO9BsZmdrw5/eYs8jnAVQOS8tiEqpXJk9BVRtT2emJfnnMcS7LhKlPYFyJE6elSVnjjs2PCzXajAGezqjQ2LOshbl+qXNhlyeg0sA0zpMSoJn0dzjg0s8IEMvDkmPdwqYVtXPoLzxyoPYk6/LI5D17c04gpuLslrUtm5JQVuzBkCS0CH3B3E+ldHcWVqKjfnnsb+9YbUB4OqVu5dAgmqBrON9WlyXR91HT9hJUFS7rNhtAUkBuxK5rc0tGZA9z6vprJf/Regye7nKiSV0GcSpdbyTvbi2HBN3JqO3f9AgsvS2t7cTz6amVFNjTFwfV7gm7u/y4gFvNODSVKQHm9VZOPwAKRDHeheb6hUuAlk6VEAycCO94noBwqOF4d6OuCErvCUQURcH0s2s2R3gLiE9Aqe/sz06pEdHh/r96rE9hBPUiBx/TTjWZmdia2nRfnNJf4Zo16CFE7okLv1Dw9aFu1LIO5p9YEUPBSQj60cFJsAvzgSiV37EGQSmdrMSrYFro3FbYLI3fI8y1Kl1dXRNxqhD7s7dyVtxfWzUost+SGa7+JQ8y6HjOPg8F1KhlhbqRKyPD6VexNm9XV0GsbO1SYap357Gztam1NG29SiqhiebWHeW5RBr9Gm76sLKX0gXs/LEbI0ZzoEYZ3VuJlZmNHWV7oS+MZBuIEFDzTrgpHRj/+CQdQbLSzu7WO19KfzcUcYDp3TsqSIBhJj0o+PQY1jWTc1+1mUwbk3cEFf2x7HUAa9s4Iuyw3ddXNgjHXrn9m2BJ6MmfWzOK4cH8dApg8ukoKO9LdoU+IQsgGPJMYpdbS0x1NMeA/IKGATWBJgUXDSoP1IbF+cn3n3RocHkWVCL6jqUS8aAeOps4yXXCP9YZbJTZGd9zYYI+rM40vNwNXpkYCDefP016yVmLyxSbMnQsAvXTwklCmk1ZWzUT/QIei1FnFFHh2mkVRgLsAsyIoNDQ3FtbFwdaLWu3GcOzqKHxA9vYFT6khUmOBYYUQ3l4CApDB47d9vlV3Z2tUdXd1ph9DFWfGSgV+A2Rbc3SzV6/nxyKs9CTIHPGRcn0VNpscuFe9Suc+buiDV9KY0KfUsVkgMJp0LfGEgXo7ysprxydzKuy+05VkP2ZWg21FlWZ/Ah0ZGIdoKOYZEol0Hg+WiuLNYeJT5YzU0Bx2vHuEMHKmdzN/UeVhijQOOHJAGoEnQs2+4Qa7wCwPLKj3xX/FcNj8rX4Kmt+IOAwC7ehovGGNGAtLa22clHDaHzbYEF0EhfZ/SKc4WjjSntgyPpu+tKLFMyFZuzpQT0RSB9M09fIJXUL8X96isPNRWTE25u3Ipt6cfcoHliFwYgS6ITgAYh1jxzhkNxnFHyjRJB1MDM6nr0DfRLn/U6D2/KAgmivqfy5xcWBRiWOjm9qSn3LmZTBZ30pN/eOtIU9UBeg4ChHKaN3Gf+jUiPjV3LT9CoSbl6z3SgwQsTTDMHNCvi0QUgCjrn5YAw0W6Ks4gXjMJt6BKQxFEo4QXSTURi4uaNuH5rQiN1HodS1og0hgbfEStJB7KzZKIp+qNRGtF8pJAGgtG9EJhNFYmhuPDOxK24+/Ce/NIbcW1UnCljxj6dE4kVs54l9p+rLrpnqdIg4AFQD/2xTyndioijXrDc9cTSG6vlA1IhiLRaKrUiV0lt8vZCpEUFtUm02brC0NuvVDvphYPqY3Boex5hkoTwCkeSIg9XSdBY57z26ivR0dUjI7NnqweIGBnEhJ0JgGiiAQKs3FOZ4GFg1ABVjrE4EQAD/b3x/fe/E3/xw+/Hw9deizfeeTsmJiflMPe6LMSVfTu8Djy/MGcjRE/YZcG3K5jIMfC4LocHcmHYWq30cA0cA6Dcx0vA4nf39npxhc1RXh1SnxzPx0V0xO/kD2CYsanlFmGABFiW9eBYNoq1auoJp0N1QILw1+JojhwfGY3Jew98uSeXh01RLKiiFz0txBdTJ+AQgGO0WFVGtHExOFo3WqwbxR0D8dEPPojvvf9e9PT2qVPt8eBbr8X4+DXPeGg03MVCB9xpB3p93eXD2ZXWdoPqJTe16cRTREmUErAwktKVgJKuQ7OklpZK7KrNXu6TKmJAPNAAqKMHQGV5wHUEIM9k9IfeBEBeQ+mQoW1v56suFaW4BOSfpomJO9Enhc8TvUM5zdub22pUrviUr3v4wX2yQUE44mqGOZIGCmA1kWnhj370o3jvnXf8JBAxJUGfXKCbMmRM4do7eOAEh/G2QS4U8/EQ9BoGg++GM4e2JlSdfMeCMnTbxom2GBid62CxbpZu3dnSDEyuD7qZ3ChAvtjC7g3yWTUpvQdA1KjBSakCyBbX297Z5XfPWdZzGv9CwF9SFYQsjELZ5T8pa83I4X8dy3/kCeGeFDvzautHpQXEDLSEAmoNKpenFBG3Jyfi299+xwsWpEF0SEczbtwYl54clRsDV7bmrEJAHktXHoj7m8RVdnXUoZ6ujujVNHV4ZEi6+4Y7a8sgwE6EqJ1ocbSX1AaHXQ/Tw511TQ1x2NVu6vdnGwQgnMxAnUpF+DO0lIWIi3P9dpmAa+/orAsd7pKBNDMUf77gWPTZJGB4JHldU0LWHY/lrvBgi7f+PSXUaOJ20ODS0NQr5QRSIOnc4i7RvqWZDJxIPH+oBLalnGiA2uUMX9fUcKBvQKPfaXeHDnJ+7fptWXfi2/0y+/DYTc2KHsQrr70eN65fz+mp2o83gOsEkEgLYtvT1+PB4Ckn/2XBkTwDW2ANErrRLwQIOOqj8bx926AB4X8rIbS2dUabpITtL+2aRvJlgla1A3pBtIsy3OlqUNzNmzfdcOabePU0AgNzhLUuRr202CBJwaW1tr9YlAOocNLI8CgX6rgceDhaMxYMGI8r4Hj2+1zTnJjnyV3dfRLL0Ri/dUdif8d6CQlhHXRwVNw7ftNfB2BWhWhi1Cz24nbElYdvtK1brhsO/S4ShTOuNrWoLBahJWrWu7hl1psKAFm+olfRIOLytarcFjEAO9kYTFbOoQTS3JdK1j90Grufp9YLdycmPLdl/Y83owDRG98FJM6tSSJRXfFhMAxdEkASQ0dpQJfmv5TF9xvZ2bu/s+0pIQ4+epfHql28xiHDM3nvYUzcfRCj4zfccNYhaR5+IatPPF5gPybPh9BDuDld3T3RPzISnbLSfNEP/7VNg7KxuRW7GrAz5W+uNAsUPukAYCyCCDQ4T6rD74Qrnrw8a4f7+DI/5WRocx4/PxIZSLO3+1+AWR7VeTiITqOz4ByWk1gm25HiZzM7IHpeTRlYbDiCrAoYGQoCQ+/1UcO4wPU6kuvES0yHsv4AuLO54fcUN6S7tmTEvClV3PPw4cN49dWHfkrJZ7V5AxaHB05v0TSOl4p0anB5XxFpOZf6YdD7xfUj8nmviQkeSvTPhd66ymdR5EQcSkb+4wu4j6kpoSId2CHd11bhW2sSXXEfU0hmUoDLtYFuYnkNA0pPS440CbyCJQHFy2BcKzDquCfHh+qcGstjhW0pbGYG+HXp/shq0zjlpSAqcHbO+dM1AQDg8L0tgcausdUVPwvfXFvz/1mzsrgcq8srsaX5967cqy6N/o1r1zyj4stRuCAMJu2gD3Bm+ardKcZI3gQLFXBuT09vdKndI9c1ibg5Eetr+REQz7404GK37Kfa1CQRb23LD9VhQDB0XcrfKSZqUzwqAD3JXiQHtYPnSUgFlEDSmgS2ADMJfUfnR4ZGNImX8kaPqQN8zOPw4CgXKeDIQkeWWYHOQYVhqe2CqCyXrXp4pEqHlhaX/F2LxTm+YLoca0vLfvMBMDc1ZUTMF2Zn1JFKdEnJs1kUjj+QH4jB4OmkN6MWjaYuBhXnGwCQJHZj4LuyHsDXVOyu8aQTdeRsyZHtpJc64L8jwN9En6KDAdVPLiXKPPthHbZbadnGwkoSTAYZSDCs6jNfUINC0UC+983jghMZmGN8SLhSDQHUfKSQKyR2b5S/XJxIBZFl5G/WA/CLc4uxOL8YCwJxfo5vXMx7b+OmHG7cqn1xPY44wPJ0kg4hKeztYWbC3m4MXi7LEWQoxDEQxgEjxe4NRJwNXJvrUiNSSWxW3dyWePtJZ6oI/MEB+ce9zPXlx3abEzsNWK8mBn3iziH5taNDwzGm6euojOCg0uPzdvGpWVGdaNeowM+gMJpDqkDy420nWEYet7Ipyq/kSrQ5piMOkIJKpaaxKkRa52nB0Y/y48SNALgo8JYEKO/gIN470pcMDmKaGwQuvGCxOPfc1pQHZrzoxLNy5steaRKHAlapNiDWI/lGbitPE1UOa6Z4BCxM4B7lAguqLN/66hFIQ3LWeVutX8apr3/AQLF0NzZyTeCNxvXx69LT1/z+eaekA/FmqtiuuiDXnHxToOdDggDh6zEqFxpVLCOuDh0AzHR75P/h+tB5dGTBlRDOMfNqr6QoJLgX9uF4C2xN4G1vbPjNMAOo8kr9DJAQa4JfPXrk1XeMCc+EmNph6A5kWJgz4wlQLnkAFNXBAi9tYU0Tl8rqh3TqMfqTRxV+dVmj3i0R7peYIqq80QuAuF7DUmlDCqyVksYP7ei/B/PQktAlboZyCOm8/xV/EmPwREfC3l3SGaXDTaPtPypgaLgGxBqYyUkp5hidnPgnuo0C49ich2/nb5ypDKaWgJe7zFAT+KNZP2U9ezYVczMztNSGgtZxj/m9AdagehAFCtNEjBkO9rHcK6aV5EFPowYYTBYq2IZiF0bgwF29EudeviMpjuTYLX2JjoXjABynnod8/N8NTEbgfjb78/QSSiBLAr0yiBjdLnSNGsdKMKMKFx4WMxoKtxjS62Iw2I5iDgEE4oksxI5rPmY0eUeOtd9+6LMPl458VgqY/oyXuIsPgDA4LI58+oc/UIxdHowDLT/XtTfmqw4PstqGE517dVi4TUecfqAavGjSqCM6vBAbakWqMBpdXT02LExL8UVJDxcjBTzg44VU1lwpC5A7O1i4uLRokYVCVFBuR2ElpU8s3ajGsI8HMAEQi42iL7kxOQfQdOTPoKYLlKsqWHDURCW+//HH8dFf/CTeeff9eOPNt+P2xB1Zx16DTaVUDTejcwHHakQdfT4zrZZdSNQGBaR8UtwODQ5eK34hEuHpoMFssA7HKFIGasXOtoJ3S6hf1JVSlEDhQzJbykcgmqPLFqA2DCDrrRJlsjHX5tlQt6QU9QB3QwayusgAUYcqBgTiBmTm/YkENZb9jzY0AjR3nImTxEGkc1DWajkqGi50w+FGxd+anIx3vv/DGL15K8Zu3Ig79+7Hw1ffiJuTd+2zUXmu2LBoIONGZ6QKDgQOOzh25HuOj4/5uQv/mwjPgXDBNrDIah/czdSNPZU8+tjc2DQI6F3awACYZfwjTpb00Og99K76hDpAklgcRmXsigNRQag1uDP9S4Go+jtUv534F9cjSyqByBXiPmVKEPP1XJxwGl1+m8xiXUdwNO1xW6tFSbRU1uSde567XqDHAEIixAoKm5SGRsYlUnwoOPUfZcON23J9dg9UjwpbW102Vw/LimJh0W34k2sb67HFV0ulA9nVyzuIfOWKb53hKlm/w60aGMpOScoBo75dpWGdEz1LQEXksmDu2qioTutPGaNe69BeiXS7p4re9CB6QbQh1BWcQeKBPgEpR9xfHkGsBSQW0zpSFZKuilgdcC5Zh+RT6TZ1mv9i5Wh7x440+3T2xE1wHp/1lxKQIDRHR1eKOQZtR1yxwQ43cQhihZgyKRgbG41rmu1QJu4QTjbiL+Wlmi7yFZFdTRV1xX+1gueBRS8HxwstSJQC013ins/OWeJwzzBAcDC6FmMDiP0DfQ49dtQ170as5aeWyF3hSLhBByGJOPTL4WRbHKyeFQpAjWoJICObz32x0jkcpRq3Uy5A8kr6SOk2VtdiT+4O/0fCFnNeGS2eiW9o6sZnELc31zWz6PMylXri3Q87PIcR97Dw2iO9NCxOZIkNfUaZ+5oSHshHZHGBVRkGbocHchJL/tfjdolip4DAt4SbMSQsRkDulyww/VmQO7YrC98GeErX0Yku7JCxzfXOTtXtmY+ODEy54l9qsks6MiOrbBXXhgdtsTEoAMmiarn3EbZHLDJPOS714yO9pGtP7NUhOID/9HGe91V4fCvRw/3hLX3+p5D5mSlbYR56DeAE37gZo9cEmKQCQKXg4rU33ojxiYmoNLV6YZl3v3Ft7GTrGiawEVI5B+JcGgeA7rRCRRLBp7K7JJpwk99QMEOci/sP/J/1MiNjOoy34mkm+rCrQ0GukNrGogbz7nz1WP0suvwCR5a/BP67+rOTXJCA/dGPCWTqGIu1CkqdiE3NfL7WTxoahFbX6tSsLO/vf/c7/z/ZPBHkpSZ2n+Gc7x2dRLecYLiE0N7WGXekU3/wwfvxw++/Fx9++GHcu/8wDdDOXtUloR2Ahx7Mtw/YJSGQdKQNZYc9lRRTVMRp6GWmkX5rV2kMpnTHjOb9B5oC821f3BqmjnAmy2c48ZRFsOjjkzZln6ErQCZZr+kf+2WYjnlGoaNXxAVqgoj4C0i4ssiXMIoKEHkDFvbXMOMI4CTG1ONH8fknf/BXnhcW5sWRS7EmRX8qkWN5f/7583j+5HEsTD2LfYn8vZs347/42U/j4w9/EOwT5//A3pN/uL0lrtZAMKj2HcVFrG8CNFzFIgN6jDZyzVzcOk+chsUHDAOogMVGRW3KOPG/OvHoFsB4ZSWP4mr1Ixd9iwd4qtMckyKZQFbdlyJwkyUHT4ew0tIjaWgQ7dpOClwfT+XI44UOHfRnblBFtefAVJgvdXJcX1kSYNMxM/NMSv55LPEujnTdc8UtMnWUHl1dW5PIzwb/rw36l8bzDEVVWpdt8D/U6Uh7DZI6Cyeyug4ouYiRYs4Y4trwBBDdigFh+Yu2ohb8tRf1FV28uLxi4D2XVhpmSYCOeiIejigf1FEyXYdeypGuGG5U4QQMDEtnNjaqNLkyrV6CrjwqsFzoBEA40HNtzqlN/8pyuX8m7rk45j9vlJqQP7e1vRkzs1OxvLEc2xq4feU5Urq9EznMp9LhTXKbVB4cx2oQYg3AFZ4mFnoL/ZWWWNZXzrenp8pTvuvIsU1cirFAXBlwjCp5UCec893dTRlAuM+6VUBaNRDUHvoAdoSkPDOQVQurUKP8FIH/F46jU78HjWijm7C2JVfaxzBQ6MIUZTca9ie4AQli/iRRV6c6NDo0EDfHr8lD6PV/tLuvgTvQIB2q/EM4XmlRI7yqjK72E0sFPIXuvn4vf7Gg0C5APXORgwyHUS9ciN/KWw5s+EJMDaIC3AYhUfiOFm/1B/F+Nv0cLoAzdIATOWZfTEihKDHzaQJZsidUijdWFjGiYfiOLMRus04o5xULicvg9P6tYYRIsazlhQM648ovD5Ibr5ynqgew+zXtu/ngnsLD6B++lsZD9/nv+w7VwU25RQCoxIrFuW/x8/Vbd+7aOe9gZVsii54EIFQIL9/D/XzA3V83FZjetqL75jSVATCejkoV0B8vnuj6uVTKkYwO98t2GzQdS3VV63lSCbF/y4UDfv2cV5yBXWImw7wTRZ/bU3JrMyNQxUdHKoALvAzvxqp4pdG/DErGegSNxxHnu45HkoZT3Iq+gRgav+7/pnRAznZFcTSaBVh2A7NtZV+WnWs47ObtSU0XbxgUxAIuYzWGZziI+rnanKLc5jZhdXlIBldavTDANF5tYNEid7LRp4hV+bhsdEW8ZZrdPQiQwQMPBCMm79lHyEBSHokcwShYFi/s7gBuWmyWrNgUUG5vZtkKdBRUQLJ/Kukccea1KOPkcI+8knoOrQZLkOJE3HEuB/dCDjjii4hV1NnB8fEYEKdV5IIgbljzVRmkhcVF71NHH2J9eRTBC6O0wU8TBTCr4jzupU1sjOK5ig2NLDAf6XRnFe+jCB+atvHgDhcKA0p/p2bmXLeNTJHW6RTnJTsAVJsBFkqOzPNqBogz/l9CLDW6MR+7HhtIdCT6U+WWWVVQzqcBsVyxLu8aSDWQZ8yI64lE7ayrOy66euRjVaxyGDDSwRXMUjoHBqJraMijzuLB02dY+FnNqfOhG18omJGLtKtrnGX7eaqXxQSLrwIdZcpHvF0hVcS6QUnVFhYAMYVkBgVGj54+8weVUU30BemgoWzSUrFqVRIYQAayBAMyZ+of3LWmGQhvXO1rLssiALtccYVKY2P2VgXkx2DBjRYdxEYNwgrip2H5+brFie4ZwJ7eaGjvQqHKNyxGWffdKAV0FmPdKm5tknXd2t+WazQTT58+ieWVFbtHK3KhNre3NAXstluDsUCMAQyGw6ig5FEzuDoYonw0kuJrtDjo3P1Qe90nqTNgYv/6k2dTRjvVAH0EzEzvxipcEu2S8l52jAy4AZ9+9VQzj7VY5slesc2jugZJGWqJXR+VBIBYOa9wqxyadKLKT8Qtp+Kac1lXsQwWTHlphIJrFrk8AC3bwB1xk+bKzbwe19IYKxLjRU3j+Mw1XNna3hndA4PW5UgCDjdbXuA8tBN7hhhmFmmRGJ7d+PmSBipFNIPrVZxnbAKTOCYdXz5+4m3dKsptAh9Aps9+ZRoRL3pQBTITCRR1nEBG/LsnC4sxv7YaG+ICfDdWSFh1zvm2dIhy0WjeBrBeVDmIpuZhccHjUxaGNbdtVKe95KRGFpV9LXHXjdcvnF7p7I5+6c0ezf2Pzo+91gg392gKSzr0Lqvq2+JQXs3D/QEAFndRR+hI9dqTC7tPAhMRph+0xQsv6ouXz7DeAgpGWFpajscC09/S8MCq7SpKk0qDWIIO1XFkrXPWCfwp6uBMhbdVom/sWgzduBEjt27F6I2b0Tcy5C0fvF5BIWyXs34UeI3y7xp7+qJROrBRFrShQcDSkFoVlwk0SgJkZLOIpJnMaHDD+kZGpTv75ZxrsqBOoDs3+G9UNrdjbWXVCyB8UpHVJB5PIO4YyAQaIAWsQIaDy6aUVQMIop2PT5CoNDqffvGlvyNJ480kOtpAmXtzwQQykKWcX6ICYipi98HoxETcuP8wrt97oOODuKnzsbuT0SHAvLIiwDrEIS3y7xpkUVm8dWYXDW99PXGvKglEFL0UX+SJyBygwWiptEdrV4dsVMWPdVkd35Cor22seXEWrmT+znomG6X2NAviszlwGjMyvvFL3/B38SpyfEtYcfyZtclHFiZY8rn5RRs5gLV4Kx4VYNCtc9OfTiCLgkr96PkzceohlTmFasyni9k9dmUNjt+M8Xv3o//mrehioVX6StqeglyhKy9zGEnqKRtNMu7VKM+RBjVMPwk+sUV7+FUe5rx8kpBFVurytzM0xUR3rm9s+eXPffm6vDsOl7LKxPeHaA8AsJDs8goV5rZqoCziOiLK1p364020R0+e2n8mLSrNLzDhe2q6CodDBhKwXGARqKMmiYCb1jcVMnqBymDrs+js65P+uh6tEudz6S3uZeOUU8G+F2UVR65rwGTwr/OkzuWHODi0SnCsD3Q6n8GwzMVbWsxi2FtJm/wYRNdb5tINPzRblKUHQKZ5Kd65ZuBlQLXFAKov7BmCYXgaYHVAB2QApmcXYpppozslLIq07JjjDQqo4MiSUrzckz9B2XkaocoLENTDvPknyFiKLM4ci/MkAC/A5bLQl85DvI5W8ErPgyd2p/nLVtKb6ergxzZ5poK7tipP49n0jCx+/k/uPAFl2zPbbwCv7Dzrizzm5aVQQEbE2WdEH9kr9Mlnn3twUqR5GJgrYXgPzu9fSnOBRalQ3SnkbpZxdfds4dQxc3JBecavAvEGoDz3zT9JxeA7X8KafJzjxVaTRjvdrZXcesc1UzdeK/Y0tZHnLgJYPubz57Pxq1/+yp4HIGKk0G+UylDiGWBJ/CeJ8nSx0H3+Ur/KnZp5rknBtJ9mwpGI9LEGg1V+qACy1j8ajwhybbHUBXHlfXOHKy95qaQiRfY0z0X1KSCuy7JLyoFQcF3EO4WvuVcdqOq9PGcxAiPHWiSuF8t4fj3kWDqMIEvNG2BnMjpfPvoyZhcW7BLhPu1Lr1IuRNl+c4wNBUpL+7lXqjHcJNJPzcz6qSWWHRXBbI8PjEIFkOpetceXO+EOOk5Uil+Z1h1LKk9pWjWW9C8ExRcJzG1FoE9qvuNJQrhSWpWIYU9QuZLNw3/WHsWCroPyTuWWucPiHD7x2tXT5RcHAJdn1uwbAiD6hg/J5rDcoiirXbg1vtYRdwn3if8RqnwnfW+fnW18GaYOSMDSD/9MtU4UpAh3WKccyxGDM50FgDivFqBrx9Fp56oGfjN1jS4ZFejKtZeu8PqdMe/xah1cyPcrWPEh1lyu+zbKIspFDPH/+Coqi7r0CteJJ4mc59sMMp4qj09p21lHBypYF2JYdI+y8QaWNMfnlUFEnO2HLDJDVdFOops1ynanO+LOwjaiWqrijPbnWVI1weXyIENfVyvQeiDrB875Mq/LvVKMAVIketG7HSTiLOByXersNFg6CgRerWOy0NHRpnTN0T80Eteu34iB4WGvInlfpSry6yFqCyKNMeEIZ3rqqHO2e/PgbkPuFFzJ5yf2xKFQtUtlW8su0NgylOR79VxXkIHQZVmGWaBMd4XKMkoAc87KkUCcAkAUQRdFHmcXZZpc2GB1hxWnllz1xoelWSSmHNKpfO/llJjnEhtPETuir38wBgXowMBQ8IlsVIQdBGdnMPApaUOCiIhTDosmbM3muTmbVnkkDDW9O/juf388tNd30Sgfrg6c8rw+rqSMU/C/vM8qUJnSd0mjkHOay6EKWNFh0rrxjgO87IxTS6Tr2+A8HFUGjypYjOB5C9NBL0YolGVSl8VdnMoGez6GxFomKoE0cJt3TKBnlcbPeWSc8tXlJr8CzXomEwB6Z+MjDvf/ciKR57tvu1u70XQwsnlFtGtUdsxcUUduII1zuBxHHoBIQIo0V8gdE3FgpuE/51EDNX0jvxcTRHBIllmEokLqoxxAZu0R8S5FO79WlRtJ/fhUgAAoixUYEfQtedgMBbCj42P+pOH127djkHe55QHQMbcfjqRtGhxcKehQZbAqxjIb38VgbxF0BcgXOw4ZUHfkMja+9t+LBPzlEFTzcKKGlTkdpct0sbiucV5J9h7gNAa0KNApAdGcJIMjY4NoGkg4SxznBRTrTx4tyEEXkITWFu7BYbw41R49bCiVaPPWLIvDAMIiiWp148qZGkdmObSV5+pbmtMzbTwWl0IG0v2rPxaB4iD3sbjyCLlP5V8CwU2DQaIicFnqOhuBjHCgtIQtfwGBQJMyJvNVwVW9VbEHeJ3mU0M2PQEmD7UEkhxynmCW65O59a7ZdfO8B27mPjoV45NiHt4Ayy4z/rtoHH00MytbWH1YxStCag/6G67cZ2aD/lReyDrytOewj/Y2nksvnKsjhDNZ6zPO5eiWQXGOP+dIGnW+CMSXcQ4upy6uKLOBAdQ1IeugvKLeunS+r/Na2kbpJsUrOF7lDLNUd9ak+e6JZhnq9IE6rftN+mtsaI3GCxZ0mUJKzBv4bwT4Dy26dI9lPYHNB76UhvKbG1uUV27VgYzKvpxytaFZZbQ08vBM+XmnV3WF6m5WWT5XXY3nzdF5cX2z4W8f/u2/FSf9OHH9j/TPoYaGhp//f4cDeJEX4hjIAAAAAElFTkSuQmCC"/>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 name="Rectangle 28"/>
          <p:cNvSpPr/>
          <p:nvPr/>
        </p:nvSpPr>
        <p:spPr>
          <a:xfrm>
            <a:off x="351621" y="854514"/>
            <a:ext cx="1390650" cy="4949578"/>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30" name="Picture 29"/>
          <p:cNvPicPr>
            <a:picLocks noChangeAspect="1"/>
          </p:cNvPicPr>
          <p:nvPr/>
        </p:nvPicPr>
        <p:blipFill>
          <a:blip r:embed="rId3"/>
          <a:stretch>
            <a:fillRect/>
          </a:stretch>
        </p:blipFill>
        <p:spPr>
          <a:xfrm>
            <a:off x="492670" y="979506"/>
            <a:ext cx="1038225" cy="752475"/>
          </a:xfrm>
          <a:prstGeom prst="rect">
            <a:avLst/>
          </a:prstGeom>
        </p:spPr>
      </p:pic>
      <p:pic>
        <p:nvPicPr>
          <p:cNvPr id="31" name="Picture 30"/>
          <p:cNvPicPr>
            <a:picLocks noChangeAspect="1"/>
          </p:cNvPicPr>
          <p:nvPr/>
        </p:nvPicPr>
        <p:blipFill>
          <a:blip r:embed="rId4"/>
          <a:stretch>
            <a:fillRect/>
          </a:stretch>
        </p:blipFill>
        <p:spPr>
          <a:xfrm>
            <a:off x="488054" y="1853035"/>
            <a:ext cx="1047456" cy="800100"/>
          </a:xfrm>
          <a:prstGeom prst="rect">
            <a:avLst/>
          </a:prstGeom>
        </p:spPr>
      </p:pic>
      <p:pic>
        <p:nvPicPr>
          <p:cNvPr id="32" name="Picture 31"/>
          <p:cNvPicPr>
            <a:picLocks noChangeAspect="1"/>
          </p:cNvPicPr>
          <p:nvPr/>
        </p:nvPicPr>
        <p:blipFill>
          <a:blip r:embed="rId5"/>
          <a:stretch>
            <a:fillRect/>
          </a:stretch>
        </p:blipFill>
        <p:spPr>
          <a:xfrm>
            <a:off x="518328" y="2860997"/>
            <a:ext cx="1057235" cy="790575"/>
          </a:xfrm>
          <a:prstGeom prst="rect">
            <a:avLst/>
          </a:prstGeom>
        </p:spPr>
      </p:pic>
      <p:pic>
        <p:nvPicPr>
          <p:cNvPr id="33" name="Picture 32"/>
          <p:cNvPicPr>
            <a:picLocks noChangeAspect="1"/>
          </p:cNvPicPr>
          <p:nvPr/>
        </p:nvPicPr>
        <p:blipFill>
          <a:blip r:embed="rId6"/>
          <a:stretch>
            <a:fillRect/>
          </a:stretch>
        </p:blipFill>
        <p:spPr>
          <a:xfrm>
            <a:off x="544870" y="3853127"/>
            <a:ext cx="1004150" cy="714375"/>
          </a:xfrm>
          <a:prstGeom prst="rect">
            <a:avLst/>
          </a:prstGeom>
        </p:spPr>
      </p:pic>
      <p:pic>
        <p:nvPicPr>
          <p:cNvPr id="34" name="Picture 33"/>
          <p:cNvPicPr>
            <a:picLocks noChangeAspect="1"/>
          </p:cNvPicPr>
          <p:nvPr/>
        </p:nvPicPr>
        <p:blipFill>
          <a:blip r:embed="rId7"/>
          <a:stretch>
            <a:fillRect/>
          </a:stretch>
        </p:blipFill>
        <p:spPr>
          <a:xfrm>
            <a:off x="560765" y="4871561"/>
            <a:ext cx="972359" cy="676275"/>
          </a:xfrm>
          <a:prstGeom prst="rect">
            <a:avLst/>
          </a:prstGeom>
        </p:spPr>
      </p:pic>
      <p:sp>
        <p:nvSpPr>
          <p:cNvPr id="36" name="Rectangle 35"/>
          <p:cNvSpPr/>
          <p:nvPr/>
        </p:nvSpPr>
        <p:spPr>
          <a:xfrm>
            <a:off x="2089526" y="921528"/>
            <a:ext cx="6291668" cy="481554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EMOTIONAL OR PSYCHOLOGICAL: </a:t>
            </a: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threating, intimidation, humiliation, extreme jealousy/possessiveness, threating acts of violence, criticizing, insulting, belittling, ignoring, dismissing, blaming, invading privacy.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PHYSICAL: </a:t>
            </a: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hitting, pushing, shoving, slapping, punching, holding, restraining, choking, strangling, inflicting bruises or welts, physically dragging,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pulling hair, biting.</a:t>
            </a:r>
          </a:p>
          <a:p>
            <a:pPr marL="0" marR="0" lvl="0" indent="0" algn="just" defTabSz="914400" eaLnBrk="1" fontAlgn="auto" latinLnBrk="0" hangingPunct="1">
              <a:lnSpc>
                <a:spcPct val="119000"/>
              </a:lnSpc>
              <a:spcBef>
                <a:spcPts val="0"/>
              </a:spcBef>
              <a:spcAft>
                <a:spcPts val="0"/>
              </a:spcAft>
              <a:buClrTx/>
              <a:buSzTx/>
              <a:buFontTx/>
              <a:buNone/>
              <a:tabLst/>
              <a:defRPr/>
            </a:pPr>
            <a:endPar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just" defTabSz="914400" eaLnBrk="1" fontAlgn="auto" latinLnBrk="0" hangingPunct="1">
              <a:lnSpc>
                <a:spcPct val="119000"/>
              </a:lnSpc>
              <a:spcBef>
                <a:spcPts val="0"/>
              </a:spcBef>
              <a:spcAft>
                <a:spcPts val="0"/>
              </a:spcAft>
              <a:buClrTx/>
              <a:buSzTx/>
              <a:buFontTx/>
              <a:buNone/>
              <a:tabLst/>
              <a:defRPr/>
            </a:pPr>
            <a:endParaRPr kumimoji="0" lang="en-US" sz="8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SEXUAL: </a:t>
            </a: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coercing victim to have sex, watch pornography, sexually transmitted infections, using date rape drugs  </a:t>
            </a:r>
          </a:p>
          <a:p>
            <a:pPr marL="228600" marR="0" lvl="0" indent="-228600" algn="just" defTabSz="914400" eaLnBrk="1" fontAlgn="auto" latinLnBrk="0" hangingPunct="1">
              <a:lnSpc>
                <a:spcPct val="100000"/>
              </a:lnSpc>
              <a:spcBef>
                <a:spcPts val="0"/>
              </a:spcBef>
              <a:spcAft>
                <a:spcPts val="0"/>
              </a:spcAft>
              <a:buClrTx/>
              <a:buSzTx/>
              <a:buFontTx/>
              <a:buNone/>
              <a:tabLst/>
              <a:defRPr/>
            </a:pPr>
            <a:endPar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just" defTabSz="914400" eaLnBrk="1" fontAlgn="auto" latinLnBrk="0" hangingPunct="1">
              <a:lnSpc>
                <a:spcPct val="100000"/>
              </a:lnSpc>
              <a:spcBef>
                <a:spcPts val="0"/>
              </a:spcBef>
              <a:spcAft>
                <a:spcPts val="0"/>
              </a:spcAft>
              <a:buClrTx/>
              <a:buSzTx/>
              <a:buFontTx/>
              <a:buNone/>
              <a:tabLst/>
              <a:defRPr/>
            </a:pPr>
            <a:endPar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defTabSz="914400" eaLnBrk="1" fontAlgn="auto" latinLnBrk="0" hangingPunct="1">
              <a:lnSpc>
                <a:spcPct val="100000"/>
              </a:lnSpc>
              <a:spcBef>
                <a:spcPts val="0"/>
              </a:spcBef>
              <a:spcAft>
                <a:spcPts val="0"/>
              </a:spcAft>
              <a:buClrTx/>
              <a:buSzTx/>
              <a:buFontTx/>
              <a:buNone/>
              <a:tabLst/>
              <a:defRPr/>
            </a:pPr>
            <a:r>
              <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TECHNOLOGICAL: </a:t>
            </a: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tracking location, demanding check-ins, excessive </a:t>
            </a:r>
          </a:p>
          <a:p>
            <a:pPr marL="228600" marR="0" lvl="0" indent="-22860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texting, spyware, monitoring communications, posting on social media.</a:t>
            </a:r>
          </a:p>
          <a:p>
            <a:pPr marL="228600" marR="0" lvl="0" indent="-228600" algn="just" defTabSz="914400" eaLnBrk="1" fontAlgn="auto" latinLnBrk="0" hangingPunct="1">
              <a:lnSpc>
                <a:spcPct val="119000"/>
              </a:lnSpc>
              <a:spcBef>
                <a:spcPts val="0"/>
              </a:spcBef>
              <a:spcAft>
                <a:spcPts val="0"/>
              </a:spcAft>
              <a:buClrTx/>
              <a:buSzTx/>
              <a:buFontTx/>
              <a:buNone/>
              <a:tabLst/>
              <a:defRPr/>
            </a:pPr>
            <a:endParaRPr kumimoji="0" lang="en-US" sz="1600" b="0"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just" defTabSz="914400" eaLnBrk="1" fontAlgn="auto" latinLnBrk="0" hangingPunct="1">
              <a:lnSpc>
                <a:spcPct val="119000"/>
              </a:lnSpc>
              <a:spcBef>
                <a:spcPts val="0"/>
              </a:spcBef>
              <a:spcAft>
                <a:spcPts val="0"/>
              </a:spcAft>
              <a:buClrTx/>
              <a:buSzTx/>
              <a:buFontTx/>
              <a:buNone/>
              <a:tabLst/>
              <a:defRPr/>
            </a:pPr>
            <a:endParaRPr kumimoji="0" lang="en-US" sz="1200" b="0"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just" defTabSz="914400" eaLnBrk="1" fontAlgn="auto" latinLnBrk="0" hangingPunct="1">
              <a:lnSpc>
                <a:spcPct val="100000"/>
              </a:lnSpc>
              <a:spcBef>
                <a:spcPts val="0"/>
              </a:spcBef>
              <a:spcAft>
                <a:spcPts val="0"/>
              </a:spcAft>
              <a:buClrTx/>
              <a:buSzTx/>
              <a:buFontTx/>
              <a:buNone/>
              <a:tabLst/>
              <a:defRPr/>
            </a:pPr>
            <a:r>
              <a:rPr kumimoji="0" lang="en-US" sz="1600" b="1" i="0" u="none" strike="noStrike" kern="14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FINANCIAL: </a:t>
            </a: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withholding money, no access to bank accounts/ATM </a:t>
            </a:r>
          </a:p>
          <a:p>
            <a:pPr marL="228600" marR="0" lvl="0" indent="-228600" algn="just"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and credit cards, ruining a victim’s credit, taking the victim’s paycheck.</a:t>
            </a:r>
          </a:p>
          <a:p>
            <a:pPr marL="228600" marR="0" lvl="0" indent="-228600" algn="just" defTabSz="914400" eaLnBrk="1" fontAlgn="auto" latinLnBrk="0" hangingPunct="1">
              <a:lnSpc>
                <a:spcPct val="119000"/>
              </a:lnSpc>
              <a:spcBef>
                <a:spcPts val="0"/>
              </a:spcBef>
              <a:spcAft>
                <a:spcPts val="600"/>
              </a:spcAft>
              <a:buClrTx/>
              <a:buSzTx/>
              <a:buFontTx/>
              <a:buNone/>
              <a:tabLst/>
              <a:defRPr/>
            </a:pPr>
            <a:endParaRPr kumimoji="0" lang="en-US" sz="1200" b="0" i="0" u="none" strike="noStrike" kern="1400" cap="none" spc="0" normalizeH="0" baseline="0" noProof="0" dirty="0">
              <a:ln>
                <a:noFill/>
              </a:ln>
              <a:solidFill>
                <a:srgbClr val="000000"/>
              </a:solidFill>
              <a:effectLst/>
              <a:uLnTx/>
              <a:uFillTx/>
              <a:latin typeface="Calibri" panose="020F0502020204030204" pitchFamily="34" charset="0"/>
            </a:endParaRPr>
          </a:p>
        </p:txBody>
      </p:sp>
      <p:pic>
        <p:nvPicPr>
          <p:cNvPr id="4098" name="Picture 2" descr="As Domestic Violence Awareness Month comes to a close, we thank the  incredible organizations that stand by our side. 💜 Your support and  dedication make a meaningful difference in the lives of">
            <a:extLst>
              <a:ext uri="{FF2B5EF4-FFF2-40B4-BE49-F238E27FC236}">
                <a16:creationId xmlns:a16="http://schemas.microsoft.com/office/drawing/2014/main" id="{7926E84C-022A-0E2D-F628-79B0E6BCE01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26376"/>
          <a:stretch>
            <a:fillRect/>
          </a:stretch>
        </p:blipFill>
        <p:spPr bwMode="auto">
          <a:xfrm>
            <a:off x="8880398" y="2309449"/>
            <a:ext cx="2823548" cy="2684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973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2123BCDE-EE6E-4C01-41A0-FE5D76D5D585}"/>
              </a:ext>
            </a:extLst>
          </p:cNvPr>
          <p:cNvGraphicFramePr/>
          <p:nvPr/>
        </p:nvGraphicFramePr>
        <p:xfrm>
          <a:off x="711201" y="1047899"/>
          <a:ext cx="4992508" cy="4688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6488292" y="1047899"/>
            <a:ext cx="5551308" cy="4913589"/>
          </a:xfrm>
          <a:prstGeom prst="rect">
            <a:avLst/>
          </a:prstGeom>
        </p:spPr>
        <p:txBody>
          <a:bodyPr wrap="square">
            <a:spAutoFit/>
          </a:bodyPr>
          <a:lstStyle/>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Fear​ </a:t>
            </a:r>
            <a:r>
              <a:rPr kumimoji="0" lang="en-US" sz="1400" b="0" i="0" u="none" strike="noStrike" kern="0" cap="none" spc="0" normalizeH="0" baseline="0" noProof="0" dirty="0">
                <a:ln>
                  <a:noFill/>
                </a:ln>
                <a:solidFill>
                  <a:sysClr val="windowText" lastClr="000000"/>
                </a:solidFill>
                <a:effectLst/>
                <a:uLnTx/>
                <a:uFillTx/>
              </a:rPr>
              <a:t>of being hurt or killed</a:t>
            </a: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Humiliation </a:t>
            </a:r>
            <a:r>
              <a:rPr kumimoji="0" lang="en-US" sz="1400" b="0" i="0" u="none" strike="noStrike" kern="0" cap="none" spc="0" normalizeH="0" baseline="0" noProof="0" dirty="0">
                <a:ln>
                  <a:noFill/>
                </a:ln>
                <a:solidFill>
                  <a:sysClr val="windowText" lastClr="000000"/>
                </a:solidFill>
                <a:effectLst/>
                <a:uLnTx/>
                <a:uFillTx/>
              </a:rPr>
              <a:t>for being in the situation</a:t>
            </a:r>
            <a:endParaRPr kumimoji="0" lang="en-US" sz="1400" b="1" i="0" u="none" strike="noStrike" kern="0" cap="none" spc="0" normalizeH="0" baseline="0" noProof="0" dirty="0">
              <a:ln>
                <a:noFill/>
              </a:ln>
              <a:solidFill>
                <a:sysClr val="windowText" lastClr="000000"/>
              </a:solidFill>
              <a:effectLst/>
              <a:uLnTx/>
              <a:uFillTx/>
            </a:endParaRP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Love​ </a:t>
            </a:r>
            <a:r>
              <a:rPr kumimoji="0" lang="en-US" sz="1400" b="0" i="0" u="none" strike="noStrike" kern="0" cap="none" spc="0" normalizeH="0" baseline="0" noProof="0" dirty="0">
                <a:ln>
                  <a:noFill/>
                </a:ln>
                <a:solidFill>
                  <a:sysClr val="windowText" lastClr="000000"/>
                </a:solidFill>
                <a:effectLst/>
                <a:uLnTx/>
                <a:uFillTx/>
              </a:rPr>
              <a:t>for the abuser and their family</a:t>
            </a:r>
            <a:endParaRPr kumimoji="0" lang="en-US" sz="1400" b="1" i="0" u="none" strike="noStrike" kern="0" cap="none" spc="0" normalizeH="0" baseline="0" noProof="0" dirty="0">
              <a:ln>
                <a:noFill/>
              </a:ln>
              <a:solidFill>
                <a:sysClr val="windowText" lastClr="000000"/>
              </a:solidFill>
              <a:effectLst/>
              <a:uLnTx/>
              <a:uFillTx/>
            </a:endParaRPr>
          </a:p>
          <a:p>
            <a:pPr marL="800100" marR="0" lvl="1"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rPr>
              <a:t>Individuals return to abusive relationships 5-7 times, on average.</a:t>
            </a: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Children​ </a:t>
            </a:r>
            <a:r>
              <a:rPr kumimoji="0" lang="en-US" sz="1400" b="0" i="0" u="none" strike="noStrike" kern="0" cap="none" spc="0" normalizeH="0" baseline="0" noProof="0" dirty="0">
                <a:ln>
                  <a:noFill/>
                </a:ln>
                <a:solidFill>
                  <a:sysClr val="windowText" lastClr="000000"/>
                </a:solidFill>
                <a:effectLst/>
                <a:uLnTx/>
                <a:uFillTx/>
              </a:rPr>
              <a:t>danger in taking them and danger in leaving them</a:t>
            </a:r>
            <a:endParaRPr kumimoji="0" lang="en-US" sz="1400" b="1" i="0" u="none" strike="noStrike" kern="0" cap="none" spc="0" normalizeH="0" baseline="0" noProof="0" dirty="0">
              <a:ln>
                <a:noFill/>
              </a:ln>
              <a:solidFill>
                <a:sysClr val="windowText" lastClr="000000"/>
              </a:solidFill>
              <a:effectLst/>
              <a:uLnTx/>
              <a:uFillTx/>
            </a:endParaRP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Money ​</a:t>
            </a:r>
            <a:r>
              <a:rPr kumimoji="0" lang="en-US" sz="1400" b="0" i="0" u="none" strike="noStrike" kern="0" cap="none" spc="0" normalizeH="0" baseline="0" noProof="0" dirty="0">
                <a:ln>
                  <a:noFill/>
                </a:ln>
                <a:solidFill>
                  <a:sysClr val="windowText" lastClr="000000"/>
                </a:solidFill>
                <a:effectLst/>
                <a:uLnTx/>
                <a:uFillTx/>
              </a:rPr>
              <a:t>that is not accessible without abuser</a:t>
            </a:r>
            <a:endParaRPr kumimoji="0" lang="en-US" sz="1400" b="1" i="0" u="none" strike="noStrike" kern="0" cap="none" spc="0" normalizeH="0" baseline="0" noProof="0" dirty="0">
              <a:ln>
                <a:noFill/>
              </a:ln>
              <a:solidFill>
                <a:sysClr val="windowText" lastClr="000000"/>
              </a:solidFill>
              <a:effectLst/>
              <a:uLnTx/>
              <a:uFillTx/>
            </a:endParaRP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Limited or no support system​</a:t>
            </a: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Abuser promises to change​</a:t>
            </a:r>
            <a:r>
              <a:rPr kumimoji="0" lang="en-US" sz="1400" b="0" i="0" u="none" strike="noStrike" kern="0" cap="none" spc="0" normalizeH="0" baseline="0" noProof="0" dirty="0">
                <a:ln>
                  <a:noFill/>
                </a:ln>
                <a:solidFill>
                  <a:sysClr val="windowText" lastClr="000000"/>
                </a:solidFill>
                <a:effectLst/>
                <a:uLnTx/>
                <a:uFillTx/>
              </a:rPr>
              <a:t>​</a:t>
            </a: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It might be safer to stay at that time</a:t>
            </a: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Substance Use or Mental Health Barriers</a:t>
            </a: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Gaslighting </a:t>
            </a:r>
            <a:r>
              <a:rPr kumimoji="0" lang="en-US" sz="1400" b="0" i="0" u="none" strike="noStrike" kern="0" cap="none" spc="0" normalizeH="0" baseline="0" noProof="0" dirty="0">
                <a:ln>
                  <a:noFill/>
                </a:ln>
                <a:solidFill>
                  <a:sysClr val="windowText" lastClr="000000"/>
                </a:solidFill>
                <a:effectLst/>
                <a:uLnTx/>
                <a:uFillTx/>
              </a:rPr>
              <a:t>“You’re crazy – I do not hurt/control you.”</a:t>
            </a:r>
            <a:endParaRPr kumimoji="0" lang="en-US" sz="1400" b="1" i="0" u="none" strike="noStrike" kern="0" cap="none" spc="0" normalizeH="0" baseline="0" noProof="0" dirty="0">
              <a:ln>
                <a:noFill/>
              </a:ln>
              <a:solidFill>
                <a:sysClr val="windowText" lastClr="000000"/>
              </a:solidFill>
              <a:effectLst/>
              <a:uLnTx/>
              <a:uFillTx/>
            </a:endParaRPr>
          </a:p>
          <a:p>
            <a:pPr marL="342900" marR="0" lvl="0" indent="-342900" defTabSz="914400" eaLnBrk="1" fontAlgn="base" latinLnBrk="0" hangingPunct="1">
              <a:lnSpc>
                <a:spcPct val="15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ysClr val="windowText" lastClr="000000"/>
                </a:solidFill>
                <a:effectLst/>
                <a:uLnTx/>
                <a:uFillTx/>
              </a:rPr>
              <a:t>Trauma</a:t>
            </a:r>
          </a:p>
          <a:p>
            <a:pPr marL="628650" marR="0" lvl="1"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solidFill>
                <a:effectLst/>
                <a:uLnTx/>
                <a:uFillTx/>
              </a:rPr>
              <a:t>Effects the way victims approach potentially helpful relationships, compounding issues of isolation.</a:t>
            </a:r>
          </a:p>
          <a:p>
            <a:pPr marL="0" marR="0" lvl="0" indent="0" defTabSz="914400" eaLnBrk="1" fontAlgn="base" latinLnBrk="0" hangingPunct="1">
              <a:lnSpc>
                <a:spcPct val="15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a:t>
            </a:r>
            <a:endParaRPr kumimoji="0" lang="en-US" sz="2000" b="0" i="0" u="none" strike="noStrike" kern="0" cap="none" spc="0" normalizeH="0" baseline="0" noProof="0" dirty="0">
              <a:ln>
                <a:noFill/>
              </a:ln>
              <a:solidFill>
                <a:sysClr val="windowText" lastClr="000000"/>
              </a:solidFill>
              <a:effectLst/>
              <a:uLnTx/>
              <a:uFillTx/>
            </a:endParaRPr>
          </a:p>
        </p:txBody>
      </p:sp>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601662" y="304800"/>
            <a:ext cx="6264275" cy="590931"/>
          </a:xfrm>
        </p:spPr>
        <p:txBody>
          <a:bodyPr/>
          <a:lstStyle/>
          <a:p>
            <a:r>
              <a:rPr lang="en-US" b="1" dirty="0">
                <a:solidFill>
                  <a:srgbClr val="7030A0"/>
                </a:solidFill>
              </a:rPr>
              <a:t>Challenges to Leaving</a:t>
            </a:r>
          </a:p>
        </p:txBody>
      </p:sp>
    </p:spTree>
    <p:extLst>
      <p:ext uri="{BB962C8B-B14F-4D97-AF65-F5344CB8AC3E}">
        <p14:creationId xmlns:p14="http://schemas.microsoft.com/office/powerpoint/2010/main" val="3285722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6096000" cy="1075085"/>
          </a:xfrm>
        </p:spPr>
        <p:txBody>
          <a:bodyPr>
            <a:normAutofit fontScale="90000"/>
          </a:bodyPr>
          <a:lstStyle/>
          <a:p>
            <a:pPr algn="ctr"/>
            <a:r>
              <a:rPr lang="en-US" sz="3600" b="1" dirty="0">
                <a:solidFill>
                  <a:srgbClr val="7030A0"/>
                </a:solidFill>
                <a:latin typeface="Arial Black" panose="020B0A04020102020204" pitchFamily="34" charset="0"/>
              </a:rPr>
              <a:t>The Economic Impact of </a:t>
            </a:r>
            <a:br>
              <a:rPr lang="en-US" sz="3600" b="1" dirty="0">
                <a:solidFill>
                  <a:srgbClr val="7030A0"/>
                </a:solidFill>
                <a:latin typeface="Arial Black" panose="020B0A04020102020204" pitchFamily="34" charset="0"/>
              </a:rPr>
            </a:br>
            <a:r>
              <a:rPr lang="en-US" sz="3600" b="1" dirty="0">
                <a:solidFill>
                  <a:srgbClr val="7030A0"/>
                </a:solidFill>
                <a:latin typeface="Arial Black" panose="020B0A04020102020204" pitchFamily="34" charset="0"/>
              </a:rPr>
              <a:t>Intimate Partner Violence</a:t>
            </a:r>
          </a:p>
        </p:txBody>
      </p:sp>
      <p:sp>
        <p:nvSpPr>
          <p:cNvPr id="3" name="Content Placeholder 2"/>
          <p:cNvSpPr>
            <a:spLocks noGrp="1"/>
          </p:cNvSpPr>
          <p:nvPr>
            <p:ph idx="1"/>
          </p:nvPr>
        </p:nvSpPr>
        <p:spPr>
          <a:xfrm>
            <a:off x="381000" y="1227485"/>
            <a:ext cx="11201400" cy="4716115"/>
          </a:xfrm>
        </p:spPr>
        <p:txBody>
          <a:bodyPr>
            <a:noAutofit/>
          </a:bodyPr>
          <a:lstStyle/>
          <a:p>
            <a:r>
              <a:rPr lang="en-US" sz="2800" dirty="0">
                <a:latin typeface="Aldhabi" panose="01000000000000000000" pitchFamily="2" charset="-78"/>
                <a:cs typeface="Aldhabi" panose="01000000000000000000" pitchFamily="2" charset="-78"/>
              </a:rPr>
              <a:t>Victims experience 4 times higher rate of job instability.</a:t>
            </a:r>
          </a:p>
          <a:p>
            <a:r>
              <a:rPr lang="en-US" sz="2800" dirty="0">
                <a:latin typeface="Aldhabi" panose="01000000000000000000" pitchFamily="2" charset="-78"/>
                <a:cs typeface="Aldhabi" panose="01000000000000000000" pitchFamily="2" charset="-78"/>
              </a:rPr>
              <a:t>Victims experience 3 times higher rate of medical out of pocket expense.</a:t>
            </a:r>
          </a:p>
          <a:p>
            <a:r>
              <a:rPr lang="en-US" sz="2800" dirty="0">
                <a:latin typeface="Aldhabi" panose="01000000000000000000" pitchFamily="2" charset="-78"/>
                <a:cs typeface="Aldhabi" panose="01000000000000000000" pitchFamily="2" charset="-78"/>
              </a:rPr>
              <a:t>Victims experience 89% less opportunity for education attainment.</a:t>
            </a:r>
          </a:p>
          <a:p>
            <a:r>
              <a:rPr lang="en-US" sz="2800" dirty="0">
                <a:latin typeface="Aldhabi" panose="01000000000000000000" pitchFamily="2" charset="-78"/>
                <a:cs typeface="Aldhabi" panose="01000000000000000000" pitchFamily="2" charset="-78"/>
              </a:rPr>
              <a:t>Victims experience 95% higher costs related to lost housing, eviction or relocation. </a:t>
            </a:r>
          </a:p>
          <a:p>
            <a:r>
              <a:rPr lang="en-US" sz="2800" dirty="0">
                <a:latin typeface="Aldhabi" panose="01000000000000000000" pitchFamily="2" charset="-78"/>
                <a:cs typeface="Aldhabi" panose="01000000000000000000" pitchFamily="2" charset="-78"/>
              </a:rPr>
              <a:t>Victims experience 20X higher cost related to legal fees and immigration fees than their peers. </a:t>
            </a:r>
          </a:p>
          <a:p>
            <a:r>
              <a:rPr lang="en-US" sz="2800" dirty="0">
                <a:latin typeface="Aldhabi" panose="01000000000000000000" pitchFamily="2" charset="-78"/>
                <a:cs typeface="Aldhabi" panose="01000000000000000000" pitchFamily="2" charset="-78"/>
              </a:rPr>
              <a:t>Victims are responsible for credit card debt that is 5-10 times higher than their peers due to financial coercion or fraud. </a:t>
            </a:r>
          </a:p>
          <a:p>
            <a:r>
              <a:rPr lang="en-US" sz="2800" dirty="0">
                <a:latin typeface="Aldhabi" panose="01000000000000000000" pitchFamily="2" charset="-78"/>
                <a:cs typeface="Aldhabi" panose="01000000000000000000" pitchFamily="2" charset="-78"/>
              </a:rPr>
              <a:t>Victims experience 150% higher rate of days lost at work than peers. </a:t>
            </a:r>
          </a:p>
          <a:p>
            <a:r>
              <a:rPr lang="en-US" sz="2800" dirty="0">
                <a:latin typeface="Aldhabi" panose="01000000000000000000" pitchFamily="2" charset="-78"/>
                <a:cs typeface="Aldhabi" panose="01000000000000000000" pitchFamily="2" charset="-78"/>
              </a:rPr>
              <a:t>Victims experience 500% less lifetime earning than their peers. </a:t>
            </a:r>
          </a:p>
          <a:p>
            <a:r>
              <a:rPr lang="en-US" sz="2800" dirty="0">
                <a:latin typeface="Aldhabi" panose="01000000000000000000" pitchFamily="2" charset="-78"/>
                <a:cs typeface="Aldhabi" panose="01000000000000000000" pitchFamily="2" charset="-78"/>
              </a:rPr>
              <a:t>Victims experience 200% higher rate of job loss due to absence, relocation, or illness. </a:t>
            </a:r>
          </a:p>
          <a:p>
            <a:r>
              <a:rPr lang="en-US" sz="2800" dirty="0">
                <a:latin typeface="Aldhabi" panose="01000000000000000000" pitchFamily="2" charset="-78"/>
                <a:cs typeface="Aldhabi" panose="01000000000000000000" pitchFamily="2" charset="-78"/>
              </a:rPr>
              <a:t>Victims experience asset depletion that is 25x more likely to affect long term financial status.</a:t>
            </a:r>
          </a:p>
          <a:p>
            <a:r>
              <a:rPr lang="en-US" sz="2800" dirty="0">
                <a:latin typeface="Aldhabi" panose="01000000000000000000" pitchFamily="2" charset="-78"/>
                <a:cs typeface="Aldhabi" panose="01000000000000000000" pitchFamily="2" charset="-78"/>
              </a:rPr>
              <a:t>Victims have a financial literacy level that is on average at the level of a 4</a:t>
            </a:r>
            <a:r>
              <a:rPr lang="en-US" sz="2800" baseline="30000" dirty="0">
                <a:latin typeface="Aldhabi" panose="01000000000000000000" pitchFamily="2" charset="-78"/>
                <a:cs typeface="Aldhabi" panose="01000000000000000000" pitchFamily="2" charset="-78"/>
              </a:rPr>
              <a:t>th</a:t>
            </a:r>
            <a:r>
              <a:rPr lang="en-US" sz="2800" dirty="0">
                <a:latin typeface="Aldhabi" panose="01000000000000000000" pitchFamily="2" charset="-78"/>
                <a:cs typeface="Aldhabi" panose="01000000000000000000" pitchFamily="2" charset="-78"/>
              </a:rPr>
              <a:t> grader in the US. </a:t>
            </a:r>
          </a:p>
        </p:txBody>
      </p:sp>
    </p:spTree>
    <p:extLst>
      <p:ext uri="{BB962C8B-B14F-4D97-AF65-F5344CB8AC3E}">
        <p14:creationId xmlns:p14="http://schemas.microsoft.com/office/powerpoint/2010/main" val="3496208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400896" y="1404384"/>
            <a:ext cx="4315293" cy="3927423"/>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 name="Rectangle 2"/>
          <p:cNvSpPr/>
          <p:nvPr/>
        </p:nvSpPr>
        <p:spPr>
          <a:xfrm>
            <a:off x="480726" y="998217"/>
            <a:ext cx="6834474" cy="5478423"/>
          </a:xfrm>
          <a:prstGeom prst="rect">
            <a:avLst/>
          </a:prstGeom>
        </p:spPr>
        <p:txBody>
          <a:bodyPr wrap="square">
            <a:spAutoFit/>
          </a:bodyPr>
          <a:lstStyle/>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rates of Chronic Illnesses (3X)</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rates of Emergency Room Visits (6X)</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rates of Hospital Admissions</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Reduced rates of Health Screenings</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rates of unplanned pregnancies (3X)</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 of HIV and STI’s (2X)</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 of diagnosed PTSD (2X)</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 of Suicide (2X)</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ysClr val="windowText" lastClr="000000"/>
                </a:solidFill>
                <a:effectLst/>
                <a:uLnTx/>
                <a:uFillTx/>
              </a:rPr>
              <a:t>Higher rate of low birth weight babies (3X)</a:t>
            </a:r>
          </a:p>
          <a:p>
            <a:pPr marL="0" marR="0" lvl="0" indent="0" defTabSz="914400" eaLnBrk="1" fontAlgn="base"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0" cap="none" spc="0" normalizeH="0" baseline="0" noProof="0" dirty="0">
                <a:ln>
                  <a:noFill/>
                </a:ln>
                <a:solidFill>
                  <a:sysClr val="windowText" lastClr="000000"/>
                </a:solidFill>
                <a:effectLst/>
                <a:uLnTx/>
                <a:uFillTx/>
              </a:rPr>
              <a:t>Abuse is more common for woman in the United States than </a:t>
            </a:r>
            <a:r>
              <a:rPr kumimoji="0" lang="en-US" sz="2400" b="1" i="0" u="none" strike="noStrike" kern="0" cap="none" spc="0" normalizeH="0" baseline="0" noProof="0" dirty="0">
                <a:ln>
                  <a:noFill/>
                </a:ln>
                <a:solidFill>
                  <a:srgbClr val="7030A0"/>
                </a:solidFill>
                <a:effectLst/>
                <a:uLnTx/>
                <a:uFillTx/>
              </a:rPr>
              <a:t>breast cancer and diabetes combined.</a:t>
            </a: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dirty="0">
              <a:ln>
                <a:noFill/>
              </a:ln>
              <a:solidFill>
                <a:prstClr val="white">
                  <a:lumMod val="50000"/>
                </a:prstClr>
              </a:solidFill>
              <a:effectLst/>
              <a:uLnTx/>
              <a:uFillTx/>
            </a:endParaRPr>
          </a:p>
          <a:p>
            <a:pPr marL="0" marR="0" lvl="0" indent="0" algn="r" defTabSz="914400" eaLnBrk="1" fontAlgn="base"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lumMod val="50000"/>
                </a:prstClr>
              </a:solidFill>
              <a:effectLst/>
              <a:uLnTx/>
              <a:uFillTx/>
            </a:endParaRPr>
          </a:p>
          <a:p>
            <a:pPr marL="342900" marR="0" lvl="0" indent="-342900" defTabSz="9144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0" cap="none" spc="0" normalizeH="0" baseline="0" noProof="0" dirty="0">
              <a:ln>
                <a:noFill/>
              </a:ln>
              <a:solidFill>
                <a:prstClr val="white">
                  <a:lumMod val="50000"/>
                </a:prstClr>
              </a:solidFill>
              <a:effectLst/>
              <a:uLnTx/>
              <a:uFillTx/>
            </a:endParaRPr>
          </a:p>
        </p:txBody>
      </p:sp>
      <p:sp>
        <p:nvSpPr>
          <p:cNvPr id="10" name="Title 9">
            <a:extLst>
              <a:ext uri="{FF2B5EF4-FFF2-40B4-BE49-F238E27FC236}">
                <a16:creationId xmlns:a16="http://schemas.microsoft.com/office/drawing/2014/main" id="{24FAFA63-EF73-4268-8107-6CD20923D700}"/>
              </a:ext>
            </a:extLst>
          </p:cNvPr>
          <p:cNvSpPr>
            <a:spLocks noGrp="1"/>
          </p:cNvSpPr>
          <p:nvPr>
            <p:ph type="title"/>
          </p:nvPr>
        </p:nvSpPr>
        <p:spPr>
          <a:xfrm>
            <a:off x="475811" y="304760"/>
            <a:ext cx="8092440" cy="681167"/>
          </a:xfrm>
        </p:spPr>
        <p:txBody>
          <a:bodyPr/>
          <a:lstStyle/>
          <a:p>
            <a:r>
              <a:rPr lang="en-US" b="1" dirty="0">
                <a:solidFill>
                  <a:srgbClr val="7030A0"/>
                </a:solidFill>
              </a:rPr>
              <a:t>Domestic Violence and Health </a:t>
            </a:r>
            <a:endParaRPr lang="en-GB" b="1" dirty="0">
              <a:solidFill>
                <a:srgbClr val="7030A0"/>
              </a:solidFill>
            </a:endParaRPr>
          </a:p>
        </p:txBody>
      </p:sp>
      <p:sp>
        <p:nvSpPr>
          <p:cNvPr id="5" name="Rectangle 4"/>
          <p:cNvSpPr/>
          <p:nvPr/>
        </p:nvSpPr>
        <p:spPr>
          <a:xfrm>
            <a:off x="7504034" y="1981200"/>
            <a:ext cx="4207239" cy="255454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rPr>
              <a:t>The costs of intimate partner violence exceed </a:t>
            </a:r>
            <a:r>
              <a:rPr kumimoji="0" lang="en-US" sz="2000" b="1" i="0" u="none" strike="noStrike" kern="0" cap="none" spc="0" normalizeH="0" baseline="0" noProof="0" dirty="0">
                <a:ln>
                  <a:noFill/>
                </a:ln>
                <a:solidFill>
                  <a:prstClr val="white"/>
                </a:solidFill>
                <a:effectLst/>
                <a:uLnTx/>
                <a:uFillTx/>
              </a:rPr>
              <a:t>$8.3 billion annually</a:t>
            </a:r>
            <a:r>
              <a:rPr kumimoji="0" lang="en-US" sz="2000" b="0" i="0" u="none" strike="noStrike" kern="0" cap="none" spc="0" normalizeH="0" baseline="0" noProof="0" dirty="0">
                <a:ln>
                  <a:noFill/>
                </a:ln>
                <a:solidFill>
                  <a:prstClr val="white"/>
                </a:solidFill>
                <a:effectLst/>
                <a:uLnTx/>
                <a:uFillTx/>
              </a:rPr>
              <a:t>. </a:t>
            </a:r>
            <a:r>
              <a:rPr kumimoji="0" lang="en-US" sz="2000" b="1" i="0" u="none" strike="noStrike" kern="0" cap="none" spc="0" normalizeH="0" baseline="0" noProof="0" dirty="0">
                <a:ln>
                  <a:noFill/>
                </a:ln>
                <a:solidFill>
                  <a:prstClr val="white"/>
                </a:solidFill>
                <a:effectLst/>
                <a:uLnTx/>
                <a:uFillTx/>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white"/>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rPr>
              <a:t>$4.1 billion </a:t>
            </a:r>
            <a:r>
              <a:rPr kumimoji="0" lang="en-US" sz="2000" b="0" i="0" u="none" strike="noStrike" kern="0" cap="none" spc="0" normalizeH="0" baseline="0" noProof="0" dirty="0">
                <a:ln>
                  <a:noFill/>
                </a:ln>
                <a:solidFill>
                  <a:prstClr val="white"/>
                </a:solidFill>
                <a:effectLst/>
                <a:uLnTx/>
                <a:uFillTx/>
              </a:rPr>
              <a:t>of which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rPr>
              <a:t>is for direct medical and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rPr>
              <a:t>mental health care services.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rPr>
              <a:t> </a:t>
            </a:r>
            <a:r>
              <a:rPr kumimoji="0" lang="en-US" sz="1200" b="0" i="0" u="none" strike="noStrike" kern="0" cap="none" spc="0" normalizeH="0" baseline="0" noProof="0" dirty="0">
                <a:ln>
                  <a:noFill/>
                </a:ln>
                <a:solidFill>
                  <a:prstClr val="white"/>
                </a:solidFill>
                <a:effectLst/>
                <a:uLnTx/>
                <a:uFillTx/>
              </a:rPr>
              <a:t>​</a:t>
            </a:r>
          </a:p>
        </p:txBody>
      </p:sp>
    </p:spTree>
    <p:extLst>
      <p:ext uri="{BB962C8B-B14F-4D97-AF65-F5344CB8AC3E}">
        <p14:creationId xmlns:p14="http://schemas.microsoft.com/office/powerpoint/2010/main" val="2126874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32473"/>
            <a:ext cx="7586991" cy="721867"/>
          </a:xfrm>
        </p:spPr>
        <p:txBody>
          <a:bodyPr/>
          <a:lstStyle/>
          <a:p>
            <a:r>
              <a:rPr lang="en-US" b="1" dirty="0">
                <a:solidFill>
                  <a:srgbClr val="7030A0"/>
                </a:solidFill>
              </a:rPr>
              <a:t>Medical Problems Caused by IPV</a:t>
            </a:r>
          </a:p>
        </p:txBody>
      </p:sp>
      <p:graphicFrame>
        <p:nvGraphicFramePr>
          <p:cNvPr id="10" name="Diagram 9"/>
          <p:cNvGraphicFramePr/>
          <p:nvPr/>
        </p:nvGraphicFramePr>
        <p:xfrm>
          <a:off x="0" y="1027759"/>
          <a:ext cx="4128654" cy="1532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4" name="Diagram 23"/>
          <p:cNvGraphicFramePr/>
          <p:nvPr/>
        </p:nvGraphicFramePr>
        <p:xfrm>
          <a:off x="7601131" y="1196546"/>
          <a:ext cx="3894869" cy="158614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6" name="Diagram 25"/>
          <p:cNvGraphicFramePr/>
          <p:nvPr/>
        </p:nvGraphicFramePr>
        <p:xfrm>
          <a:off x="3843111" y="2504017"/>
          <a:ext cx="4119079" cy="1824805"/>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30" name="Diagram 29"/>
          <p:cNvGraphicFramePr/>
          <p:nvPr/>
        </p:nvGraphicFramePr>
        <p:xfrm>
          <a:off x="7654671" y="4273404"/>
          <a:ext cx="4027256" cy="1606466"/>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25" name="Diagram 24"/>
          <p:cNvGraphicFramePr/>
          <p:nvPr/>
        </p:nvGraphicFramePr>
        <p:xfrm>
          <a:off x="-27575" y="2250749"/>
          <a:ext cx="4163283" cy="232489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23" name="Diagram 22"/>
          <p:cNvGraphicFramePr/>
          <p:nvPr/>
        </p:nvGraphicFramePr>
        <p:xfrm>
          <a:off x="3870565" y="606452"/>
          <a:ext cx="4064172" cy="2337351"/>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28" name="Diagram 27"/>
          <p:cNvGraphicFramePr/>
          <p:nvPr/>
        </p:nvGraphicFramePr>
        <p:xfrm>
          <a:off x="7054" y="3992564"/>
          <a:ext cx="4128654" cy="2168147"/>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29" name="Diagram 28"/>
          <p:cNvGraphicFramePr/>
          <p:nvPr/>
        </p:nvGraphicFramePr>
        <p:xfrm>
          <a:off x="3901125" y="3976229"/>
          <a:ext cx="4209150" cy="2223150"/>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graphicFrame>
        <p:nvGraphicFramePr>
          <p:cNvPr id="27" name="Diagram 26"/>
          <p:cNvGraphicFramePr/>
          <p:nvPr/>
        </p:nvGraphicFramePr>
        <p:xfrm>
          <a:off x="7654671" y="2211927"/>
          <a:ext cx="3925623" cy="2717182"/>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spTree>
    <p:extLst>
      <p:ext uri="{BB962C8B-B14F-4D97-AF65-F5344CB8AC3E}">
        <p14:creationId xmlns:p14="http://schemas.microsoft.com/office/powerpoint/2010/main" val="2268490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7804493" cy="5170646"/>
          </a:xfrm>
        </p:spPr>
        <p:txBody>
          <a:bodyPr/>
          <a:lstStyle/>
          <a:p>
            <a:pPr>
              <a:spcBef>
                <a:spcPts val="0"/>
              </a:spcBef>
            </a:pPr>
            <a:r>
              <a:rPr lang="en-US" sz="3200" dirty="0">
                <a:latin typeface="+mj-lt"/>
                <a:cs typeface="Times New Roman" panose="02020603050405020304" pitchFamily="18" charset="0"/>
              </a:rPr>
              <a:t>Unintended/Unwanted pregnancy</a:t>
            </a:r>
          </a:p>
          <a:p>
            <a:r>
              <a:rPr lang="en-US" sz="3200" dirty="0">
                <a:latin typeface="+mj-lt"/>
                <a:cs typeface="Times New Roman" panose="02020603050405020304" pitchFamily="18" charset="0"/>
              </a:rPr>
              <a:t>Abortion/Unsafe abortion</a:t>
            </a:r>
          </a:p>
          <a:p>
            <a:r>
              <a:rPr lang="en-US" sz="3200" dirty="0">
                <a:latin typeface="+mj-lt"/>
                <a:cs typeface="Times New Roman" panose="02020603050405020304" pitchFamily="18" charset="0"/>
              </a:rPr>
              <a:t>Sexually Transmitted Infections, including HIV</a:t>
            </a:r>
          </a:p>
          <a:p>
            <a:r>
              <a:rPr lang="en-US" sz="3200" dirty="0">
                <a:latin typeface="+mj-lt"/>
                <a:cs typeface="Times New Roman" panose="02020603050405020304" pitchFamily="18" charset="0"/>
              </a:rPr>
              <a:t>Pregnancy Complications/Miscarriage </a:t>
            </a:r>
          </a:p>
          <a:p>
            <a:r>
              <a:rPr lang="en-US" sz="3200" dirty="0">
                <a:latin typeface="+mj-lt"/>
                <a:cs typeface="Times New Roman" panose="02020603050405020304" pitchFamily="18" charset="0"/>
              </a:rPr>
              <a:t>Delayed Pre-Natal Care</a:t>
            </a:r>
          </a:p>
          <a:p>
            <a:r>
              <a:rPr lang="en-US" sz="3200" dirty="0">
                <a:latin typeface="+mj-lt"/>
                <a:cs typeface="Times New Roman" panose="02020603050405020304" pitchFamily="18" charset="0"/>
              </a:rPr>
              <a:t>Chronic Pelvic Infection </a:t>
            </a:r>
          </a:p>
          <a:p>
            <a:r>
              <a:rPr lang="en-US" sz="3200" dirty="0">
                <a:latin typeface="+mj-lt"/>
                <a:cs typeface="Times New Roman" panose="02020603050405020304" pitchFamily="18" charset="0"/>
              </a:rPr>
              <a:t>Low Birthweight Babies</a:t>
            </a:r>
          </a:p>
          <a:p>
            <a:r>
              <a:rPr lang="en-US" sz="3200" dirty="0">
                <a:latin typeface="+mj-lt"/>
                <a:cs typeface="Times New Roman" panose="02020603050405020304" pitchFamily="18" charset="0"/>
              </a:rPr>
              <a:t>Infertility</a:t>
            </a:r>
          </a:p>
          <a:p>
            <a:r>
              <a:rPr lang="en-US" sz="3200" dirty="0">
                <a:latin typeface="+mj-lt"/>
                <a:cs typeface="Times New Roman" panose="02020603050405020304" pitchFamily="18" charset="0"/>
              </a:rPr>
              <a:t>Urinary Tract Infections</a:t>
            </a:r>
          </a:p>
          <a:p>
            <a:endParaRPr lang="en-US" sz="3200" baseline="60000" dirty="0">
              <a:latin typeface="+mj-lt"/>
              <a:cs typeface="Times New Roman" panose="02020603050405020304" pitchFamily="18" charset="0"/>
            </a:endParaRPr>
          </a:p>
          <a:p>
            <a:pPr marL="0" indent="0">
              <a:buNone/>
            </a:pPr>
            <a:endParaRPr lang="en-US" sz="2000" baseline="600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2000" baseline="60000" dirty="0">
              <a:solidFill>
                <a:schemeClr val="bg1"/>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308927"/>
            <a:ext cx="7952509" cy="1143000"/>
          </a:xfrm>
        </p:spPr>
        <p:txBody>
          <a:bodyPr>
            <a:noAutofit/>
          </a:bodyPr>
          <a:lstStyle/>
          <a:p>
            <a:r>
              <a:rPr lang="en-US" sz="3600" dirty="0">
                <a:solidFill>
                  <a:srgbClr val="7030A0"/>
                </a:solidFill>
                <a:latin typeface="Arial Black" panose="020B0A04020102020204" pitchFamily="34" charset="0"/>
              </a:rPr>
              <a:t>Sexual and Reproductive Health Problems Caused by IPV</a:t>
            </a: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211" t="3305" r="13337" b="11504"/>
          <a:stretch/>
        </p:blipFill>
        <p:spPr bwMode="auto">
          <a:xfrm>
            <a:off x="8763000" y="1419972"/>
            <a:ext cx="2628900" cy="225742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pic>
        <p:nvPicPr>
          <p:cNvPr id="3074" name="Picture 2" descr="The Impact of Domestic Violence on Birth Outcom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4170776"/>
            <a:ext cx="4651514" cy="158659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920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98511"/>
            <a:ext cx="8763000" cy="492443"/>
          </a:xfrm>
        </p:spPr>
        <p:txBody>
          <a:bodyPr/>
          <a:lstStyle/>
          <a:p>
            <a:r>
              <a:rPr lang="en-US" b="1" dirty="0">
                <a:solidFill>
                  <a:srgbClr val="7030A0"/>
                </a:solidFill>
              </a:rPr>
              <a:t>Mental Health Problems Caused by DV</a:t>
            </a:r>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86731A88-BFE3-6C42-BB30-9B3F46A73B0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B0A0E7-B5E5-2B43-927D-DABDF4CAC6C0}"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Diagram 2"/>
          <p:cNvGraphicFramePr/>
          <p:nvPr/>
        </p:nvGraphicFramePr>
        <p:xfrm>
          <a:off x="304800" y="1394464"/>
          <a:ext cx="11804073" cy="4447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8626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5325" y="1295401"/>
            <a:ext cx="11237495" cy="4495799"/>
          </a:xfrm>
        </p:spPr>
        <p:txBody>
          <a:bodyPr>
            <a:noAutofit/>
          </a:bodyPr>
          <a:lstStyle/>
          <a:p>
            <a:r>
              <a:rPr lang="en-US" sz="3200" dirty="0">
                <a:latin typeface="JasmineUPC" panose="020B0502040204020203" pitchFamily="18" charset="-34"/>
                <a:cs typeface="JasmineUPC" panose="020B0502040204020203" pitchFamily="18" charset="-34"/>
              </a:rPr>
              <a:t>DV/IPV related homicides in the US = </a:t>
            </a:r>
            <a:r>
              <a:rPr lang="en-US" sz="4000" b="1" dirty="0">
                <a:solidFill>
                  <a:srgbClr val="7030A0"/>
                </a:solidFill>
                <a:latin typeface="JasmineUPC" panose="020B0502040204020203" pitchFamily="18" charset="-34"/>
                <a:cs typeface="JasmineUPC" panose="020B0502040204020203" pitchFamily="18" charset="-34"/>
              </a:rPr>
              <a:t>12,000 each year</a:t>
            </a:r>
          </a:p>
          <a:p>
            <a:r>
              <a:rPr lang="en-US" sz="3200" dirty="0">
                <a:latin typeface="JasmineUPC" panose="020B0502040204020203" pitchFamily="18" charset="-34"/>
                <a:cs typeface="JasmineUPC" panose="020B0502040204020203" pitchFamily="18" charset="-34"/>
              </a:rPr>
              <a:t>DV/IPV accounts for more than </a:t>
            </a:r>
            <a:r>
              <a:rPr lang="en-US" sz="3200" b="1" dirty="0">
                <a:solidFill>
                  <a:srgbClr val="7030A0"/>
                </a:solidFill>
                <a:latin typeface="JasmineUPC" panose="020B0502040204020203" pitchFamily="18" charset="-34"/>
                <a:cs typeface="JasmineUPC" panose="020B0502040204020203" pitchFamily="18" charset="-34"/>
              </a:rPr>
              <a:t>half the murders of women </a:t>
            </a:r>
            <a:r>
              <a:rPr lang="en-US" sz="3200" dirty="0">
                <a:latin typeface="JasmineUPC" panose="020B0502040204020203" pitchFamily="18" charset="-34"/>
                <a:cs typeface="JasmineUPC" panose="020B0502040204020203" pitchFamily="18" charset="-34"/>
              </a:rPr>
              <a:t>in the United States every year.</a:t>
            </a:r>
          </a:p>
          <a:p>
            <a:r>
              <a:rPr lang="en-US" sz="3200" dirty="0">
                <a:latin typeface="JasmineUPC" panose="020B0502040204020203" pitchFamily="18" charset="-34"/>
                <a:cs typeface="JasmineUPC" panose="020B0502040204020203" pitchFamily="18" charset="-34"/>
              </a:rPr>
              <a:t>For </a:t>
            </a:r>
            <a:r>
              <a:rPr lang="en-US" sz="4000" b="1" dirty="0">
                <a:solidFill>
                  <a:srgbClr val="7030A0"/>
                </a:solidFill>
                <a:latin typeface="JasmineUPC" panose="020B0502040204020203" pitchFamily="18" charset="-34"/>
                <a:cs typeface="JasmineUPC" panose="020B0502040204020203" pitchFamily="18" charset="-34"/>
              </a:rPr>
              <a:t>victims ages 36-44</a:t>
            </a:r>
            <a:r>
              <a:rPr lang="en-US" sz="3200" dirty="0">
                <a:latin typeface="JasmineUPC" panose="020B0502040204020203" pitchFamily="18" charset="-34"/>
                <a:cs typeface="JasmineUPC" panose="020B0502040204020203" pitchFamily="18" charset="-34"/>
              </a:rPr>
              <a:t>, IPV was the most common form of violence ending in death.</a:t>
            </a:r>
          </a:p>
          <a:p>
            <a:r>
              <a:rPr lang="en-US" sz="4000" b="1" dirty="0">
                <a:solidFill>
                  <a:srgbClr val="7030A0"/>
                </a:solidFill>
                <a:latin typeface="JasmineUPC" panose="020B0502040204020203" pitchFamily="18" charset="-34"/>
                <a:cs typeface="JasmineUPC" panose="020B0502040204020203" pitchFamily="18" charset="-34"/>
              </a:rPr>
              <a:t>IPV is leading cause of death and disability for women ages 40-44.</a:t>
            </a:r>
          </a:p>
          <a:p>
            <a:r>
              <a:rPr lang="en-US" sz="4000" b="1" dirty="0">
                <a:solidFill>
                  <a:srgbClr val="7030A0"/>
                </a:solidFill>
                <a:latin typeface="JasmineUPC" panose="020B0502040204020203" pitchFamily="18" charset="-34"/>
                <a:cs typeface="JasmineUPC" panose="020B0502040204020203" pitchFamily="18" charset="-34"/>
              </a:rPr>
              <a:t>29% </a:t>
            </a:r>
            <a:r>
              <a:rPr lang="en-US" sz="3200" dirty="0">
                <a:latin typeface="JasmineUPC" panose="020B0502040204020203" pitchFamily="18" charset="-34"/>
                <a:cs typeface="JasmineUPC" panose="020B0502040204020203" pitchFamily="18" charset="-34"/>
              </a:rPr>
              <a:t>of DV/IPV involves a weapon. </a:t>
            </a:r>
          </a:p>
          <a:p>
            <a:r>
              <a:rPr lang="en-US" sz="4000" b="1" dirty="0">
                <a:solidFill>
                  <a:srgbClr val="7030A0"/>
                </a:solidFill>
                <a:latin typeface="JasmineUPC" panose="020B0502040204020203" pitchFamily="18" charset="-34"/>
                <a:cs typeface="JasmineUPC" panose="020B0502040204020203" pitchFamily="18" charset="-34"/>
              </a:rPr>
              <a:t>72% </a:t>
            </a:r>
            <a:r>
              <a:rPr lang="en-US" sz="3200" dirty="0">
                <a:latin typeface="JasmineUPC" panose="020B0502040204020203" pitchFamily="18" charset="-34"/>
                <a:cs typeface="JasmineUPC" panose="020B0502040204020203" pitchFamily="18" charset="-34"/>
              </a:rPr>
              <a:t>of all murder/suicides involve an intimate partner </a:t>
            </a:r>
          </a:p>
          <a:p>
            <a:r>
              <a:rPr lang="en-US" sz="3200" dirty="0">
                <a:latin typeface="JasmineUPC" panose="020B0502040204020203" pitchFamily="18" charset="-34"/>
                <a:cs typeface="JasmineUPC" panose="020B0502040204020203" pitchFamily="18" charset="-34"/>
              </a:rPr>
              <a:t>In </a:t>
            </a:r>
            <a:r>
              <a:rPr lang="en-US" sz="4000" b="1" dirty="0">
                <a:solidFill>
                  <a:srgbClr val="7030A0"/>
                </a:solidFill>
                <a:latin typeface="JasmineUPC" panose="020B0502040204020203" pitchFamily="18" charset="-34"/>
                <a:cs typeface="JasmineUPC" panose="020B0502040204020203" pitchFamily="18" charset="-34"/>
              </a:rPr>
              <a:t>94% </a:t>
            </a:r>
            <a:r>
              <a:rPr lang="en-US" sz="3200" dirty="0">
                <a:latin typeface="JasmineUPC" panose="020B0502040204020203" pitchFamily="18" charset="-34"/>
                <a:cs typeface="JasmineUPC" panose="020B0502040204020203" pitchFamily="18" charset="-34"/>
              </a:rPr>
              <a:t>of IPV cases that result in murder, the victim is female. </a:t>
            </a:r>
          </a:p>
        </p:txBody>
      </p:sp>
      <p:sp>
        <p:nvSpPr>
          <p:cNvPr id="2" name="Title 1"/>
          <p:cNvSpPr>
            <a:spLocks noGrp="1"/>
          </p:cNvSpPr>
          <p:nvPr>
            <p:ph type="title"/>
          </p:nvPr>
        </p:nvSpPr>
        <p:spPr>
          <a:xfrm>
            <a:off x="228600" y="192506"/>
            <a:ext cx="5243946" cy="830997"/>
          </a:xfrm>
        </p:spPr>
        <p:txBody>
          <a:bodyPr/>
          <a:lstStyle/>
          <a:p>
            <a:pPr algn="ctr"/>
            <a:r>
              <a:rPr lang="en-US" sz="5400" b="1" dirty="0">
                <a:solidFill>
                  <a:srgbClr val="7030A0"/>
                </a:solidFill>
                <a:latin typeface="Arial Black" panose="020B0A04020102020204" pitchFamily="34" charset="0"/>
              </a:rPr>
              <a:t>Mortality</a:t>
            </a:r>
          </a:p>
        </p:txBody>
      </p:sp>
    </p:spTree>
    <p:extLst>
      <p:ext uri="{BB962C8B-B14F-4D97-AF65-F5344CB8AC3E}">
        <p14:creationId xmlns:p14="http://schemas.microsoft.com/office/powerpoint/2010/main" val="3037061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19200"/>
            <a:ext cx="6248400" cy="4852736"/>
          </a:xfrm>
        </p:spPr>
        <p:txBody>
          <a:bodyPr>
            <a:noAutofit/>
          </a:bodyPr>
          <a:lstStyle/>
          <a:p>
            <a:pPr algn="l">
              <a:spcBef>
                <a:spcPts val="0"/>
              </a:spcBef>
            </a:pPr>
            <a:r>
              <a:rPr lang="en-US" sz="2000" dirty="0">
                <a:latin typeface="Amasis MT Pro" panose="02040504050005020304" pitchFamily="18" charset="0"/>
                <a:cs typeface="Times New Roman" panose="02020603050405020304" pitchFamily="18" charset="0"/>
              </a:rPr>
              <a:t>1 in 15 children are exposed to violence in their homes and 94% of them are eyewitnesses to the violence.</a:t>
            </a:r>
          </a:p>
          <a:p>
            <a:pPr marL="0" indent="0" algn="l">
              <a:spcBef>
                <a:spcPts val="0"/>
              </a:spcBef>
              <a:buNone/>
            </a:pPr>
            <a:endParaRPr lang="en-US" sz="2000" dirty="0">
              <a:solidFill>
                <a:srgbClr val="7030A0"/>
              </a:solidFill>
              <a:latin typeface="Amasis MT Pro" panose="02040504050005020304" pitchFamily="18" charset="0"/>
              <a:cs typeface="Times New Roman" panose="02020603050405020304" pitchFamily="18" charset="0"/>
            </a:endParaRPr>
          </a:p>
          <a:p>
            <a:pPr algn="l">
              <a:spcBef>
                <a:spcPts val="0"/>
              </a:spcBef>
            </a:pPr>
            <a:r>
              <a:rPr lang="en-US" sz="2000" dirty="0">
                <a:latin typeface="Amasis MT Pro" panose="02040504050005020304" pitchFamily="18" charset="0"/>
                <a:cs typeface="Times New Roman" panose="02020603050405020304" pitchFamily="18" charset="0"/>
              </a:rPr>
              <a:t>Over 15 Million children in the US have been a witness to domestic violence at least once in their lives. </a:t>
            </a:r>
          </a:p>
          <a:p>
            <a:pPr algn="l">
              <a:spcBef>
                <a:spcPts val="0"/>
              </a:spcBef>
            </a:pPr>
            <a:endParaRPr lang="en-US" sz="2000" dirty="0">
              <a:latin typeface="Amasis MT Pro" panose="02040504050005020304" pitchFamily="18" charset="0"/>
              <a:cs typeface="Times New Roman" panose="02020603050405020304" pitchFamily="18" charset="0"/>
            </a:endParaRPr>
          </a:p>
          <a:p>
            <a:pPr algn="l">
              <a:spcBef>
                <a:spcPts val="0"/>
              </a:spcBef>
            </a:pPr>
            <a:r>
              <a:rPr lang="en-US" sz="2000" dirty="0">
                <a:latin typeface="Amasis MT Pro" panose="02040504050005020304" pitchFamily="18" charset="0"/>
                <a:cs typeface="Times New Roman" panose="02020603050405020304" pitchFamily="18" charset="0"/>
              </a:rPr>
              <a:t>A boy who witnesses his mother experience DV is 10 times more likely to abuse a female partner as an adult. </a:t>
            </a:r>
          </a:p>
          <a:p>
            <a:pPr algn="l">
              <a:spcBef>
                <a:spcPts val="0"/>
              </a:spcBef>
            </a:pPr>
            <a:endParaRPr lang="en-US" sz="2000" dirty="0">
              <a:latin typeface="Amasis MT Pro" panose="02040504050005020304" pitchFamily="18" charset="0"/>
              <a:cs typeface="Times New Roman" panose="02020603050405020304" pitchFamily="18" charset="0"/>
            </a:endParaRPr>
          </a:p>
          <a:p>
            <a:pPr algn="l">
              <a:spcBef>
                <a:spcPts val="0"/>
              </a:spcBef>
            </a:pPr>
            <a:r>
              <a:rPr lang="en-US" sz="2000" dirty="0">
                <a:latin typeface="Amasis MT Pro" panose="02040504050005020304" pitchFamily="18" charset="0"/>
                <a:cs typeface="Times New Roman" panose="02020603050405020304" pitchFamily="18" charset="0"/>
              </a:rPr>
              <a:t>A girl who witnesses her mother experience abuse as a child is 6X more likely to experience sexual or physical abuse as an adult than peers from non-abusive homes. </a:t>
            </a:r>
          </a:p>
          <a:p>
            <a:pPr algn="l">
              <a:spcBef>
                <a:spcPts val="0"/>
              </a:spcBef>
            </a:pPr>
            <a:endParaRPr lang="en-US" sz="2000" dirty="0">
              <a:latin typeface="Amasis MT Pro" panose="02040504050005020304" pitchFamily="18" charset="0"/>
              <a:cs typeface="Times New Roman" panose="02020603050405020304" pitchFamily="18" charset="0"/>
            </a:endParaRPr>
          </a:p>
          <a:p>
            <a:pPr algn="l">
              <a:spcBef>
                <a:spcPts val="0"/>
              </a:spcBef>
            </a:pPr>
            <a:r>
              <a:rPr lang="en-US" sz="2000" dirty="0">
                <a:latin typeface="Amasis MT Pro" panose="02040504050005020304" pitchFamily="18" charset="0"/>
                <a:cs typeface="Times New Roman" panose="02020603050405020304" pitchFamily="18" charset="0"/>
              </a:rPr>
              <a:t>30-60% of DV Abusers also abuse the children in the home.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8492" y="1670293"/>
            <a:ext cx="4133850" cy="364574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9497" y="328864"/>
            <a:ext cx="9067800" cy="914400"/>
          </a:xfrm>
        </p:spPr>
        <p:txBody>
          <a:bodyPr>
            <a:normAutofit/>
          </a:bodyPr>
          <a:lstStyle/>
          <a:p>
            <a:pPr algn="ctr"/>
            <a:r>
              <a:rPr lang="en-US" sz="4000" dirty="0">
                <a:solidFill>
                  <a:srgbClr val="7030A0"/>
                </a:solidFill>
                <a:latin typeface="Arial Black" panose="020B0A04020102020204" pitchFamily="34" charset="0"/>
              </a:rPr>
              <a:t>Children and Domestic Violence</a:t>
            </a:r>
          </a:p>
        </p:txBody>
      </p:sp>
    </p:spTree>
    <p:extLst>
      <p:ext uri="{BB962C8B-B14F-4D97-AF65-F5344CB8AC3E}">
        <p14:creationId xmlns:p14="http://schemas.microsoft.com/office/powerpoint/2010/main" val="2350699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onsider the Impact of Domestic Violence on Children | Psychology Today">
            <a:extLst>
              <a:ext uri="{FF2B5EF4-FFF2-40B4-BE49-F238E27FC236}">
                <a16:creationId xmlns:a16="http://schemas.microsoft.com/office/drawing/2014/main" id="{79EDCC06-CEC6-32B6-457A-DA28A8FD659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8001000" y="1295400"/>
            <a:ext cx="3826692" cy="457200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9">
            <a:extLst>
              <a:ext uri="{FF2B5EF4-FFF2-40B4-BE49-F238E27FC236}">
                <a16:creationId xmlns:a16="http://schemas.microsoft.com/office/drawing/2014/main" id="{009F0E21-B49D-E127-F98F-6492ACF467B3}"/>
              </a:ext>
            </a:extLst>
          </p:cNvPr>
          <p:cNvSpPr>
            <a:spLocks noGrp="1"/>
          </p:cNvSpPr>
          <p:nvPr>
            <p:ph type="title"/>
          </p:nvPr>
        </p:nvSpPr>
        <p:spPr>
          <a:xfrm>
            <a:off x="304800" y="152400"/>
            <a:ext cx="6574973" cy="701731"/>
          </a:xfrm>
        </p:spPr>
        <p:txBody>
          <a:bodyPr/>
          <a:lstStyle/>
          <a:p>
            <a:pPr algn="ctr"/>
            <a:r>
              <a:rPr lang="en-US" sz="4400" dirty="0">
                <a:solidFill>
                  <a:srgbClr val="7030A0"/>
                </a:solidFill>
                <a:latin typeface="Calibri" panose="020F0502020204030204" pitchFamily="34" charset="0"/>
                <a:cs typeface="Calibri" panose="020F0502020204030204" pitchFamily="34" charset="0"/>
              </a:rPr>
              <a:t>How Children Are Exposed</a:t>
            </a:r>
            <a:endParaRPr lang="en-GB" sz="4400" dirty="0">
              <a:solidFill>
                <a:srgbClr val="7030A0"/>
              </a:solidFill>
              <a:latin typeface="Calibri" panose="020F0502020204030204" pitchFamily="34" charset="0"/>
              <a:cs typeface="Calibri" panose="020F0502020204030204" pitchFamily="34" charset="0"/>
            </a:endParaRPr>
          </a:p>
        </p:txBody>
      </p:sp>
      <p:sp>
        <p:nvSpPr>
          <p:cNvPr id="7" name="Text Placeholder 6">
            <a:extLst>
              <a:ext uri="{FF2B5EF4-FFF2-40B4-BE49-F238E27FC236}">
                <a16:creationId xmlns:a16="http://schemas.microsoft.com/office/drawing/2014/main" id="{4D904505-5238-4128-BC6E-90E11E6D9D39}"/>
              </a:ext>
            </a:extLst>
          </p:cNvPr>
          <p:cNvSpPr txBox="1">
            <a:spLocks/>
          </p:cNvSpPr>
          <p:nvPr/>
        </p:nvSpPr>
        <p:spPr>
          <a:xfrm>
            <a:off x="201386" y="914400"/>
            <a:ext cx="7799614" cy="51054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Violence can be passed on from one generation to the next in homes where domestic violence takes place. (The CYCLE of DV)</a:t>
            </a:r>
            <a:endParaRPr kumimoji="0" lang="en-US" sz="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Children living in a home where domestic violence is occurring are: </a:t>
            </a:r>
          </a:p>
          <a:p>
            <a:pPr marL="857250" marR="0" lvl="1" indent="-17145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Learning that violence is how to deal with conflict.</a:t>
            </a:r>
          </a:p>
          <a:p>
            <a:pPr marL="857250" marR="0" lvl="1" indent="-17145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Learning that discipline includes physically or verbally attacking another member of the family.</a:t>
            </a:r>
          </a:p>
          <a:p>
            <a:pPr marL="857250" marR="0" lvl="1" indent="-17145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Hearing threats of physical harm.</a:t>
            </a:r>
          </a:p>
          <a:p>
            <a:pPr marL="857250" marR="0" lvl="1" indent="-17145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Being forced to watch or participate in violence against their mother/father or other family member. </a:t>
            </a:r>
          </a:p>
          <a:p>
            <a:pPr marL="857250" marR="0" lvl="1" indent="-17145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Having their relationship with their non-violent parent undermined. </a:t>
            </a:r>
          </a:p>
          <a:p>
            <a:pPr marL="857250" marR="0" lvl="1" indent="-17145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Experiencing the loss of a parent due to murder/suicide. </a:t>
            </a:r>
          </a:p>
          <a:p>
            <a:pPr marL="857250" marR="0" lvl="1" indent="-17145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Calibri" panose="020F0502020204030204" pitchFamily="34" charset="0"/>
                <a:ea typeface="+mn-ea"/>
                <a:cs typeface="Calibri" panose="020F0502020204030204" pitchFamily="34" charset="0"/>
              </a:rPr>
              <a:t>Being parented by a caregiver who is limited by the effects of DV.</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63550" marR="0" lvl="0" indent="-285750" algn="l"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Calibri"/>
              <a:ea typeface="ＭＳ Ｐゴシック" pitchFamily="34" charset="-128"/>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106577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D692C79-E38B-EBDC-C662-13D5329CCE97}"/>
              </a:ext>
            </a:extLst>
          </p:cNvPr>
          <p:cNvSpPr/>
          <p:nvPr/>
        </p:nvSpPr>
        <p:spPr>
          <a:xfrm>
            <a:off x="838199" y="304800"/>
            <a:ext cx="1143000" cy="1295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prstClr val="black"/>
                </a:solidFill>
                <a:effectLst/>
                <a:uLnTx/>
                <a:uFillTx/>
                <a:latin typeface="Calibri"/>
                <a:ea typeface="+mn-ea"/>
                <a:cs typeface="+mn-cs"/>
              </a:rPr>
              <a:t>C</a:t>
            </a:r>
          </a:p>
        </p:txBody>
      </p:sp>
      <p:sp>
        <p:nvSpPr>
          <p:cNvPr id="10" name="Rectangle: Rounded Corners 9">
            <a:extLst>
              <a:ext uri="{FF2B5EF4-FFF2-40B4-BE49-F238E27FC236}">
                <a16:creationId xmlns:a16="http://schemas.microsoft.com/office/drawing/2014/main" id="{145BBAD7-A297-EBC8-CF02-B5D2167DF10E}"/>
              </a:ext>
            </a:extLst>
          </p:cNvPr>
          <p:cNvSpPr/>
          <p:nvPr/>
        </p:nvSpPr>
        <p:spPr>
          <a:xfrm>
            <a:off x="3124199" y="304800"/>
            <a:ext cx="1143000" cy="1295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dirty="0">
                <a:ln>
                  <a:noFill/>
                </a:ln>
                <a:solidFill>
                  <a:prstClr val="black"/>
                </a:solidFill>
                <a:effectLst/>
                <a:uLnTx/>
                <a:uFillTx/>
                <a:latin typeface="Calibri"/>
                <a:ea typeface="+mn-ea"/>
                <a:cs typeface="+mn-cs"/>
              </a:rPr>
              <a:t>U</a:t>
            </a:r>
          </a:p>
        </p:txBody>
      </p:sp>
      <p:sp>
        <p:nvSpPr>
          <p:cNvPr id="11" name="Rectangle: Rounded Corners 10">
            <a:extLst>
              <a:ext uri="{FF2B5EF4-FFF2-40B4-BE49-F238E27FC236}">
                <a16:creationId xmlns:a16="http://schemas.microsoft.com/office/drawing/2014/main" id="{EF7461B5-4DC2-B300-6321-6767BC40F713}"/>
              </a:ext>
            </a:extLst>
          </p:cNvPr>
          <p:cNvSpPr/>
          <p:nvPr/>
        </p:nvSpPr>
        <p:spPr>
          <a:xfrm>
            <a:off x="5365853" y="304800"/>
            <a:ext cx="1143000" cy="1295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dirty="0">
                <a:ln>
                  <a:noFill/>
                </a:ln>
                <a:solidFill>
                  <a:prstClr val="black"/>
                </a:solidFill>
                <a:effectLst/>
                <a:uLnTx/>
                <a:uFillTx/>
                <a:latin typeface="Calibri"/>
                <a:ea typeface="+mn-ea"/>
                <a:cs typeface="+mn-cs"/>
              </a:rPr>
              <a:t>E</a:t>
            </a:r>
          </a:p>
        </p:txBody>
      </p:sp>
      <p:sp>
        <p:nvSpPr>
          <p:cNvPr id="12" name="Rectangle: Rounded Corners 11">
            <a:extLst>
              <a:ext uri="{FF2B5EF4-FFF2-40B4-BE49-F238E27FC236}">
                <a16:creationId xmlns:a16="http://schemas.microsoft.com/office/drawing/2014/main" id="{9FBA1D20-DC7D-CD4F-CB05-1F0911E6813A}"/>
              </a:ext>
            </a:extLst>
          </p:cNvPr>
          <p:cNvSpPr/>
          <p:nvPr/>
        </p:nvSpPr>
        <p:spPr>
          <a:xfrm>
            <a:off x="7353303" y="334780"/>
            <a:ext cx="1143000" cy="12954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dirty="0">
                <a:ln>
                  <a:noFill/>
                </a:ln>
                <a:solidFill>
                  <a:prstClr val="black"/>
                </a:solidFill>
                <a:effectLst/>
                <a:uLnTx/>
                <a:uFillTx/>
                <a:latin typeface="Calibri"/>
                <a:ea typeface="+mn-ea"/>
                <a:cs typeface="+mn-cs"/>
              </a:rPr>
              <a:t>S</a:t>
            </a:r>
          </a:p>
        </p:txBody>
      </p:sp>
      <p:sp>
        <p:nvSpPr>
          <p:cNvPr id="14" name="Rectangle: Rounded Corners 13">
            <a:extLst>
              <a:ext uri="{FF2B5EF4-FFF2-40B4-BE49-F238E27FC236}">
                <a16:creationId xmlns:a16="http://schemas.microsoft.com/office/drawing/2014/main" id="{2B2139B8-32C0-088B-49F8-CFC4A793CA2D}"/>
              </a:ext>
            </a:extLst>
          </p:cNvPr>
          <p:cNvSpPr/>
          <p:nvPr/>
        </p:nvSpPr>
        <p:spPr>
          <a:xfrm>
            <a:off x="541518" y="1828800"/>
            <a:ext cx="1736361" cy="281940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Confidentiality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Provide safe space that is private. Request time alone with person. </a:t>
            </a:r>
          </a:p>
        </p:txBody>
      </p:sp>
      <p:sp>
        <p:nvSpPr>
          <p:cNvPr id="15" name="Rectangle: Rounded Corners 14">
            <a:extLst>
              <a:ext uri="{FF2B5EF4-FFF2-40B4-BE49-F238E27FC236}">
                <a16:creationId xmlns:a16="http://schemas.microsoft.com/office/drawing/2014/main" id="{10D9F3A1-8BB8-4078-0B3F-8249495693BB}"/>
              </a:ext>
            </a:extLst>
          </p:cNvPr>
          <p:cNvSpPr/>
          <p:nvPr/>
        </p:nvSpPr>
        <p:spPr>
          <a:xfrm>
            <a:off x="2751944" y="1919366"/>
            <a:ext cx="1736361" cy="371943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Universal Education</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Provide thoughtful and concise education including hotline numbers or 211 if possible. </a:t>
            </a:r>
          </a:p>
        </p:txBody>
      </p:sp>
      <p:sp>
        <p:nvSpPr>
          <p:cNvPr id="16" name="Rectangle: Rounded Corners 15">
            <a:extLst>
              <a:ext uri="{FF2B5EF4-FFF2-40B4-BE49-F238E27FC236}">
                <a16:creationId xmlns:a16="http://schemas.microsoft.com/office/drawing/2014/main" id="{C36A6CF5-6707-5959-5F99-1F114373D17E}"/>
              </a:ext>
            </a:extLst>
          </p:cNvPr>
          <p:cNvSpPr/>
          <p:nvPr/>
        </p:nvSpPr>
        <p:spPr>
          <a:xfrm>
            <a:off x="5069172" y="2019300"/>
            <a:ext cx="1736361" cy="323850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Empower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Offer healthy relationship information and supportive language. Instill confidence.</a:t>
            </a:r>
          </a:p>
        </p:txBody>
      </p:sp>
      <p:sp>
        <p:nvSpPr>
          <p:cNvPr id="17" name="Rectangle: Rounded Corners 16">
            <a:extLst>
              <a:ext uri="{FF2B5EF4-FFF2-40B4-BE49-F238E27FC236}">
                <a16:creationId xmlns:a16="http://schemas.microsoft.com/office/drawing/2014/main" id="{6CEDFA6E-FF3F-9AF7-D477-80CCD18B73F1}"/>
              </a:ext>
            </a:extLst>
          </p:cNvPr>
          <p:cNvSpPr/>
          <p:nvPr/>
        </p:nvSpPr>
        <p:spPr>
          <a:xfrm>
            <a:off x="7324572" y="2019300"/>
            <a:ext cx="1736361" cy="3719434"/>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Support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Provide support by addressing (+) and (-) responses by reiterating what is offered by resources and follow up options. </a:t>
            </a:r>
          </a:p>
        </p:txBody>
      </p:sp>
      <p:sp>
        <p:nvSpPr>
          <p:cNvPr id="18" name="Oval 17">
            <a:extLst>
              <a:ext uri="{FF2B5EF4-FFF2-40B4-BE49-F238E27FC236}">
                <a16:creationId xmlns:a16="http://schemas.microsoft.com/office/drawing/2014/main" id="{0F6B83F7-FEFD-503C-F632-E65A6A58F2F0}"/>
              </a:ext>
            </a:extLst>
          </p:cNvPr>
          <p:cNvSpPr/>
          <p:nvPr/>
        </p:nvSpPr>
        <p:spPr>
          <a:xfrm>
            <a:off x="9306400" y="1900628"/>
            <a:ext cx="2590800" cy="34290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Postcards, flyers, tear-offs, magnets, or materials can be available if appropriate. These are cues for everyone to start a conversation.</a:t>
            </a:r>
          </a:p>
        </p:txBody>
      </p:sp>
    </p:spTree>
    <p:extLst>
      <p:ext uri="{BB962C8B-B14F-4D97-AF65-F5344CB8AC3E}">
        <p14:creationId xmlns:p14="http://schemas.microsoft.com/office/powerpoint/2010/main" val="1794401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0E446-1C9B-2D3C-6397-3A01CF50F109}"/>
              </a:ext>
            </a:extLst>
          </p:cNvPr>
          <p:cNvSpPr>
            <a:spLocks noGrp="1"/>
          </p:cNvSpPr>
          <p:nvPr>
            <p:ph type="title"/>
          </p:nvPr>
        </p:nvSpPr>
        <p:spPr>
          <a:xfrm>
            <a:off x="228600" y="228601"/>
            <a:ext cx="7391400" cy="762000"/>
          </a:xfrm>
        </p:spPr>
        <p:txBody>
          <a:bodyPr/>
          <a:lstStyle/>
          <a:p>
            <a:r>
              <a:rPr lang="en-US" dirty="0">
                <a:solidFill>
                  <a:srgbClr val="7030A0"/>
                </a:solidFill>
              </a:rPr>
              <a:t>Language and Phrasing</a:t>
            </a:r>
          </a:p>
        </p:txBody>
      </p:sp>
      <p:pic>
        <p:nvPicPr>
          <p:cNvPr id="6" name="Picture 5">
            <a:extLst>
              <a:ext uri="{FF2B5EF4-FFF2-40B4-BE49-F238E27FC236}">
                <a16:creationId xmlns:a16="http://schemas.microsoft.com/office/drawing/2014/main" id="{1E732EE9-26D4-F2EF-A8BA-45ABE444F461}"/>
              </a:ext>
            </a:extLst>
          </p:cNvPr>
          <p:cNvPicPr>
            <a:picLocks noChangeAspect="1"/>
          </p:cNvPicPr>
          <p:nvPr/>
        </p:nvPicPr>
        <p:blipFill>
          <a:blip r:embed="rId2"/>
          <a:stretch>
            <a:fillRect/>
          </a:stretch>
        </p:blipFill>
        <p:spPr>
          <a:xfrm>
            <a:off x="6324600" y="1219200"/>
            <a:ext cx="4619625" cy="4648200"/>
          </a:xfrm>
          <a:prstGeom prst="rect">
            <a:avLst/>
          </a:prstGeom>
        </p:spPr>
      </p:pic>
      <p:sp>
        <p:nvSpPr>
          <p:cNvPr id="7" name="Arrow: Right 6">
            <a:extLst>
              <a:ext uri="{FF2B5EF4-FFF2-40B4-BE49-F238E27FC236}">
                <a16:creationId xmlns:a16="http://schemas.microsoft.com/office/drawing/2014/main" id="{AD05B0B0-EC9F-9590-0DE1-0CB7C1185F63}"/>
              </a:ext>
            </a:extLst>
          </p:cNvPr>
          <p:cNvSpPr/>
          <p:nvPr/>
        </p:nvSpPr>
        <p:spPr>
          <a:xfrm>
            <a:off x="533400" y="1125510"/>
            <a:ext cx="5791200" cy="4741889"/>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Remember when you are talking to a potential victim that these are phrases they hear in every day life including in the media or in their personal lives. This is where they are starting from and it is your job to build trust and change the narrative. </a:t>
            </a:r>
          </a:p>
        </p:txBody>
      </p:sp>
    </p:spTree>
    <p:extLst>
      <p:ext uri="{BB962C8B-B14F-4D97-AF65-F5344CB8AC3E}">
        <p14:creationId xmlns:p14="http://schemas.microsoft.com/office/powerpoint/2010/main" val="409211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332"/>
            <a:ext cx="7239000" cy="917444"/>
          </a:xfrm>
        </p:spPr>
        <p:txBody>
          <a:bodyPr>
            <a:normAutofit/>
          </a:bodyPr>
          <a:lstStyle/>
          <a:p>
            <a:pPr algn="ctr"/>
            <a:r>
              <a:rPr lang="en-US" sz="4400" b="1" dirty="0">
                <a:solidFill>
                  <a:srgbClr val="7030A0"/>
                </a:solidFill>
                <a:latin typeface="+mn-lt"/>
              </a:rPr>
              <a:t>Referral Information for DV</a:t>
            </a:r>
          </a:p>
        </p:txBody>
      </p:sp>
      <p:sp>
        <p:nvSpPr>
          <p:cNvPr id="3" name="Content Placeholder 2"/>
          <p:cNvSpPr>
            <a:spLocks noGrp="1"/>
          </p:cNvSpPr>
          <p:nvPr>
            <p:ph sz="half" idx="1"/>
          </p:nvPr>
        </p:nvSpPr>
        <p:spPr>
          <a:xfrm>
            <a:off x="762000" y="1524000"/>
            <a:ext cx="10037618" cy="4211348"/>
          </a:xfrm>
        </p:spPr>
        <p:txBody>
          <a:bodyPr>
            <a:normAutofit/>
          </a:bodyPr>
          <a:lstStyle/>
          <a:p>
            <a:pPr marL="0" indent="0" algn="ctr">
              <a:buNone/>
            </a:pPr>
            <a:r>
              <a:rPr lang="en-US" sz="6000" b="1" dirty="0">
                <a:solidFill>
                  <a:srgbClr val="7030A0"/>
                </a:solidFill>
              </a:rPr>
              <a:t>Make a referral to the statewide hotline </a:t>
            </a:r>
          </a:p>
          <a:p>
            <a:pPr marL="0" indent="0" algn="ctr">
              <a:buNone/>
            </a:pPr>
            <a:r>
              <a:rPr lang="en-US" sz="6000" b="1" dirty="0">
                <a:solidFill>
                  <a:srgbClr val="7030A0"/>
                </a:solidFill>
              </a:rPr>
              <a:t>SafeConnect</a:t>
            </a:r>
          </a:p>
          <a:p>
            <a:pPr marL="0" indent="0" algn="ctr">
              <a:buNone/>
            </a:pPr>
            <a:r>
              <a:rPr lang="en-US" sz="6000" b="1" dirty="0">
                <a:solidFill>
                  <a:srgbClr val="7030A0"/>
                </a:solidFill>
              </a:rPr>
              <a:t>(888) 774 – 2900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05777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658" y="228600"/>
            <a:ext cx="8776741" cy="1325563"/>
          </a:xfrm>
        </p:spPr>
        <p:txBody>
          <a:bodyPr>
            <a:noAutofit/>
          </a:bodyPr>
          <a:lstStyle/>
          <a:p>
            <a:pPr algn="l"/>
            <a:r>
              <a:rPr lang="en-US" sz="5400" b="1" dirty="0">
                <a:solidFill>
                  <a:srgbClr val="7030A0"/>
                </a:solidFill>
                <a:latin typeface="+mn-lt"/>
              </a:rPr>
              <a:t>Make a Referral to </a:t>
            </a:r>
            <a:r>
              <a:rPr lang="en-US" sz="6000" b="1" dirty="0">
                <a:solidFill>
                  <a:srgbClr val="7030A0"/>
                </a:solidFill>
                <a:latin typeface="+mn-lt"/>
              </a:rPr>
              <a:t>211</a:t>
            </a:r>
          </a:p>
        </p:txBody>
      </p:sp>
      <p:sp>
        <p:nvSpPr>
          <p:cNvPr id="3" name="Content Placeholder 2"/>
          <p:cNvSpPr>
            <a:spLocks noGrp="1"/>
          </p:cNvSpPr>
          <p:nvPr>
            <p:ph idx="1"/>
          </p:nvPr>
        </p:nvSpPr>
        <p:spPr>
          <a:xfrm>
            <a:off x="519658" y="1676400"/>
            <a:ext cx="10515600" cy="3877985"/>
          </a:xfrm>
        </p:spPr>
        <p:txBody>
          <a:bodyPr/>
          <a:lstStyle/>
          <a:p>
            <a:r>
              <a:rPr lang="en-US" sz="2800" dirty="0"/>
              <a:t>211 is a resource for childcare, soup kitchens, vocational resources so it is a safe resource to provide without fear of exposing the victim to their offender. </a:t>
            </a:r>
          </a:p>
          <a:p>
            <a:endParaRPr lang="en-US" sz="2800" dirty="0"/>
          </a:p>
          <a:p>
            <a:r>
              <a:rPr lang="en-US" sz="2800" dirty="0"/>
              <a:t>211 provides up to date information and contacts for all 18 DV member agencies across CT and can also provide counseling.</a:t>
            </a:r>
          </a:p>
          <a:p>
            <a:r>
              <a:rPr lang="en-US" sz="2800" dirty="0"/>
              <a:t> </a:t>
            </a:r>
          </a:p>
          <a:p>
            <a:r>
              <a:rPr lang="en-US" sz="2800" dirty="0"/>
              <a:t>211 will direct victims seeking safety to the appropriate place without any barriers. </a:t>
            </a:r>
          </a:p>
        </p:txBody>
      </p:sp>
    </p:spTree>
    <p:extLst>
      <p:ext uri="{BB962C8B-B14F-4D97-AF65-F5344CB8AC3E}">
        <p14:creationId xmlns:p14="http://schemas.microsoft.com/office/powerpoint/2010/main" val="1163766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33400" y="1533381"/>
            <a:ext cx="10515600" cy="4156364"/>
          </a:xfrm>
        </p:spPr>
        <p:txBody>
          <a:bodyPr>
            <a:normAutofit/>
          </a:bodyPr>
          <a:lstStyle/>
          <a:p>
            <a:r>
              <a:rPr lang="en-US" sz="2000" dirty="0"/>
              <a:t>211 May I help you? </a:t>
            </a:r>
          </a:p>
          <a:p>
            <a:r>
              <a:rPr lang="en-US" sz="2000" dirty="0"/>
              <a:t>So it sounds like you need DV services. Is it safe right now to talk?</a:t>
            </a:r>
          </a:p>
          <a:p>
            <a:endParaRPr lang="en-US" sz="2000" dirty="0"/>
          </a:p>
          <a:p>
            <a:r>
              <a:rPr lang="en-US" sz="2000" dirty="0"/>
              <a:t>Let me get some basic information from you in case we get disconnected. What is your name…address where you are right now….phone where I can safely call you……name of your abuser if possible. </a:t>
            </a:r>
          </a:p>
          <a:p>
            <a:endParaRPr lang="en-US" sz="2000" dirty="0"/>
          </a:p>
          <a:p>
            <a:r>
              <a:rPr lang="en-US" sz="2000" dirty="0"/>
              <a:t>You are in Middlesex County and we have a wonderful program there called New Horizons do you think you are able to call their hotline to get help right now? </a:t>
            </a:r>
          </a:p>
          <a:p>
            <a:endParaRPr lang="en-US" sz="2000" dirty="0"/>
          </a:p>
          <a:p>
            <a:r>
              <a:rPr lang="en-US" sz="2000" dirty="0"/>
              <a:t>The number is 860-344-9599 and they are available 24 hours a day – 7 days a week. Do you feel comfortable if I hang up so you can make that phone call?</a:t>
            </a:r>
          </a:p>
          <a:p>
            <a:endParaRPr lang="en-US" dirty="0"/>
          </a:p>
        </p:txBody>
      </p:sp>
      <p:sp>
        <p:nvSpPr>
          <p:cNvPr id="7" name="Title 6"/>
          <p:cNvSpPr>
            <a:spLocks noGrp="1"/>
          </p:cNvSpPr>
          <p:nvPr>
            <p:ph type="title"/>
          </p:nvPr>
        </p:nvSpPr>
        <p:spPr>
          <a:xfrm>
            <a:off x="304800" y="207818"/>
            <a:ext cx="5943600" cy="984885"/>
          </a:xfrm>
        </p:spPr>
        <p:txBody>
          <a:bodyPr/>
          <a:lstStyle/>
          <a:p>
            <a:pPr algn="l"/>
            <a:r>
              <a:rPr lang="en-US" b="1" dirty="0">
                <a:solidFill>
                  <a:srgbClr val="7030A0"/>
                </a:solidFill>
                <a:latin typeface="+mn-lt"/>
              </a:rPr>
              <a:t>What Happens When You Or A Patient Calls 211</a:t>
            </a:r>
          </a:p>
        </p:txBody>
      </p:sp>
    </p:spTree>
    <p:extLst>
      <p:ext uri="{BB962C8B-B14F-4D97-AF65-F5344CB8AC3E}">
        <p14:creationId xmlns:p14="http://schemas.microsoft.com/office/powerpoint/2010/main" val="2334174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9464"/>
            <a:ext cx="10515600" cy="430887"/>
          </a:xfrm>
        </p:spPr>
        <p:txBody>
          <a:bodyPr/>
          <a:lstStyle/>
          <a:p>
            <a:r>
              <a:rPr lang="en-US" sz="2800" b="1" dirty="0">
                <a:solidFill>
                  <a:srgbClr val="7030A0"/>
                </a:solidFill>
              </a:rPr>
              <a:t>New Horizons Domestic Violence Services</a:t>
            </a:r>
          </a:p>
        </p:txBody>
      </p:sp>
      <p:pic>
        <p:nvPicPr>
          <p:cNvPr id="7" name="Content Placeholder 6"/>
          <p:cNvPicPr>
            <a:picLocks noGrp="1" noChangeAspect="1"/>
          </p:cNvPicPr>
          <p:nvPr>
            <p:ph sz="half" idx="1"/>
          </p:nvPr>
        </p:nvPicPr>
        <p:blipFill>
          <a:blip r:embed="rId3"/>
          <a:stretch>
            <a:fillRect/>
          </a:stretch>
        </p:blipFill>
        <p:spPr>
          <a:xfrm>
            <a:off x="533400" y="1687376"/>
            <a:ext cx="3570407" cy="3048000"/>
          </a:xfrm>
          <a:prstGeom prst="rect">
            <a:avLst/>
          </a:prstGeom>
        </p:spPr>
      </p:pic>
      <p:sp>
        <p:nvSpPr>
          <p:cNvPr id="6" name="Content Placeholder 5"/>
          <p:cNvSpPr>
            <a:spLocks noGrp="1"/>
          </p:cNvSpPr>
          <p:nvPr>
            <p:ph sz="half" idx="2"/>
          </p:nvPr>
        </p:nvSpPr>
        <p:spPr>
          <a:xfrm>
            <a:off x="4514215" y="1371600"/>
            <a:ext cx="7166610" cy="4450646"/>
          </a:xfrm>
        </p:spPr>
        <p:txBody>
          <a:bodyPr>
            <a:normAutofit lnSpcReduction="10000"/>
          </a:bodyPr>
          <a:lstStyle/>
          <a:p>
            <a:r>
              <a:rPr lang="en-US" sz="1700" dirty="0"/>
              <a:t>We help over </a:t>
            </a:r>
            <a:r>
              <a:rPr lang="en-US" sz="1700" dirty="0">
                <a:solidFill>
                  <a:srgbClr val="7030A0"/>
                </a:solidFill>
              </a:rPr>
              <a:t>1600 individuals </a:t>
            </a:r>
            <a:r>
              <a:rPr lang="en-US" sz="1700" b="0" dirty="0"/>
              <a:t>and families who are experiencing </a:t>
            </a:r>
            <a:r>
              <a:rPr lang="en-US" sz="1700" dirty="0"/>
              <a:t>domestic or family violence</a:t>
            </a:r>
            <a:r>
              <a:rPr lang="en-US" sz="1700" b="0" dirty="0"/>
              <a:t> </a:t>
            </a:r>
            <a:r>
              <a:rPr lang="en-US" sz="1700" dirty="0"/>
              <a:t>annually.</a:t>
            </a:r>
          </a:p>
          <a:p>
            <a:endParaRPr lang="en-US" sz="1700" dirty="0"/>
          </a:p>
          <a:p>
            <a:r>
              <a:rPr lang="en-US" sz="1700" dirty="0"/>
              <a:t>We operate a </a:t>
            </a:r>
            <a:r>
              <a:rPr lang="en-US" sz="1700" dirty="0">
                <a:solidFill>
                  <a:srgbClr val="7030A0"/>
                </a:solidFill>
              </a:rPr>
              <a:t>10-12 bed emergency family shelter </a:t>
            </a:r>
            <a:r>
              <a:rPr lang="en-US" sz="1700" dirty="0"/>
              <a:t>in Middlesex County. </a:t>
            </a:r>
          </a:p>
          <a:p>
            <a:endParaRPr lang="en-US" sz="1700" b="0" dirty="0"/>
          </a:p>
          <a:p>
            <a:r>
              <a:rPr lang="en-US" sz="1700" b="0" dirty="0"/>
              <a:t>We provide services to all </a:t>
            </a:r>
            <a:r>
              <a:rPr lang="en-US" sz="1700" dirty="0"/>
              <a:t>15 towns </a:t>
            </a:r>
            <a:r>
              <a:rPr lang="en-US" sz="1700" b="0" dirty="0"/>
              <a:t>in </a:t>
            </a:r>
            <a:r>
              <a:rPr lang="en-US" sz="1700" b="0" dirty="0">
                <a:solidFill>
                  <a:srgbClr val="7030A0"/>
                </a:solidFill>
              </a:rPr>
              <a:t>Middlesex County, CT</a:t>
            </a:r>
            <a:r>
              <a:rPr lang="en-US" sz="1700" b="0" dirty="0"/>
              <a:t>.</a:t>
            </a:r>
          </a:p>
          <a:p>
            <a:endParaRPr lang="en-US" sz="1700" b="0" dirty="0"/>
          </a:p>
          <a:p>
            <a:r>
              <a:rPr lang="en-US" sz="1700" b="0" dirty="0"/>
              <a:t>We are </a:t>
            </a:r>
            <a:r>
              <a:rPr lang="en-US" sz="1700" dirty="0">
                <a:solidFill>
                  <a:srgbClr val="7030A0"/>
                </a:solidFill>
              </a:rPr>
              <a:t>1 of 18 members programs </a:t>
            </a:r>
            <a:r>
              <a:rPr lang="en-US" sz="1700" b="0" dirty="0"/>
              <a:t>of the Connecticut Coalition Against Domestic Violence.</a:t>
            </a:r>
          </a:p>
          <a:p>
            <a:endParaRPr lang="en-US" sz="1700" dirty="0"/>
          </a:p>
          <a:p>
            <a:r>
              <a:rPr lang="en-US" sz="1700" b="0" dirty="0"/>
              <a:t>We have a staff of </a:t>
            </a:r>
            <a:r>
              <a:rPr lang="en-US" sz="1700" b="0" dirty="0">
                <a:solidFill>
                  <a:srgbClr val="7030A0"/>
                </a:solidFill>
              </a:rPr>
              <a:t>15 adult/child/court advocates </a:t>
            </a:r>
            <a:r>
              <a:rPr lang="en-US" sz="1700" b="0" dirty="0"/>
              <a:t>with specific training in domestic violence counseling and support. </a:t>
            </a:r>
          </a:p>
          <a:p>
            <a:endParaRPr lang="en-US" sz="1700" dirty="0"/>
          </a:p>
          <a:p>
            <a:r>
              <a:rPr lang="en-US" sz="1700" b="0" dirty="0"/>
              <a:t>We have a full time </a:t>
            </a:r>
            <a:r>
              <a:rPr lang="en-US" sz="1700" b="0" dirty="0">
                <a:solidFill>
                  <a:srgbClr val="7030A0"/>
                </a:solidFill>
              </a:rPr>
              <a:t>Rapid Re-Housing Advocate </a:t>
            </a:r>
            <a:r>
              <a:rPr lang="en-US" sz="1700" b="0" dirty="0"/>
              <a:t>who works to find safe and stable housing for victims and families using funds from the state of CT</a:t>
            </a:r>
          </a:p>
          <a:p>
            <a:endParaRPr lang="en-US" sz="1700" b="0" dirty="0"/>
          </a:p>
          <a:p>
            <a:r>
              <a:rPr lang="en-US" sz="1700" b="0" dirty="0"/>
              <a:t>We are </a:t>
            </a:r>
            <a:r>
              <a:rPr lang="en-US" sz="1700" dirty="0"/>
              <a:t>a program of the Community Health Center</a:t>
            </a:r>
            <a:r>
              <a:rPr lang="en-US" sz="1700" b="0" dirty="0"/>
              <a:t>, Inc. (Moses-Weitzman Health System).</a:t>
            </a:r>
          </a:p>
          <a:p>
            <a:endParaRPr lang="en-US" dirty="0"/>
          </a:p>
        </p:txBody>
      </p:sp>
      <p:sp>
        <p:nvSpPr>
          <p:cNvPr id="8" name="Slide Number Placeholder 7"/>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1BBC43D-32A2-4E4C-8882-E7FE1E22220B}" type="slidenum">
              <a:rPr kumimoji="0" lang="en-US" sz="1200" b="0" i="0" u="none" strike="noStrike" kern="0" cap="none" spc="0" normalizeH="0" baseline="0" noProof="0" smtClean="0">
                <a:ln>
                  <a:noFill/>
                </a:ln>
                <a:solidFill>
                  <a:prstClr val="white"/>
                </a:solidFill>
                <a:effectLst/>
                <a:uLnTx/>
                <a:uFillTx/>
                <a:latin typeface="Arial Black"/>
                <a:cs typeface="Arial Black"/>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sz="1200" b="0" i="0" u="none" strike="noStrike" kern="0" cap="none" spc="0" normalizeH="0" baseline="0" noProof="0" dirty="0">
              <a:ln>
                <a:noFill/>
              </a:ln>
              <a:solidFill>
                <a:prstClr val="white"/>
              </a:solidFill>
              <a:effectLst/>
              <a:uLnTx/>
              <a:uFillTx/>
              <a:latin typeface="Arial Black"/>
              <a:cs typeface="Arial Black"/>
            </a:endParaRPr>
          </a:p>
        </p:txBody>
      </p:sp>
      <p:sp>
        <p:nvSpPr>
          <p:cNvPr id="3" name="Rectangle 2">
            <a:extLst>
              <a:ext uri="{FF2B5EF4-FFF2-40B4-BE49-F238E27FC236}">
                <a16:creationId xmlns:a16="http://schemas.microsoft.com/office/drawing/2014/main" id="{17D71A5F-04D2-2315-ED2D-30D4B801F33F}"/>
              </a:ext>
            </a:extLst>
          </p:cNvPr>
          <p:cNvSpPr/>
          <p:nvPr/>
        </p:nvSpPr>
        <p:spPr>
          <a:xfrm>
            <a:off x="505918" y="4907846"/>
            <a:ext cx="3570407" cy="91440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Calibri"/>
                <a:ea typeface="+mn-ea"/>
                <a:cs typeface="+mn-cs"/>
              </a:rPr>
              <a:t>(860) 344-9599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Calibri"/>
                <a:ea typeface="+mn-ea"/>
                <a:cs typeface="+mn-cs"/>
              </a:rPr>
              <a:t>New Horizons 24-hour Hotline</a:t>
            </a:r>
          </a:p>
        </p:txBody>
      </p:sp>
    </p:spTree>
    <p:extLst>
      <p:ext uri="{BB962C8B-B14F-4D97-AF65-F5344CB8AC3E}">
        <p14:creationId xmlns:p14="http://schemas.microsoft.com/office/powerpoint/2010/main" val="1283647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180" y="228600"/>
            <a:ext cx="5806440" cy="1325563"/>
          </a:xfrm>
        </p:spPr>
        <p:txBody>
          <a:bodyPr/>
          <a:lstStyle/>
          <a:p>
            <a:r>
              <a:rPr lang="en-US" dirty="0">
                <a:solidFill>
                  <a:srgbClr val="7030A0"/>
                </a:solidFill>
              </a:rPr>
              <a:t>What IPV Services Are Available?</a:t>
            </a:r>
          </a:p>
        </p:txBody>
      </p:sp>
      <p:sp>
        <p:nvSpPr>
          <p:cNvPr id="5" name="Slide Number Placeholder 4"/>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B0A0E7-B5E5-2B43-927D-DABDF4CAC6C0}"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TextBox 8"/>
          <p:cNvSpPr txBox="1"/>
          <p:nvPr/>
        </p:nvSpPr>
        <p:spPr>
          <a:xfrm>
            <a:off x="533400" y="1417710"/>
            <a:ext cx="10212968" cy="4308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7030A0"/>
                </a:solidFill>
                <a:effectLst/>
                <a:uLnTx/>
                <a:uFillTx/>
                <a:latin typeface="Arial" panose="020B0604020202020204" pitchFamily="34" charset="0"/>
                <a:cs typeface="Arial" panose="020B0604020202020204" pitchFamily="34" charset="0"/>
              </a:rPr>
              <a:t>All 18 member programs offer the same basic services. Those services include:</a:t>
            </a:r>
          </a:p>
        </p:txBody>
      </p:sp>
      <p:graphicFrame>
        <p:nvGraphicFramePr>
          <p:cNvPr id="24" name="Diagram 23"/>
          <p:cNvGraphicFramePr/>
          <p:nvPr/>
        </p:nvGraphicFramePr>
        <p:xfrm>
          <a:off x="304800" y="2057400"/>
          <a:ext cx="8834783" cy="3852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86731A88-BFE3-6C42-BB30-9B3F46A73B03}"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10/16/26</a:t>
            </a:fld>
            <a:endParaRPr kumimoji="0" lang="en-US" sz="1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01648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1"/>
          <p:cNvSpPr txBox="1">
            <a:spLocks/>
          </p:cNvSpPr>
          <p:nvPr/>
        </p:nvSpPr>
        <p:spPr>
          <a:xfrm>
            <a:off x="2362200" y="915338"/>
            <a:ext cx="7315200" cy="837263"/>
          </a:xfrm>
          <a:prstGeom prst="rect">
            <a:avLst/>
          </a:prstGeom>
        </p:spPr>
        <p:txBody>
          <a:bodyPr/>
          <a:lst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a:ln w="3175" cmpd="sng">
                <a:noFill/>
              </a:ln>
              <a:solidFill>
                <a:prstClr val="black">
                  <a:lumMod val="85000"/>
                  <a:lumOff val="15000"/>
                </a:prstClr>
              </a:solidFill>
              <a:effectLst/>
              <a:uLnTx/>
              <a:uFillTx/>
              <a:latin typeface="Avenir LT Std 35 Light" panose="020B0402020203020204" pitchFamily="34" charset="0"/>
              <a:ea typeface="+mj-ea"/>
              <a:cs typeface="+mj-cs"/>
            </a:endParaRPr>
          </a:p>
        </p:txBody>
      </p:sp>
      <p:sp>
        <p:nvSpPr>
          <p:cNvPr id="9" name="Text Placeholder 9"/>
          <p:cNvSpPr txBox="1">
            <a:spLocks/>
          </p:cNvSpPr>
          <p:nvPr/>
        </p:nvSpPr>
        <p:spPr>
          <a:xfrm>
            <a:off x="2427252" y="3124200"/>
            <a:ext cx="2906749" cy="2743200"/>
          </a:xfrm>
          <a:prstGeom prst="rect">
            <a:avLst/>
          </a:prstGeom>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83992A"/>
              </a:buClr>
              <a:buSzPct val="115000"/>
              <a:buFont typeface="Arial"/>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libri"/>
              <a:ea typeface="+mn-ea"/>
              <a:cs typeface="+mn-cs"/>
            </a:endParaRPr>
          </a:p>
        </p:txBody>
      </p:sp>
      <p:sp>
        <p:nvSpPr>
          <p:cNvPr id="7" name="TextBox 6"/>
          <p:cNvSpPr txBox="1"/>
          <p:nvPr/>
        </p:nvSpPr>
        <p:spPr>
          <a:xfrm>
            <a:off x="228599" y="259014"/>
            <a:ext cx="5791201"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7030A0"/>
                </a:solidFill>
                <a:effectLst/>
                <a:uLnTx/>
                <a:uFillTx/>
              </a:rPr>
              <a:t>Safety Planning Basics</a:t>
            </a:r>
            <a:endParaRPr kumimoji="0" lang="en-US" sz="3200" b="1" i="0" u="none" strike="noStrike" kern="0" cap="none" spc="0" normalizeH="0" baseline="0" noProof="0" dirty="0">
              <a:ln>
                <a:noFill/>
              </a:ln>
              <a:solidFill>
                <a:srgbClr val="7030A0"/>
              </a:solidFill>
              <a:effectLst/>
              <a:uLnTx/>
              <a:uFillTx/>
            </a:endParaRPr>
          </a:p>
        </p:txBody>
      </p:sp>
      <p:graphicFrame>
        <p:nvGraphicFramePr>
          <p:cNvPr id="3" name="Table 2">
            <a:extLst>
              <a:ext uri="{FF2B5EF4-FFF2-40B4-BE49-F238E27FC236}">
                <a16:creationId xmlns:a16="http://schemas.microsoft.com/office/drawing/2014/main" id="{4772EC5C-0BF0-625F-7CD5-9279D6D60D58}"/>
              </a:ext>
            </a:extLst>
          </p:cNvPr>
          <p:cNvGraphicFramePr>
            <a:graphicFrameLocks noGrp="1"/>
          </p:cNvGraphicFramePr>
          <p:nvPr/>
        </p:nvGraphicFramePr>
        <p:xfrm>
          <a:off x="381000" y="1326672"/>
          <a:ext cx="11430000" cy="4540728"/>
        </p:xfrm>
        <a:graphic>
          <a:graphicData uri="http://schemas.openxmlformats.org/drawingml/2006/table">
            <a:tbl>
              <a:tblPr firstRow="1" bandRow="1">
                <a:tableStyleId>{00A15C55-8517-42AA-B614-E9B94910E393}</a:tableStyleId>
              </a:tblPr>
              <a:tblGrid>
                <a:gridCol w="2514600">
                  <a:extLst>
                    <a:ext uri="{9D8B030D-6E8A-4147-A177-3AD203B41FA5}">
                      <a16:colId xmlns:a16="http://schemas.microsoft.com/office/drawing/2014/main" val="1550572813"/>
                    </a:ext>
                  </a:extLst>
                </a:gridCol>
                <a:gridCol w="8915400">
                  <a:extLst>
                    <a:ext uri="{9D8B030D-6E8A-4147-A177-3AD203B41FA5}">
                      <a16:colId xmlns:a16="http://schemas.microsoft.com/office/drawing/2014/main" val="4282444530"/>
                    </a:ext>
                  </a:extLst>
                </a:gridCol>
              </a:tblGrid>
              <a:tr h="538216">
                <a:tc>
                  <a:txBody>
                    <a:bodyPr/>
                    <a:lstStyle/>
                    <a:p>
                      <a:r>
                        <a:rPr lang="en-US" sz="2400" dirty="0"/>
                        <a:t>Safety Step</a:t>
                      </a:r>
                    </a:p>
                  </a:txBody>
                  <a:tcPr/>
                </a:tc>
                <a:tc>
                  <a:txBody>
                    <a:bodyPr/>
                    <a:lstStyle/>
                    <a:p>
                      <a:r>
                        <a:rPr lang="en-US" sz="2400" dirty="0"/>
                        <a:t>Actions</a:t>
                      </a:r>
                    </a:p>
                  </a:txBody>
                  <a:tcPr/>
                </a:tc>
                <a:extLst>
                  <a:ext uri="{0D108BD9-81ED-4DB2-BD59-A6C34878D82A}">
                    <a16:rowId xmlns:a16="http://schemas.microsoft.com/office/drawing/2014/main" val="3753067812"/>
                  </a:ext>
                </a:extLst>
              </a:tr>
              <a:tr h="538216">
                <a:tc>
                  <a:txBody>
                    <a:bodyPr/>
                    <a:lstStyle/>
                    <a:p>
                      <a:r>
                        <a:rPr lang="en-US" sz="1600" dirty="0"/>
                        <a:t>Residence Exit</a:t>
                      </a:r>
                    </a:p>
                  </a:txBody>
                  <a:tcPr/>
                </a:tc>
                <a:tc>
                  <a:txBody>
                    <a:bodyPr/>
                    <a:lstStyle/>
                    <a:p>
                      <a:r>
                        <a:rPr lang="en-US" sz="1400" dirty="0"/>
                        <a:t>Practice a variety of ways to exit the home safely. Practice with children to exit safely. </a:t>
                      </a:r>
                    </a:p>
                    <a:p>
                      <a:r>
                        <a:rPr lang="en-US" sz="1400" dirty="0"/>
                        <a:t>Plan a safe place to go or meet after exit. </a:t>
                      </a:r>
                    </a:p>
                  </a:txBody>
                  <a:tcPr/>
                </a:tc>
                <a:extLst>
                  <a:ext uri="{0D108BD9-81ED-4DB2-BD59-A6C34878D82A}">
                    <a16:rowId xmlns:a16="http://schemas.microsoft.com/office/drawing/2014/main" val="506534993"/>
                  </a:ext>
                </a:extLst>
              </a:tr>
              <a:tr h="538216">
                <a:tc>
                  <a:txBody>
                    <a:bodyPr/>
                    <a:lstStyle/>
                    <a:p>
                      <a:r>
                        <a:rPr lang="en-US" sz="1600" dirty="0"/>
                        <a:t>Documents</a:t>
                      </a:r>
                    </a:p>
                  </a:txBody>
                  <a:tcPr/>
                </a:tc>
                <a:tc>
                  <a:txBody>
                    <a:bodyPr/>
                    <a:lstStyle/>
                    <a:p>
                      <a:r>
                        <a:rPr lang="en-US" sz="1400" dirty="0"/>
                        <a:t>Keep an envelope with important documents for individual and children along with cash hidden if possible. Include passport, birth certificate, SS card, immigration documents, insurance information, copies of lease or titles that individual’s name appears on, bank and financial information. </a:t>
                      </a:r>
                    </a:p>
                  </a:txBody>
                  <a:tcPr/>
                </a:tc>
                <a:extLst>
                  <a:ext uri="{0D108BD9-81ED-4DB2-BD59-A6C34878D82A}">
                    <a16:rowId xmlns:a16="http://schemas.microsoft.com/office/drawing/2014/main" val="3869866268"/>
                  </a:ext>
                </a:extLst>
              </a:tr>
              <a:tr h="538216">
                <a:tc>
                  <a:txBody>
                    <a:bodyPr/>
                    <a:lstStyle/>
                    <a:p>
                      <a:r>
                        <a:rPr lang="en-US" sz="1600" dirty="0"/>
                        <a:t>Communication</a:t>
                      </a:r>
                    </a:p>
                  </a:txBody>
                  <a:tcPr/>
                </a:tc>
                <a:tc>
                  <a:txBody>
                    <a:bodyPr/>
                    <a:lstStyle/>
                    <a:p>
                      <a:r>
                        <a:rPr lang="en-US" sz="1400" dirty="0"/>
                        <a:t>Alert trusted friends or neighbors about the situation in your home and ask for support if needed. </a:t>
                      </a:r>
                    </a:p>
                    <a:p>
                      <a:r>
                        <a:rPr lang="en-US" sz="1400" dirty="0"/>
                        <a:t>Have a list of important phone numbers in case you need to leave your phone. Have all numbers on hand including 911 and 211. </a:t>
                      </a:r>
                    </a:p>
                  </a:txBody>
                  <a:tcPr/>
                </a:tc>
                <a:extLst>
                  <a:ext uri="{0D108BD9-81ED-4DB2-BD59-A6C34878D82A}">
                    <a16:rowId xmlns:a16="http://schemas.microsoft.com/office/drawing/2014/main" val="3142559123"/>
                  </a:ext>
                </a:extLst>
              </a:tr>
              <a:tr h="538216">
                <a:tc>
                  <a:txBody>
                    <a:bodyPr/>
                    <a:lstStyle/>
                    <a:p>
                      <a:r>
                        <a:rPr lang="en-US" sz="1600" dirty="0"/>
                        <a:t>Technology</a:t>
                      </a:r>
                    </a:p>
                  </a:txBody>
                  <a:tcPr/>
                </a:tc>
                <a:tc>
                  <a:txBody>
                    <a:bodyPr/>
                    <a:lstStyle/>
                    <a:p>
                      <a:r>
                        <a:rPr lang="en-US" sz="1400" dirty="0"/>
                        <a:t>Purchase a burner phone for calls that can not be tracked. Keep all technology up to date and charged. Carry cell phone with you even in the home – when you go to the bathroom etc. If possible check phone for location and other apps that may pose danger. </a:t>
                      </a:r>
                    </a:p>
                  </a:txBody>
                  <a:tcPr/>
                </a:tc>
                <a:extLst>
                  <a:ext uri="{0D108BD9-81ED-4DB2-BD59-A6C34878D82A}">
                    <a16:rowId xmlns:a16="http://schemas.microsoft.com/office/drawing/2014/main" val="1295704850"/>
                  </a:ext>
                </a:extLst>
              </a:tr>
              <a:tr h="538216">
                <a:tc>
                  <a:txBody>
                    <a:bodyPr/>
                    <a:lstStyle/>
                    <a:p>
                      <a:r>
                        <a:rPr lang="en-US" sz="1600" dirty="0"/>
                        <a:t>Environment</a:t>
                      </a:r>
                    </a:p>
                  </a:txBody>
                  <a:tcPr/>
                </a:tc>
                <a:tc>
                  <a:txBody>
                    <a:bodyPr/>
                    <a:lstStyle/>
                    <a:p>
                      <a:r>
                        <a:rPr lang="en-US" sz="1400" dirty="0"/>
                        <a:t>Hide anything that can be used as a weapon. Know where registered or unregistered weapons are. Identify safest place in home (locked basement). Avoid kitchen, garage or other places where dangerous items are stored. Avoid wearing scarves or jewelry that can be used to strangle. </a:t>
                      </a:r>
                    </a:p>
                  </a:txBody>
                  <a:tcPr/>
                </a:tc>
                <a:extLst>
                  <a:ext uri="{0D108BD9-81ED-4DB2-BD59-A6C34878D82A}">
                    <a16:rowId xmlns:a16="http://schemas.microsoft.com/office/drawing/2014/main" val="912546221"/>
                  </a:ext>
                </a:extLst>
              </a:tr>
              <a:tr h="538216">
                <a:tc>
                  <a:txBody>
                    <a:bodyPr/>
                    <a:lstStyle/>
                    <a:p>
                      <a:r>
                        <a:rPr lang="en-US" sz="1600" dirty="0"/>
                        <a:t>Other</a:t>
                      </a:r>
                    </a:p>
                  </a:txBody>
                  <a:tcPr/>
                </a:tc>
                <a:tc>
                  <a:txBody>
                    <a:bodyPr/>
                    <a:lstStyle/>
                    <a:p>
                      <a:r>
                        <a:rPr lang="en-US" sz="1400" dirty="0"/>
                        <a:t>Identify patterns of abuse and be prepared. Make yourself a small target by curling in a corner and putting hands over your face. Teach children to never intervene when violence is happening. Never run toward children during attacks. </a:t>
                      </a:r>
                    </a:p>
                  </a:txBody>
                  <a:tcPr/>
                </a:tc>
                <a:extLst>
                  <a:ext uri="{0D108BD9-81ED-4DB2-BD59-A6C34878D82A}">
                    <a16:rowId xmlns:a16="http://schemas.microsoft.com/office/drawing/2014/main" val="3363300858"/>
                  </a:ext>
                </a:extLst>
              </a:tr>
            </a:tbl>
          </a:graphicData>
        </a:graphic>
      </p:graphicFrame>
    </p:spTree>
    <p:extLst>
      <p:ext uri="{BB962C8B-B14F-4D97-AF65-F5344CB8AC3E}">
        <p14:creationId xmlns:p14="http://schemas.microsoft.com/office/powerpoint/2010/main" val="4193406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57200" y="1295400"/>
            <a:ext cx="7798815" cy="5922775"/>
          </a:xfrm>
          <a:prstGeom prst="rect">
            <a:avLst/>
          </a:prstGeom>
        </p:spPr>
        <p:txBody>
          <a:bodyPr vert="horz" wrap="square" lIns="0" tIns="13335" rIns="0" bIns="0" rtlCol="0">
            <a:spAutoFit/>
          </a:bodyPr>
          <a:lstStyle/>
          <a:p>
            <a:pPr marL="1151255" algn="l">
              <a:lnSpc>
                <a:spcPct val="100000"/>
              </a:lnSpc>
              <a:spcBef>
                <a:spcPts val="105"/>
              </a:spcBef>
            </a:pPr>
            <a:r>
              <a:rPr lang="en-US" spc="-20" dirty="0"/>
              <a:t>Kasey Harding</a:t>
            </a:r>
            <a:br>
              <a:rPr lang="en-US" spc="-20" dirty="0"/>
            </a:br>
            <a:r>
              <a:rPr lang="en-US" spc="-20" dirty="0">
                <a:hlinkClick r:id="rId2"/>
              </a:rPr>
              <a:t>hardink@chc1.com</a:t>
            </a:r>
            <a:br>
              <a:rPr lang="en-US" spc="-20" dirty="0"/>
            </a:br>
            <a:r>
              <a:rPr lang="en-US" spc="-20" dirty="0"/>
              <a:t>C: (860) 301-1090</a:t>
            </a:r>
            <a:br>
              <a:rPr lang="en-US" spc="-20" dirty="0"/>
            </a:br>
            <a:br>
              <a:rPr lang="en-US" spc="-20" dirty="0"/>
            </a:br>
            <a:r>
              <a:rPr lang="en-US" spc="-20" dirty="0"/>
              <a:t>New Horizons 24-hour Hotline</a:t>
            </a:r>
            <a:br>
              <a:rPr lang="en-US" spc="-20" dirty="0"/>
            </a:br>
            <a:r>
              <a:rPr lang="en-US" spc="-20" dirty="0"/>
              <a:t>(860) 344-9599</a:t>
            </a:r>
            <a:br>
              <a:rPr lang="en-US" spc="-20" dirty="0"/>
            </a:br>
            <a:br>
              <a:rPr lang="en-US" spc="-20" dirty="0"/>
            </a:br>
            <a:r>
              <a:rPr lang="en-US" spc="-20" dirty="0">
                <a:hlinkClick r:id="rId3"/>
              </a:rPr>
              <a:t>www.newhorizonsdv.com</a:t>
            </a:r>
            <a:br>
              <a:rPr lang="en-US" spc="-20" dirty="0"/>
            </a:br>
            <a:br>
              <a:rPr lang="en-US" spc="-20" dirty="0"/>
            </a:br>
            <a:br>
              <a:rPr lang="en-US" spc="-20" dirty="0"/>
            </a:br>
            <a:br>
              <a:rPr lang="en-US" spc="-20" dirty="0"/>
            </a:br>
            <a:endParaRPr spc="-20" dirty="0"/>
          </a:p>
        </p:txBody>
      </p:sp>
      <p:sp>
        <p:nvSpPr>
          <p:cNvPr id="3" name="object 3"/>
          <p:cNvSpPr txBox="1"/>
          <p:nvPr/>
        </p:nvSpPr>
        <p:spPr>
          <a:xfrm>
            <a:off x="11546840" y="6176264"/>
            <a:ext cx="229870" cy="20827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25" normalizeH="0" baseline="0" noProof="0" dirty="0">
                <a:ln>
                  <a:noFill/>
                </a:ln>
                <a:solidFill>
                  <a:srgbClr val="FFFFFF"/>
                </a:solidFill>
                <a:effectLst/>
                <a:uLnTx/>
                <a:uFillTx/>
                <a:latin typeface="Arial Black"/>
                <a:cs typeface="Arial Black"/>
              </a:rPr>
              <a:t>15</a:t>
            </a:r>
            <a:endParaRPr kumimoji="0" sz="1200" b="0" i="0" u="none" strike="noStrike" kern="0" cap="none" spc="0" normalizeH="0" baseline="0" noProof="0">
              <a:ln>
                <a:noFill/>
              </a:ln>
              <a:solidFill>
                <a:sysClr val="windowText" lastClr="000000"/>
              </a:solidFill>
              <a:effectLst/>
              <a:uLnTx/>
              <a:uFillTx/>
              <a:latin typeface="Arial Black"/>
              <a:cs typeface="Arial Black"/>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DE9C4498-ED68-BE75-00EB-549055CF53C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D72A973-8D9F-F2F9-2BEA-DDA9D7FE05D5}"/>
              </a:ext>
            </a:extLst>
          </p:cNvPr>
          <p:cNvPicPr>
            <a:picLocks noChangeAspect="1"/>
          </p:cNvPicPr>
          <p:nvPr/>
        </p:nvPicPr>
        <p:blipFill>
          <a:blip r:embed="rId2"/>
          <a:srcRect/>
          <a:stretch/>
        </p:blipFill>
        <p:spPr>
          <a:xfrm>
            <a:off x="225552" y="621804"/>
            <a:ext cx="5714972" cy="5714972"/>
          </a:xfrm>
          <a:prstGeom prst="rect">
            <a:avLst/>
          </a:prstGeom>
        </p:spPr>
      </p:pic>
      <p:pic>
        <p:nvPicPr>
          <p:cNvPr id="6" name="Picture 5">
            <a:extLst>
              <a:ext uri="{FF2B5EF4-FFF2-40B4-BE49-F238E27FC236}">
                <a16:creationId xmlns:a16="http://schemas.microsoft.com/office/drawing/2014/main" id="{A3A56D2E-2E0C-3A63-7702-DE8EF30B9F83}"/>
              </a:ext>
            </a:extLst>
          </p:cNvPr>
          <p:cNvPicPr>
            <a:picLocks noChangeAspect="1"/>
          </p:cNvPicPr>
          <p:nvPr/>
        </p:nvPicPr>
        <p:blipFill>
          <a:blip r:embed="rId3"/>
          <a:stretch>
            <a:fillRect/>
          </a:stretch>
        </p:blipFill>
        <p:spPr>
          <a:xfrm>
            <a:off x="0" y="0"/>
            <a:ext cx="12188761" cy="6858000"/>
          </a:xfrm>
          <a:prstGeom prst="rect">
            <a:avLst/>
          </a:prstGeom>
        </p:spPr>
      </p:pic>
      <p:sp>
        <p:nvSpPr>
          <p:cNvPr id="4" name="TextBox 3">
            <a:extLst>
              <a:ext uri="{FF2B5EF4-FFF2-40B4-BE49-F238E27FC236}">
                <a16:creationId xmlns:a16="http://schemas.microsoft.com/office/drawing/2014/main" id="{3571A9CE-D482-3A73-7AB2-0583D140F570}"/>
              </a:ext>
            </a:extLst>
          </p:cNvPr>
          <p:cNvSpPr txBox="1"/>
          <p:nvPr/>
        </p:nvSpPr>
        <p:spPr>
          <a:xfrm>
            <a:off x="5688419" y="1457199"/>
            <a:ext cx="6500342" cy="830997"/>
          </a:xfrm>
          <a:prstGeom prst="rect">
            <a:avLst/>
          </a:prstGeom>
          <a:noFill/>
        </p:spPr>
        <p:txBody>
          <a:bodyPr wrap="square" rtlCol="0">
            <a:spAutoFit/>
          </a:bodyPr>
          <a:lstStyle/>
          <a:p>
            <a:r>
              <a:rPr lang="en-US" sz="4800" b="1" dirty="0">
                <a:solidFill>
                  <a:srgbClr val="003163"/>
                </a:solidFill>
                <a:latin typeface="EightiesComeback" pitchFamily="2" charset="77"/>
              </a:rPr>
              <a:t>LaQueshia Clemons</a:t>
            </a:r>
          </a:p>
        </p:txBody>
      </p:sp>
      <p:sp>
        <p:nvSpPr>
          <p:cNvPr id="5" name="TextBox 4">
            <a:extLst>
              <a:ext uri="{FF2B5EF4-FFF2-40B4-BE49-F238E27FC236}">
                <a16:creationId xmlns:a16="http://schemas.microsoft.com/office/drawing/2014/main" id="{1934E0F3-66E1-F62F-D1BE-87CA88768458}"/>
              </a:ext>
            </a:extLst>
          </p:cNvPr>
          <p:cNvSpPr txBox="1"/>
          <p:nvPr/>
        </p:nvSpPr>
        <p:spPr>
          <a:xfrm>
            <a:off x="5688418" y="2343360"/>
            <a:ext cx="5967287" cy="769441"/>
          </a:xfrm>
          <a:prstGeom prst="rect">
            <a:avLst/>
          </a:prstGeom>
          <a:noFill/>
        </p:spPr>
        <p:txBody>
          <a:bodyPr wrap="square" rtlCol="0">
            <a:spAutoFit/>
          </a:bodyPr>
          <a:lstStyle/>
          <a:p>
            <a:r>
              <a:rPr lang="en-US" sz="2200" b="1" dirty="0">
                <a:solidFill>
                  <a:srgbClr val="003163"/>
                </a:solidFill>
              </a:rPr>
              <a:t>Founder &amp; CEO | Freedom Life Therapy &amp; Wellness</a:t>
            </a:r>
          </a:p>
        </p:txBody>
      </p:sp>
      <p:cxnSp>
        <p:nvCxnSpPr>
          <p:cNvPr id="8" name="Straight Connector 7">
            <a:extLst>
              <a:ext uri="{FF2B5EF4-FFF2-40B4-BE49-F238E27FC236}">
                <a16:creationId xmlns:a16="http://schemas.microsoft.com/office/drawing/2014/main" id="{684E4B84-616F-C6BE-857F-A946E56DC78E}"/>
              </a:ext>
            </a:extLst>
          </p:cNvPr>
          <p:cNvCxnSpPr>
            <a:cxnSpLocks/>
          </p:cNvCxnSpPr>
          <p:nvPr/>
        </p:nvCxnSpPr>
        <p:spPr>
          <a:xfrm>
            <a:off x="5805375" y="3215737"/>
            <a:ext cx="1737360" cy="0"/>
          </a:xfrm>
          <a:prstGeom prst="line">
            <a:avLst/>
          </a:prstGeom>
          <a:ln w="31750">
            <a:solidFill>
              <a:srgbClr val="EE1F4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6EA644E-30CC-AE94-C8F2-B76A16798EA7}"/>
              </a:ext>
            </a:extLst>
          </p:cNvPr>
          <p:cNvSpPr txBox="1"/>
          <p:nvPr/>
        </p:nvSpPr>
        <p:spPr>
          <a:xfrm>
            <a:off x="5688418" y="3479290"/>
            <a:ext cx="5828391" cy="2246769"/>
          </a:xfrm>
          <a:prstGeom prst="rect">
            <a:avLst/>
          </a:prstGeom>
          <a:noFill/>
        </p:spPr>
        <p:txBody>
          <a:bodyPr wrap="square" rtlCol="0">
            <a:spAutoFit/>
          </a:bodyPr>
          <a:lstStyle/>
          <a:p>
            <a:r>
              <a:rPr lang="en-US" sz="2000" dirty="0">
                <a:solidFill>
                  <a:srgbClr val="003163"/>
                </a:solidFill>
              </a:rPr>
              <a:t>LaQueshia is a Licensed Clinical Social Worker and Accredited Financial Counselor® specializing in the connection between money and mental health. With more than a decade of experience, she helps individuals overcome financial stress, heal their relationship with money, and build emotional and financial confidence. </a:t>
            </a:r>
          </a:p>
        </p:txBody>
      </p:sp>
    </p:spTree>
    <p:extLst>
      <p:ext uri="{BB962C8B-B14F-4D97-AF65-F5344CB8AC3E}">
        <p14:creationId xmlns:p14="http://schemas.microsoft.com/office/powerpoint/2010/main" val="1240659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0068"/>
            <a:ext cx="12192000" cy="6908068"/>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1561223" y="5172738"/>
            <a:ext cx="2897886" cy="460869"/>
          </a:xfrm>
          <a:custGeom>
            <a:avLst/>
            <a:gdLst/>
            <a:ahLst/>
            <a:cxnLst/>
            <a:rect l="l" t="t" r="r" b="b"/>
            <a:pathLst>
              <a:path w="4346829" h="691303">
                <a:moveTo>
                  <a:pt x="0" y="0"/>
                </a:moveTo>
                <a:lnTo>
                  <a:pt x="4346830" y="0"/>
                </a:lnTo>
                <a:lnTo>
                  <a:pt x="4346830" y="691302"/>
                </a:lnTo>
                <a:lnTo>
                  <a:pt x="0" y="691302"/>
                </a:lnTo>
                <a:lnTo>
                  <a:pt x="0" y="0"/>
                </a:lnTo>
                <a:close/>
              </a:path>
            </a:pathLst>
          </a:custGeom>
          <a:blipFill>
            <a:blip r:embed="rId3"/>
            <a:stretch>
              <a:fillRect l="-37131" t="-867901" r="-177013" b="-143209"/>
            </a:stretch>
          </a:blipFill>
        </p:spPr>
        <p:txBody>
          <a:bodyPr/>
          <a:lstStyle/>
          <a:p>
            <a:endParaRPr lang="en-US" sz="12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12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2192000" cy="7455539"/>
          </a:xfrm>
          <a:custGeom>
            <a:avLst/>
            <a:gdLst/>
            <a:ahLst/>
            <a:cxnLst/>
            <a:rect l="l" t="t" r="r" b="b"/>
            <a:pathLst>
              <a:path w="18288000" h="11183309">
                <a:moveTo>
                  <a:pt x="0" y="0"/>
                </a:moveTo>
                <a:lnTo>
                  <a:pt x="18288000" y="0"/>
                </a:lnTo>
                <a:lnTo>
                  <a:pt x="18288000" y="11183309"/>
                </a:lnTo>
                <a:lnTo>
                  <a:pt x="0" y="11183309"/>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0" y="6253990"/>
            <a:ext cx="12192000" cy="604010"/>
          </a:xfrm>
          <a:custGeom>
            <a:avLst/>
            <a:gdLst/>
            <a:ahLst/>
            <a:cxnLst/>
            <a:rect l="l" t="t" r="r" b="b"/>
            <a:pathLst>
              <a:path w="18288000" h="906015">
                <a:moveTo>
                  <a:pt x="0" y="0"/>
                </a:moveTo>
                <a:lnTo>
                  <a:pt x="18288000" y="0"/>
                </a:lnTo>
                <a:lnTo>
                  <a:pt x="18288000" y="906015"/>
                </a:lnTo>
                <a:lnTo>
                  <a:pt x="0" y="906015"/>
                </a:lnTo>
                <a:lnTo>
                  <a:pt x="0" y="0"/>
                </a:lnTo>
                <a:close/>
              </a:path>
            </a:pathLst>
          </a:custGeom>
          <a:blipFill>
            <a:blip r:embed="rId3"/>
            <a:stretch>
              <a:fillRect t="-1245672"/>
            </a:stretch>
          </a:blipFill>
        </p:spPr>
        <p:txBody>
          <a:bodyPr/>
          <a:lstStyle/>
          <a:p>
            <a:endParaRPr lang="en-US" sz="1200"/>
          </a:p>
        </p:txBody>
      </p:sp>
      <p:sp>
        <p:nvSpPr>
          <p:cNvPr id="4" name="Freeform 4"/>
          <p:cNvSpPr/>
          <p:nvPr/>
        </p:nvSpPr>
        <p:spPr>
          <a:xfrm>
            <a:off x="970633" y="18784"/>
            <a:ext cx="10032286" cy="6153417"/>
          </a:xfrm>
          <a:custGeom>
            <a:avLst/>
            <a:gdLst/>
            <a:ahLst/>
            <a:cxnLst/>
            <a:rect l="l" t="t" r="r" b="b"/>
            <a:pathLst>
              <a:path w="15048429" h="9230125">
                <a:moveTo>
                  <a:pt x="0" y="0"/>
                </a:moveTo>
                <a:lnTo>
                  <a:pt x="15048429" y="0"/>
                </a:lnTo>
                <a:lnTo>
                  <a:pt x="15048429" y="9230125"/>
                </a:lnTo>
                <a:lnTo>
                  <a:pt x="0" y="9230125"/>
                </a:lnTo>
                <a:lnTo>
                  <a:pt x="0" y="0"/>
                </a:lnTo>
                <a:close/>
              </a:path>
            </a:pathLst>
          </a:custGeom>
          <a:blipFill>
            <a:blip r:embed="rId4"/>
            <a:stretch>
              <a:fillRect b="-8622"/>
            </a:stretch>
          </a:blipFill>
        </p:spPr>
        <p:txBody>
          <a:bodyPr/>
          <a:lstStyle/>
          <a:p>
            <a:endParaRPr lang="en-US" sz="1200"/>
          </a:p>
        </p:txBody>
      </p:sp>
      <p:sp>
        <p:nvSpPr>
          <p:cNvPr id="5" name="Freeform 5"/>
          <p:cNvSpPr/>
          <p:nvPr/>
        </p:nvSpPr>
        <p:spPr>
          <a:xfrm>
            <a:off x="5786011" y="18783"/>
            <a:ext cx="5720189" cy="5727371"/>
          </a:xfrm>
          <a:custGeom>
            <a:avLst/>
            <a:gdLst/>
            <a:ahLst/>
            <a:cxnLst/>
            <a:rect l="l" t="t" r="r" b="b"/>
            <a:pathLst>
              <a:path w="8580284" h="8591056">
                <a:moveTo>
                  <a:pt x="0" y="0"/>
                </a:moveTo>
                <a:lnTo>
                  <a:pt x="8580284" y="0"/>
                </a:lnTo>
                <a:lnTo>
                  <a:pt x="8580284" y="8591056"/>
                </a:lnTo>
                <a:lnTo>
                  <a:pt x="0" y="8591056"/>
                </a:lnTo>
                <a:lnTo>
                  <a:pt x="0" y="0"/>
                </a:lnTo>
                <a:close/>
              </a:path>
            </a:pathLst>
          </a:custGeom>
          <a:blipFill>
            <a:blip r:embed="rId5"/>
            <a:stretch>
              <a:fillRect l="-56920" t="-20680" b="-89334"/>
            </a:stretch>
          </a:blipFill>
        </p:spPr>
        <p:txBody>
          <a:bodyPr/>
          <a:lstStyle/>
          <a:p>
            <a:endParaRPr lang="en-US" sz="1200"/>
          </a:p>
        </p:txBody>
      </p:sp>
      <p:grpSp>
        <p:nvGrpSpPr>
          <p:cNvPr id="6" name="Group 6"/>
          <p:cNvGrpSpPr>
            <a:grpSpLocks noChangeAspect="1"/>
          </p:cNvGrpSpPr>
          <p:nvPr/>
        </p:nvGrpSpPr>
        <p:grpSpPr>
          <a:xfrm>
            <a:off x="1531729" y="3033840"/>
            <a:ext cx="904105" cy="904105"/>
            <a:chOff x="0" y="0"/>
            <a:chExt cx="6350889" cy="6350889"/>
          </a:xfrm>
        </p:grpSpPr>
        <p:sp>
          <p:nvSpPr>
            <p:cNvPr id="7" name="Freeform 7"/>
            <p:cNvSpPr/>
            <p:nvPr/>
          </p:nvSpPr>
          <p:spPr>
            <a:xfrm>
              <a:off x="63500" y="63500"/>
              <a:ext cx="6223889" cy="6223762"/>
            </a:xfrm>
            <a:custGeom>
              <a:avLst/>
              <a:gdLst/>
              <a:ahLst/>
              <a:cxnLst/>
              <a:rect l="l" t="t" r="r" b="b"/>
              <a:pathLst>
                <a:path w="6223889" h="6223762">
                  <a:moveTo>
                    <a:pt x="6223889" y="3111881"/>
                  </a:moveTo>
                  <a:cubicBezTo>
                    <a:pt x="6223889" y="4830572"/>
                    <a:pt x="4830572" y="6223762"/>
                    <a:pt x="3112008" y="6223762"/>
                  </a:cubicBezTo>
                  <a:cubicBezTo>
                    <a:pt x="1393444" y="6223762"/>
                    <a:pt x="0" y="4830572"/>
                    <a:pt x="0" y="3111881"/>
                  </a:cubicBezTo>
                  <a:cubicBezTo>
                    <a:pt x="0" y="1393190"/>
                    <a:pt x="1393317" y="0"/>
                    <a:pt x="3111881" y="0"/>
                  </a:cubicBezTo>
                  <a:cubicBezTo>
                    <a:pt x="4830445" y="0"/>
                    <a:pt x="6223889" y="1393317"/>
                    <a:pt x="6223889" y="3111881"/>
                  </a:cubicBezTo>
                  <a:close/>
                </a:path>
              </a:pathLst>
            </a:custGeom>
            <a:blipFill>
              <a:blip r:embed="rId6"/>
              <a:stretch>
                <a:fillRect l="-21762" t="-9554" r="-63165" b="-75377"/>
              </a:stretch>
            </a:blipFill>
          </p:spPr>
          <p:txBody>
            <a:bodyPr/>
            <a:lstStyle/>
            <a:p>
              <a:endParaRPr lang="en-US" sz="1200"/>
            </a:p>
          </p:txBody>
        </p:sp>
        <p:sp>
          <p:nvSpPr>
            <p:cNvPr id="8" name="Freeform 8"/>
            <p:cNvSpPr/>
            <p:nvPr/>
          </p:nvSpPr>
          <p:spPr>
            <a:xfrm>
              <a:off x="0" y="0"/>
              <a:ext cx="6350889" cy="6350762"/>
            </a:xfrm>
            <a:custGeom>
              <a:avLst/>
              <a:gdLst/>
              <a:ahLst/>
              <a:cxnLst/>
              <a:rect l="l" t="t" r="r" b="b"/>
              <a:pathLst>
                <a:path w="6350889" h="6350762">
                  <a:moveTo>
                    <a:pt x="6350889" y="3175381"/>
                  </a:moveTo>
                  <a:cubicBezTo>
                    <a:pt x="6350889" y="4023614"/>
                    <a:pt x="6020562" y="4821047"/>
                    <a:pt x="5420868" y="5420741"/>
                  </a:cubicBezTo>
                  <a:cubicBezTo>
                    <a:pt x="4821174" y="6020436"/>
                    <a:pt x="4023741" y="6350762"/>
                    <a:pt x="3175508" y="6350762"/>
                  </a:cubicBezTo>
                  <a:cubicBezTo>
                    <a:pt x="2327275" y="6350762"/>
                    <a:pt x="1529842" y="6020435"/>
                    <a:pt x="930148" y="5420741"/>
                  </a:cubicBezTo>
                  <a:cubicBezTo>
                    <a:pt x="330327" y="4821047"/>
                    <a:pt x="0" y="4023614"/>
                    <a:pt x="0" y="3175381"/>
                  </a:cubicBezTo>
                  <a:cubicBezTo>
                    <a:pt x="0" y="2327148"/>
                    <a:pt x="330327" y="1529715"/>
                    <a:pt x="930021" y="930021"/>
                  </a:cubicBezTo>
                  <a:cubicBezTo>
                    <a:pt x="1529715" y="330327"/>
                    <a:pt x="2327275" y="0"/>
                    <a:pt x="3175381" y="0"/>
                  </a:cubicBezTo>
                  <a:cubicBezTo>
                    <a:pt x="4023614" y="0"/>
                    <a:pt x="4821047" y="330327"/>
                    <a:pt x="5420741" y="930021"/>
                  </a:cubicBezTo>
                  <a:cubicBezTo>
                    <a:pt x="6020562" y="1529842"/>
                    <a:pt x="6350889" y="2327275"/>
                    <a:pt x="6350889" y="3175381"/>
                  </a:cubicBezTo>
                  <a:close/>
                </a:path>
              </a:pathLst>
            </a:custGeom>
            <a:blipFill>
              <a:blip r:embed="rId7"/>
              <a:stretch>
                <a:fillRect l="-30" r="-30"/>
              </a:stretch>
            </a:blipFill>
          </p:spPr>
          <p:txBody>
            <a:bodyPr/>
            <a:lstStyle/>
            <a:p>
              <a:endParaRPr lang="en-US" sz="1200"/>
            </a:p>
          </p:txBody>
        </p:sp>
      </p:grpSp>
      <p:grpSp>
        <p:nvGrpSpPr>
          <p:cNvPr id="9" name="Group 9"/>
          <p:cNvGrpSpPr>
            <a:grpSpLocks noChangeAspect="1"/>
          </p:cNvGrpSpPr>
          <p:nvPr/>
        </p:nvGrpSpPr>
        <p:grpSpPr>
          <a:xfrm>
            <a:off x="1531729" y="3937945"/>
            <a:ext cx="904105" cy="904105"/>
            <a:chOff x="0" y="0"/>
            <a:chExt cx="6350889" cy="6350889"/>
          </a:xfrm>
        </p:grpSpPr>
        <p:sp>
          <p:nvSpPr>
            <p:cNvPr id="10" name="Freeform 10"/>
            <p:cNvSpPr/>
            <p:nvPr/>
          </p:nvSpPr>
          <p:spPr>
            <a:xfrm>
              <a:off x="63500" y="63500"/>
              <a:ext cx="6223889" cy="6223762"/>
            </a:xfrm>
            <a:custGeom>
              <a:avLst/>
              <a:gdLst/>
              <a:ahLst/>
              <a:cxnLst/>
              <a:rect l="l" t="t" r="r" b="b"/>
              <a:pathLst>
                <a:path w="6223889" h="6223762">
                  <a:moveTo>
                    <a:pt x="6223889" y="3111881"/>
                  </a:moveTo>
                  <a:cubicBezTo>
                    <a:pt x="6223889" y="4830572"/>
                    <a:pt x="4830572" y="6223762"/>
                    <a:pt x="3112008" y="6223762"/>
                  </a:cubicBezTo>
                  <a:cubicBezTo>
                    <a:pt x="1393444" y="6223762"/>
                    <a:pt x="0" y="4830572"/>
                    <a:pt x="0" y="3111881"/>
                  </a:cubicBezTo>
                  <a:cubicBezTo>
                    <a:pt x="0" y="1393190"/>
                    <a:pt x="1393317" y="0"/>
                    <a:pt x="3111881" y="0"/>
                  </a:cubicBezTo>
                  <a:cubicBezTo>
                    <a:pt x="4830445" y="0"/>
                    <a:pt x="6223889" y="1393317"/>
                    <a:pt x="6223889" y="3111881"/>
                  </a:cubicBezTo>
                  <a:close/>
                </a:path>
              </a:pathLst>
            </a:custGeom>
            <a:blipFill>
              <a:blip r:embed="rId8"/>
              <a:stretch>
                <a:fillRect l="-25734" t="-6392" r="-23743" b="-97108"/>
              </a:stretch>
            </a:blipFill>
          </p:spPr>
          <p:txBody>
            <a:bodyPr/>
            <a:lstStyle/>
            <a:p>
              <a:endParaRPr lang="en-US" sz="1200"/>
            </a:p>
          </p:txBody>
        </p:sp>
        <p:sp>
          <p:nvSpPr>
            <p:cNvPr id="11" name="Freeform 11"/>
            <p:cNvSpPr/>
            <p:nvPr/>
          </p:nvSpPr>
          <p:spPr>
            <a:xfrm>
              <a:off x="0" y="0"/>
              <a:ext cx="6350889" cy="6350762"/>
            </a:xfrm>
            <a:custGeom>
              <a:avLst/>
              <a:gdLst/>
              <a:ahLst/>
              <a:cxnLst/>
              <a:rect l="l" t="t" r="r" b="b"/>
              <a:pathLst>
                <a:path w="6350889" h="6350762">
                  <a:moveTo>
                    <a:pt x="6350889" y="3175381"/>
                  </a:moveTo>
                  <a:cubicBezTo>
                    <a:pt x="6350889" y="4023614"/>
                    <a:pt x="6020562" y="4821047"/>
                    <a:pt x="5420868" y="5420741"/>
                  </a:cubicBezTo>
                  <a:cubicBezTo>
                    <a:pt x="4821174" y="6020436"/>
                    <a:pt x="4023741" y="6350762"/>
                    <a:pt x="3175508" y="6350762"/>
                  </a:cubicBezTo>
                  <a:cubicBezTo>
                    <a:pt x="2327275" y="6350762"/>
                    <a:pt x="1529842" y="6020435"/>
                    <a:pt x="930148" y="5420741"/>
                  </a:cubicBezTo>
                  <a:cubicBezTo>
                    <a:pt x="330327" y="4821047"/>
                    <a:pt x="0" y="4023614"/>
                    <a:pt x="0" y="3175381"/>
                  </a:cubicBezTo>
                  <a:cubicBezTo>
                    <a:pt x="0" y="2327148"/>
                    <a:pt x="330327" y="1529715"/>
                    <a:pt x="930021" y="930021"/>
                  </a:cubicBezTo>
                  <a:cubicBezTo>
                    <a:pt x="1529715" y="330327"/>
                    <a:pt x="2327275" y="0"/>
                    <a:pt x="3175381" y="0"/>
                  </a:cubicBezTo>
                  <a:cubicBezTo>
                    <a:pt x="4023614" y="0"/>
                    <a:pt x="4821047" y="330327"/>
                    <a:pt x="5420741" y="930021"/>
                  </a:cubicBezTo>
                  <a:cubicBezTo>
                    <a:pt x="6020562" y="1529842"/>
                    <a:pt x="6350889" y="2327275"/>
                    <a:pt x="6350889" y="3175381"/>
                  </a:cubicBezTo>
                  <a:close/>
                </a:path>
              </a:pathLst>
            </a:custGeom>
            <a:blipFill>
              <a:blip r:embed="rId7"/>
              <a:stretch>
                <a:fillRect l="-30" r="-30"/>
              </a:stretch>
            </a:blipFill>
          </p:spPr>
          <p:txBody>
            <a:bodyPr/>
            <a:lstStyle/>
            <a:p>
              <a:endParaRPr lang="en-US" sz="1200"/>
            </a:p>
          </p:txBody>
        </p:sp>
      </p:grpSp>
      <p:grpSp>
        <p:nvGrpSpPr>
          <p:cNvPr id="12" name="Group 12"/>
          <p:cNvGrpSpPr>
            <a:grpSpLocks noChangeAspect="1"/>
          </p:cNvGrpSpPr>
          <p:nvPr/>
        </p:nvGrpSpPr>
        <p:grpSpPr>
          <a:xfrm>
            <a:off x="1531729" y="4842050"/>
            <a:ext cx="904105" cy="904105"/>
            <a:chOff x="0" y="0"/>
            <a:chExt cx="6350889" cy="6350889"/>
          </a:xfrm>
        </p:grpSpPr>
        <p:sp>
          <p:nvSpPr>
            <p:cNvPr id="13" name="Freeform 13"/>
            <p:cNvSpPr/>
            <p:nvPr/>
          </p:nvSpPr>
          <p:spPr>
            <a:xfrm>
              <a:off x="63500" y="63500"/>
              <a:ext cx="6223889" cy="6223762"/>
            </a:xfrm>
            <a:custGeom>
              <a:avLst/>
              <a:gdLst/>
              <a:ahLst/>
              <a:cxnLst/>
              <a:rect l="l" t="t" r="r" b="b"/>
              <a:pathLst>
                <a:path w="6223889" h="6223762">
                  <a:moveTo>
                    <a:pt x="6223889" y="3111881"/>
                  </a:moveTo>
                  <a:cubicBezTo>
                    <a:pt x="6223889" y="4830572"/>
                    <a:pt x="4830572" y="6223762"/>
                    <a:pt x="3112008" y="6223762"/>
                  </a:cubicBezTo>
                  <a:cubicBezTo>
                    <a:pt x="1393444" y="6223762"/>
                    <a:pt x="0" y="4830572"/>
                    <a:pt x="0" y="3111881"/>
                  </a:cubicBezTo>
                  <a:cubicBezTo>
                    <a:pt x="0" y="1393190"/>
                    <a:pt x="1393317" y="0"/>
                    <a:pt x="3111881" y="0"/>
                  </a:cubicBezTo>
                  <a:cubicBezTo>
                    <a:pt x="4830445" y="0"/>
                    <a:pt x="6223889" y="1393317"/>
                    <a:pt x="6223889" y="3111881"/>
                  </a:cubicBezTo>
                  <a:close/>
                </a:path>
              </a:pathLst>
            </a:custGeom>
            <a:blipFill>
              <a:blip r:embed="rId9"/>
              <a:stretch>
                <a:fillRect l="-53196" t="-18047" r="-57656" b="-87097"/>
              </a:stretch>
            </a:blipFill>
          </p:spPr>
          <p:txBody>
            <a:bodyPr/>
            <a:lstStyle/>
            <a:p>
              <a:endParaRPr lang="en-US" sz="1200"/>
            </a:p>
          </p:txBody>
        </p:sp>
        <p:sp>
          <p:nvSpPr>
            <p:cNvPr id="14" name="Freeform 14"/>
            <p:cNvSpPr/>
            <p:nvPr/>
          </p:nvSpPr>
          <p:spPr>
            <a:xfrm>
              <a:off x="0" y="0"/>
              <a:ext cx="6350889" cy="6350762"/>
            </a:xfrm>
            <a:custGeom>
              <a:avLst/>
              <a:gdLst/>
              <a:ahLst/>
              <a:cxnLst/>
              <a:rect l="l" t="t" r="r" b="b"/>
              <a:pathLst>
                <a:path w="6350889" h="6350762">
                  <a:moveTo>
                    <a:pt x="6350889" y="3175381"/>
                  </a:moveTo>
                  <a:cubicBezTo>
                    <a:pt x="6350889" y="4023614"/>
                    <a:pt x="6020562" y="4821047"/>
                    <a:pt x="5420868" y="5420741"/>
                  </a:cubicBezTo>
                  <a:cubicBezTo>
                    <a:pt x="4821174" y="6020436"/>
                    <a:pt x="4023741" y="6350762"/>
                    <a:pt x="3175508" y="6350762"/>
                  </a:cubicBezTo>
                  <a:cubicBezTo>
                    <a:pt x="2327275" y="6350762"/>
                    <a:pt x="1529842" y="6020435"/>
                    <a:pt x="930148" y="5420741"/>
                  </a:cubicBezTo>
                  <a:cubicBezTo>
                    <a:pt x="330327" y="4821047"/>
                    <a:pt x="0" y="4023614"/>
                    <a:pt x="0" y="3175381"/>
                  </a:cubicBezTo>
                  <a:cubicBezTo>
                    <a:pt x="0" y="2327148"/>
                    <a:pt x="330327" y="1529715"/>
                    <a:pt x="930021" y="930021"/>
                  </a:cubicBezTo>
                  <a:cubicBezTo>
                    <a:pt x="1529715" y="330327"/>
                    <a:pt x="2327275" y="0"/>
                    <a:pt x="3175381" y="0"/>
                  </a:cubicBezTo>
                  <a:cubicBezTo>
                    <a:pt x="4023614" y="0"/>
                    <a:pt x="4821047" y="330327"/>
                    <a:pt x="5420741" y="930021"/>
                  </a:cubicBezTo>
                  <a:cubicBezTo>
                    <a:pt x="6020562" y="1529842"/>
                    <a:pt x="6350889" y="2327275"/>
                    <a:pt x="6350889" y="3175381"/>
                  </a:cubicBezTo>
                  <a:close/>
                </a:path>
              </a:pathLst>
            </a:custGeom>
            <a:blipFill>
              <a:blip r:embed="rId7"/>
              <a:stretch>
                <a:fillRect l="-30" r="-30"/>
              </a:stretch>
            </a:blipFill>
          </p:spPr>
          <p:txBody>
            <a:bodyPr/>
            <a:lstStyle/>
            <a:p>
              <a:endParaRPr lang="en-US" sz="1200"/>
            </a:p>
          </p:txBody>
        </p:sp>
      </p:grpSp>
      <p:sp>
        <p:nvSpPr>
          <p:cNvPr id="15" name="Freeform 15"/>
          <p:cNvSpPr/>
          <p:nvPr/>
        </p:nvSpPr>
        <p:spPr>
          <a:xfrm>
            <a:off x="0" y="39592"/>
            <a:ext cx="992778" cy="1292416"/>
          </a:xfrm>
          <a:custGeom>
            <a:avLst/>
            <a:gdLst/>
            <a:ahLst/>
            <a:cxnLst/>
            <a:rect l="l" t="t" r="r" b="b"/>
            <a:pathLst>
              <a:path w="1489167" h="1938624">
                <a:moveTo>
                  <a:pt x="0" y="0"/>
                </a:moveTo>
                <a:lnTo>
                  <a:pt x="1489167" y="0"/>
                </a:lnTo>
                <a:lnTo>
                  <a:pt x="1489167" y="1938624"/>
                </a:lnTo>
                <a:lnTo>
                  <a:pt x="0" y="1938624"/>
                </a:lnTo>
                <a:lnTo>
                  <a:pt x="0" y="0"/>
                </a:lnTo>
                <a:close/>
              </a:path>
            </a:pathLst>
          </a:custGeom>
          <a:blipFill>
            <a:blip r:embed="rId10"/>
            <a:stretch>
              <a:fillRect t="-1515" r="-910526" b="-415656"/>
            </a:stretch>
          </a:blipFill>
        </p:spPr>
        <p:txBody>
          <a:bodyPr/>
          <a:lstStyle/>
          <a:p>
            <a:endParaRPr lang="en-US" sz="1200"/>
          </a:p>
        </p:txBody>
      </p:sp>
      <p:sp>
        <p:nvSpPr>
          <p:cNvPr id="16" name="Freeform 16"/>
          <p:cNvSpPr/>
          <p:nvPr/>
        </p:nvSpPr>
        <p:spPr>
          <a:xfrm flipV="1">
            <a:off x="-22146" y="4961574"/>
            <a:ext cx="992778" cy="1292416"/>
          </a:xfrm>
          <a:custGeom>
            <a:avLst/>
            <a:gdLst/>
            <a:ahLst/>
            <a:cxnLst/>
            <a:rect l="l" t="t" r="r" b="b"/>
            <a:pathLst>
              <a:path w="1489167" h="1938624">
                <a:moveTo>
                  <a:pt x="0" y="1938624"/>
                </a:moveTo>
                <a:lnTo>
                  <a:pt x="1489168" y="1938624"/>
                </a:lnTo>
                <a:lnTo>
                  <a:pt x="1489168" y="0"/>
                </a:lnTo>
                <a:lnTo>
                  <a:pt x="0" y="0"/>
                </a:lnTo>
                <a:lnTo>
                  <a:pt x="0" y="1938624"/>
                </a:lnTo>
                <a:close/>
              </a:path>
            </a:pathLst>
          </a:custGeom>
          <a:blipFill>
            <a:blip r:embed="rId10"/>
            <a:stretch>
              <a:fillRect t="-1515" r="-910526" b="-415656"/>
            </a:stretch>
          </a:blipFill>
        </p:spPr>
        <p:txBody>
          <a:bodyPr/>
          <a:lstStyle/>
          <a:p>
            <a:endParaRPr lang="en-US" sz="1200"/>
          </a:p>
        </p:txBody>
      </p:sp>
      <p:sp>
        <p:nvSpPr>
          <p:cNvPr id="17" name="Freeform 17"/>
          <p:cNvSpPr/>
          <p:nvPr/>
        </p:nvSpPr>
        <p:spPr>
          <a:xfrm>
            <a:off x="10903103" y="-210148"/>
            <a:ext cx="3457376" cy="1795954"/>
          </a:xfrm>
          <a:custGeom>
            <a:avLst/>
            <a:gdLst/>
            <a:ahLst/>
            <a:cxnLst/>
            <a:rect l="l" t="t" r="r" b="b"/>
            <a:pathLst>
              <a:path w="5186064" h="2693931">
                <a:moveTo>
                  <a:pt x="0" y="0"/>
                </a:moveTo>
                <a:lnTo>
                  <a:pt x="5186064" y="0"/>
                </a:lnTo>
                <a:lnTo>
                  <a:pt x="5186064" y="2693932"/>
                </a:lnTo>
                <a:lnTo>
                  <a:pt x="0" y="2693932"/>
                </a:lnTo>
                <a:lnTo>
                  <a:pt x="0" y="0"/>
                </a:lnTo>
                <a:close/>
              </a:path>
            </a:pathLst>
          </a:custGeom>
          <a:blipFill>
            <a:blip r:embed="rId11"/>
            <a:stretch>
              <a:fillRect l="-265933" t="-352475" r="-29058" b="-54455"/>
            </a:stretch>
          </a:blipFill>
        </p:spPr>
        <p:txBody>
          <a:bodyPr/>
          <a:lstStyle/>
          <a:p>
            <a:endParaRPr lang="en-US" sz="1200"/>
          </a:p>
        </p:txBody>
      </p:sp>
      <p:sp>
        <p:nvSpPr>
          <p:cNvPr id="18" name="Freeform 18"/>
          <p:cNvSpPr/>
          <p:nvPr/>
        </p:nvSpPr>
        <p:spPr>
          <a:xfrm>
            <a:off x="11002919" y="1433516"/>
            <a:ext cx="3457376" cy="1795954"/>
          </a:xfrm>
          <a:custGeom>
            <a:avLst/>
            <a:gdLst/>
            <a:ahLst/>
            <a:cxnLst/>
            <a:rect l="l" t="t" r="r" b="b"/>
            <a:pathLst>
              <a:path w="5186064" h="2693931">
                <a:moveTo>
                  <a:pt x="0" y="0"/>
                </a:moveTo>
                <a:lnTo>
                  <a:pt x="5186064" y="0"/>
                </a:lnTo>
                <a:lnTo>
                  <a:pt x="5186064" y="2693931"/>
                </a:lnTo>
                <a:lnTo>
                  <a:pt x="0" y="2693931"/>
                </a:lnTo>
                <a:lnTo>
                  <a:pt x="0" y="0"/>
                </a:lnTo>
                <a:close/>
              </a:path>
            </a:pathLst>
          </a:custGeom>
          <a:blipFill>
            <a:blip r:embed="rId11"/>
            <a:stretch>
              <a:fillRect l="-265933" t="-352475" r="-29058" b="-54455"/>
            </a:stretch>
          </a:blipFill>
        </p:spPr>
        <p:txBody>
          <a:bodyPr/>
          <a:lstStyle/>
          <a:p>
            <a:endParaRPr lang="en-US" sz="1200"/>
          </a:p>
        </p:txBody>
      </p:sp>
      <p:sp>
        <p:nvSpPr>
          <p:cNvPr id="19" name="Freeform 19"/>
          <p:cNvSpPr/>
          <p:nvPr/>
        </p:nvSpPr>
        <p:spPr>
          <a:xfrm>
            <a:off x="11002919" y="3020907"/>
            <a:ext cx="3457376" cy="1795954"/>
          </a:xfrm>
          <a:custGeom>
            <a:avLst/>
            <a:gdLst/>
            <a:ahLst/>
            <a:cxnLst/>
            <a:rect l="l" t="t" r="r" b="b"/>
            <a:pathLst>
              <a:path w="5186064" h="2693931">
                <a:moveTo>
                  <a:pt x="0" y="0"/>
                </a:moveTo>
                <a:lnTo>
                  <a:pt x="5186064" y="0"/>
                </a:lnTo>
                <a:lnTo>
                  <a:pt x="5186064" y="2693931"/>
                </a:lnTo>
                <a:lnTo>
                  <a:pt x="0" y="2693931"/>
                </a:lnTo>
                <a:lnTo>
                  <a:pt x="0" y="0"/>
                </a:lnTo>
                <a:close/>
              </a:path>
            </a:pathLst>
          </a:custGeom>
          <a:blipFill>
            <a:blip r:embed="rId11"/>
            <a:stretch>
              <a:fillRect l="-265933" t="-352475" r="-29058" b="-54455"/>
            </a:stretch>
          </a:blipFill>
        </p:spPr>
        <p:txBody>
          <a:bodyPr/>
          <a:lstStyle/>
          <a:p>
            <a:endParaRPr lang="en-US" sz="1200"/>
          </a:p>
        </p:txBody>
      </p:sp>
      <p:sp>
        <p:nvSpPr>
          <p:cNvPr id="20" name="Freeform 20"/>
          <p:cNvSpPr/>
          <p:nvPr/>
        </p:nvSpPr>
        <p:spPr>
          <a:xfrm>
            <a:off x="10903103" y="4551683"/>
            <a:ext cx="3457376" cy="1795954"/>
          </a:xfrm>
          <a:custGeom>
            <a:avLst/>
            <a:gdLst/>
            <a:ahLst/>
            <a:cxnLst/>
            <a:rect l="l" t="t" r="r" b="b"/>
            <a:pathLst>
              <a:path w="5186064" h="2693931">
                <a:moveTo>
                  <a:pt x="0" y="0"/>
                </a:moveTo>
                <a:lnTo>
                  <a:pt x="5186064" y="0"/>
                </a:lnTo>
                <a:lnTo>
                  <a:pt x="5186064" y="2693931"/>
                </a:lnTo>
                <a:lnTo>
                  <a:pt x="0" y="2693931"/>
                </a:lnTo>
                <a:lnTo>
                  <a:pt x="0" y="0"/>
                </a:lnTo>
                <a:close/>
              </a:path>
            </a:pathLst>
          </a:custGeom>
          <a:blipFill>
            <a:blip r:embed="rId11"/>
            <a:stretch>
              <a:fillRect l="-265933" t="-352475" r="-29058" b="-54455"/>
            </a:stretch>
          </a:blipFill>
        </p:spPr>
        <p:txBody>
          <a:bodyPr/>
          <a:lstStyle/>
          <a:p>
            <a:endParaRPr lang="en-US" sz="12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809945" cy="6858000"/>
          </a:xfrm>
          <a:custGeom>
            <a:avLst/>
            <a:gdLst/>
            <a:ahLst/>
            <a:cxnLst/>
            <a:rect l="l" t="t" r="r" b="b"/>
            <a:pathLst>
              <a:path w="20714918" h="10287000">
                <a:moveTo>
                  <a:pt x="0" y="0"/>
                </a:moveTo>
                <a:lnTo>
                  <a:pt x="20714918" y="0"/>
                </a:lnTo>
                <a:lnTo>
                  <a:pt x="20714918" y="10287000"/>
                </a:lnTo>
                <a:lnTo>
                  <a:pt x="0" y="10287000"/>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972061" y="0"/>
            <a:ext cx="11219939" cy="7156770"/>
          </a:xfrm>
          <a:custGeom>
            <a:avLst/>
            <a:gdLst/>
            <a:ahLst/>
            <a:cxnLst/>
            <a:rect l="l" t="t" r="r" b="b"/>
            <a:pathLst>
              <a:path w="16829908" h="10735155">
                <a:moveTo>
                  <a:pt x="0" y="0"/>
                </a:moveTo>
                <a:lnTo>
                  <a:pt x="16829908" y="0"/>
                </a:lnTo>
                <a:lnTo>
                  <a:pt x="16829908" y="10735155"/>
                </a:lnTo>
                <a:lnTo>
                  <a:pt x="0" y="10735155"/>
                </a:lnTo>
                <a:lnTo>
                  <a:pt x="0" y="0"/>
                </a:lnTo>
                <a:close/>
              </a:path>
            </a:pathLst>
          </a:custGeom>
          <a:blipFill>
            <a:blip r:embed="rId3"/>
            <a:stretch>
              <a:fillRect l="-923" r="-1954" b="-7522"/>
            </a:stretch>
          </a:blipFill>
        </p:spPr>
        <p:txBody>
          <a:bodyPr/>
          <a:lstStyle/>
          <a:p>
            <a:endParaRPr lang="en-US" sz="1200"/>
          </a:p>
        </p:txBody>
      </p:sp>
      <p:sp>
        <p:nvSpPr>
          <p:cNvPr id="4" name="Freeform 4"/>
          <p:cNvSpPr/>
          <p:nvPr/>
        </p:nvSpPr>
        <p:spPr>
          <a:xfrm>
            <a:off x="8864301" y="4678487"/>
            <a:ext cx="3457376" cy="1795954"/>
          </a:xfrm>
          <a:custGeom>
            <a:avLst/>
            <a:gdLst/>
            <a:ahLst/>
            <a:cxnLst/>
            <a:rect l="l" t="t" r="r" b="b"/>
            <a:pathLst>
              <a:path w="5186064" h="2693931">
                <a:moveTo>
                  <a:pt x="0" y="0"/>
                </a:moveTo>
                <a:lnTo>
                  <a:pt x="5186064" y="0"/>
                </a:lnTo>
                <a:lnTo>
                  <a:pt x="5186064" y="2693932"/>
                </a:lnTo>
                <a:lnTo>
                  <a:pt x="0" y="2693932"/>
                </a:lnTo>
                <a:lnTo>
                  <a:pt x="0" y="0"/>
                </a:lnTo>
                <a:close/>
              </a:path>
            </a:pathLst>
          </a:custGeom>
          <a:blipFill>
            <a:blip r:embed="rId4"/>
            <a:stretch>
              <a:fillRect l="-265933" t="-352475" r="-29058" b="-54455"/>
            </a:stretch>
          </a:blipFill>
        </p:spPr>
        <p:txBody>
          <a:bodyPr/>
          <a:lstStyle/>
          <a:p>
            <a:endParaRPr lang="en-US" sz="1200"/>
          </a:p>
        </p:txBody>
      </p:sp>
      <p:sp>
        <p:nvSpPr>
          <p:cNvPr id="5" name="Freeform 5"/>
          <p:cNvSpPr/>
          <p:nvPr/>
        </p:nvSpPr>
        <p:spPr>
          <a:xfrm rot="2001326">
            <a:off x="10202416" y="4359081"/>
            <a:ext cx="1438725" cy="2434767"/>
          </a:xfrm>
          <a:custGeom>
            <a:avLst/>
            <a:gdLst/>
            <a:ahLst/>
            <a:cxnLst/>
            <a:rect l="l" t="t" r="r" b="b"/>
            <a:pathLst>
              <a:path w="2158088" h="3652150">
                <a:moveTo>
                  <a:pt x="0" y="0"/>
                </a:moveTo>
                <a:lnTo>
                  <a:pt x="2158089" y="0"/>
                </a:lnTo>
                <a:lnTo>
                  <a:pt x="2158089" y="3652150"/>
                </a:lnTo>
                <a:lnTo>
                  <a:pt x="0" y="3652150"/>
                </a:lnTo>
                <a:lnTo>
                  <a:pt x="0" y="0"/>
                </a:lnTo>
                <a:close/>
              </a:path>
            </a:pathLst>
          </a:custGeom>
          <a:blipFill>
            <a:blip r:embed="rId5"/>
            <a:stretch>
              <a:fillRect l="-974125" t="-289256" b="-33884"/>
            </a:stretch>
          </a:blipFill>
        </p:spPr>
        <p:txBody>
          <a:bodyPr/>
          <a:lstStyle/>
          <a:p>
            <a:endParaRPr lang="en-US" sz="1200"/>
          </a:p>
        </p:txBody>
      </p:sp>
      <p:sp>
        <p:nvSpPr>
          <p:cNvPr id="6" name="Freeform 6"/>
          <p:cNvSpPr/>
          <p:nvPr/>
        </p:nvSpPr>
        <p:spPr>
          <a:xfrm>
            <a:off x="1192246" y="4345677"/>
            <a:ext cx="6908191" cy="1709243"/>
          </a:xfrm>
          <a:custGeom>
            <a:avLst/>
            <a:gdLst/>
            <a:ahLst/>
            <a:cxnLst/>
            <a:rect l="l" t="t" r="r" b="b"/>
            <a:pathLst>
              <a:path w="10362287" h="2563865">
                <a:moveTo>
                  <a:pt x="0" y="0"/>
                </a:moveTo>
                <a:lnTo>
                  <a:pt x="10362287" y="0"/>
                </a:lnTo>
                <a:lnTo>
                  <a:pt x="10362287" y="2563865"/>
                </a:lnTo>
                <a:lnTo>
                  <a:pt x="0" y="2563865"/>
                </a:lnTo>
                <a:lnTo>
                  <a:pt x="0" y="0"/>
                </a:lnTo>
                <a:close/>
              </a:path>
            </a:pathLst>
          </a:custGeom>
          <a:blipFill>
            <a:blip r:embed="rId6"/>
            <a:stretch>
              <a:fillRect l="-3944" t="-260703" r="-43658" b="-37004"/>
            </a:stretch>
          </a:blipFill>
        </p:spPr>
        <p:txBody>
          <a:bodyPr/>
          <a:lstStyle/>
          <a:p>
            <a:endParaRPr lang="en-US" sz="1200"/>
          </a:p>
        </p:txBody>
      </p:sp>
      <p:sp>
        <p:nvSpPr>
          <p:cNvPr id="7" name="Freeform 7"/>
          <p:cNvSpPr/>
          <p:nvPr/>
        </p:nvSpPr>
        <p:spPr>
          <a:xfrm>
            <a:off x="0" y="6253990"/>
            <a:ext cx="12192000" cy="604010"/>
          </a:xfrm>
          <a:custGeom>
            <a:avLst/>
            <a:gdLst/>
            <a:ahLst/>
            <a:cxnLst/>
            <a:rect l="l" t="t" r="r" b="b"/>
            <a:pathLst>
              <a:path w="18288000" h="906015">
                <a:moveTo>
                  <a:pt x="0" y="0"/>
                </a:moveTo>
                <a:lnTo>
                  <a:pt x="18288000" y="0"/>
                </a:lnTo>
                <a:lnTo>
                  <a:pt x="18288000" y="906015"/>
                </a:lnTo>
                <a:lnTo>
                  <a:pt x="0" y="906015"/>
                </a:lnTo>
                <a:lnTo>
                  <a:pt x="0" y="0"/>
                </a:lnTo>
                <a:close/>
              </a:path>
            </a:pathLst>
          </a:custGeom>
          <a:blipFill>
            <a:blip r:embed="rId7"/>
            <a:stretch>
              <a:fillRect t="-1245672"/>
            </a:stretch>
          </a:blipFill>
        </p:spPr>
        <p:txBody>
          <a:bodyPr/>
          <a:lstStyle/>
          <a:p>
            <a:endParaRPr lang="en-US" sz="1200"/>
          </a:p>
        </p:txBody>
      </p:sp>
      <p:sp>
        <p:nvSpPr>
          <p:cNvPr id="8" name="Freeform 8"/>
          <p:cNvSpPr/>
          <p:nvPr/>
        </p:nvSpPr>
        <p:spPr>
          <a:xfrm>
            <a:off x="0" y="0"/>
            <a:ext cx="1893734" cy="2126693"/>
          </a:xfrm>
          <a:custGeom>
            <a:avLst/>
            <a:gdLst/>
            <a:ahLst/>
            <a:cxnLst/>
            <a:rect l="l" t="t" r="r" b="b"/>
            <a:pathLst>
              <a:path w="2840601" h="3190040">
                <a:moveTo>
                  <a:pt x="0" y="0"/>
                </a:moveTo>
                <a:lnTo>
                  <a:pt x="2840601" y="0"/>
                </a:lnTo>
                <a:lnTo>
                  <a:pt x="2840601" y="3190040"/>
                </a:lnTo>
                <a:lnTo>
                  <a:pt x="0" y="3190040"/>
                </a:lnTo>
                <a:lnTo>
                  <a:pt x="0" y="0"/>
                </a:lnTo>
                <a:close/>
              </a:path>
            </a:pathLst>
          </a:custGeom>
          <a:blipFill>
            <a:blip r:embed="rId8"/>
            <a:stretch>
              <a:fillRect r="-509523" b="-261837"/>
            </a:stretch>
          </a:blipFill>
        </p:spPr>
        <p:txBody>
          <a:bodyPr/>
          <a:lstStyle/>
          <a:p>
            <a:endParaRPr lang="en-US" sz="1200"/>
          </a:p>
        </p:txBody>
      </p:sp>
      <p:sp>
        <p:nvSpPr>
          <p:cNvPr id="9" name="Freeform 9"/>
          <p:cNvSpPr/>
          <p:nvPr/>
        </p:nvSpPr>
        <p:spPr>
          <a:xfrm>
            <a:off x="-2265131" y="4458036"/>
            <a:ext cx="3457376" cy="1795954"/>
          </a:xfrm>
          <a:custGeom>
            <a:avLst/>
            <a:gdLst/>
            <a:ahLst/>
            <a:cxnLst/>
            <a:rect l="l" t="t" r="r" b="b"/>
            <a:pathLst>
              <a:path w="5186064" h="2693931">
                <a:moveTo>
                  <a:pt x="0" y="0"/>
                </a:moveTo>
                <a:lnTo>
                  <a:pt x="5186064" y="0"/>
                </a:lnTo>
                <a:lnTo>
                  <a:pt x="5186064" y="2693932"/>
                </a:lnTo>
                <a:lnTo>
                  <a:pt x="0" y="2693932"/>
                </a:lnTo>
                <a:lnTo>
                  <a:pt x="0" y="0"/>
                </a:lnTo>
                <a:close/>
              </a:path>
            </a:pathLst>
          </a:custGeom>
          <a:blipFill>
            <a:blip r:embed="rId4"/>
            <a:stretch>
              <a:fillRect l="-265933" t="-352475" r="-29058" b="-54455"/>
            </a:stretch>
          </a:blipFill>
        </p:spPr>
        <p:txBody>
          <a:bodyPr/>
          <a:lstStyle/>
          <a:p>
            <a:endParaRPr lang="en-US" sz="1200"/>
          </a:p>
        </p:txBody>
      </p:sp>
      <p:sp>
        <p:nvSpPr>
          <p:cNvPr id="10" name="Freeform 10"/>
          <p:cNvSpPr/>
          <p:nvPr/>
        </p:nvSpPr>
        <p:spPr>
          <a:xfrm rot="-147534" flipH="1">
            <a:off x="35218" y="4410866"/>
            <a:ext cx="1116993" cy="1890295"/>
          </a:xfrm>
          <a:custGeom>
            <a:avLst/>
            <a:gdLst/>
            <a:ahLst/>
            <a:cxnLst/>
            <a:rect l="l" t="t" r="r" b="b"/>
            <a:pathLst>
              <a:path w="1675489" h="2835443">
                <a:moveTo>
                  <a:pt x="1675489" y="0"/>
                </a:moveTo>
                <a:lnTo>
                  <a:pt x="0" y="0"/>
                </a:lnTo>
                <a:lnTo>
                  <a:pt x="0" y="2835443"/>
                </a:lnTo>
                <a:lnTo>
                  <a:pt x="1675489" y="2835443"/>
                </a:lnTo>
                <a:lnTo>
                  <a:pt x="1675489" y="0"/>
                </a:lnTo>
                <a:close/>
              </a:path>
            </a:pathLst>
          </a:custGeom>
          <a:blipFill>
            <a:blip r:embed="rId5"/>
            <a:stretch>
              <a:fillRect l="-974125" t="-289256" b="-33884"/>
            </a:stretch>
          </a:blipFill>
        </p:spPr>
        <p:txBody>
          <a:bodyPr/>
          <a:lstStyle/>
          <a:p>
            <a:endParaRPr lang="en-US" sz="12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13396" y="-126087"/>
            <a:ext cx="17435074" cy="7052389"/>
          </a:xfrm>
          <a:custGeom>
            <a:avLst/>
            <a:gdLst/>
            <a:ahLst/>
            <a:cxnLst/>
            <a:rect l="l" t="t" r="r" b="b"/>
            <a:pathLst>
              <a:path w="26152611" h="10578584">
                <a:moveTo>
                  <a:pt x="0" y="0"/>
                </a:moveTo>
                <a:lnTo>
                  <a:pt x="26152611" y="0"/>
                </a:lnTo>
                <a:lnTo>
                  <a:pt x="26152611" y="10578585"/>
                </a:lnTo>
                <a:lnTo>
                  <a:pt x="0" y="10578585"/>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824761" y="0"/>
            <a:ext cx="10287000" cy="6858000"/>
          </a:xfrm>
          <a:custGeom>
            <a:avLst/>
            <a:gdLst/>
            <a:ahLst/>
            <a:cxnLst/>
            <a:rect l="l" t="t" r="r" b="b"/>
            <a:pathLst>
              <a:path w="15430500" h="10287000">
                <a:moveTo>
                  <a:pt x="0" y="0"/>
                </a:moveTo>
                <a:lnTo>
                  <a:pt x="15430500" y="0"/>
                </a:lnTo>
                <a:lnTo>
                  <a:pt x="15430500" y="10287000"/>
                </a:lnTo>
                <a:lnTo>
                  <a:pt x="0" y="10287000"/>
                </a:lnTo>
                <a:lnTo>
                  <a:pt x="0" y="0"/>
                </a:lnTo>
                <a:close/>
              </a:path>
            </a:pathLst>
          </a:custGeom>
          <a:blipFill>
            <a:blip r:embed="rId3"/>
            <a:stretch>
              <a:fillRect/>
            </a:stretch>
          </a:blipFill>
        </p:spPr>
        <p:txBody>
          <a:bodyPr/>
          <a:lstStyle/>
          <a:p>
            <a:endParaRPr lang="en-US" sz="1200"/>
          </a:p>
        </p:txBody>
      </p:sp>
      <p:sp>
        <p:nvSpPr>
          <p:cNvPr id="4" name="Freeform 4"/>
          <p:cNvSpPr/>
          <p:nvPr/>
        </p:nvSpPr>
        <p:spPr>
          <a:xfrm>
            <a:off x="5421679" y="-1896"/>
            <a:ext cx="8000069" cy="6562649"/>
          </a:xfrm>
          <a:custGeom>
            <a:avLst/>
            <a:gdLst/>
            <a:ahLst/>
            <a:cxnLst/>
            <a:rect l="l" t="t" r="r" b="b"/>
            <a:pathLst>
              <a:path w="12000103" h="9843974">
                <a:moveTo>
                  <a:pt x="0" y="0"/>
                </a:moveTo>
                <a:lnTo>
                  <a:pt x="12000103" y="0"/>
                </a:lnTo>
                <a:lnTo>
                  <a:pt x="12000103" y="9843974"/>
                </a:lnTo>
                <a:lnTo>
                  <a:pt x="0" y="9843974"/>
                </a:lnTo>
                <a:lnTo>
                  <a:pt x="0" y="0"/>
                </a:lnTo>
                <a:close/>
              </a:path>
            </a:pathLst>
          </a:custGeom>
          <a:blipFill>
            <a:blip r:embed="rId4"/>
            <a:stretch>
              <a:fillRect l="-98207" b="-61080"/>
            </a:stretch>
          </a:blipFill>
        </p:spPr>
        <p:txBody>
          <a:bodyPr/>
          <a:lstStyle/>
          <a:p>
            <a:endParaRPr lang="en-US" sz="1200"/>
          </a:p>
        </p:txBody>
      </p:sp>
      <p:sp>
        <p:nvSpPr>
          <p:cNvPr id="5" name="Freeform 5"/>
          <p:cNvSpPr/>
          <p:nvPr/>
        </p:nvSpPr>
        <p:spPr>
          <a:xfrm>
            <a:off x="0" y="6263508"/>
            <a:ext cx="12192000" cy="594493"/>
          </a:xfrm>
          <a:custGeom>
            <a:avLst/>
            <a:gdLst/>
            <a:ahLst/>
            <a:cxnLst/>
            <a:rect l="l" t="t" r="r" b="b"/>
            <a:pathLst>
              <a:path w="18288000" h="891739">
                <a:moveTo>
                  <a:pt x="0" y="0"/>
                </a:moveTo>
                <a:lnTo>
                  <a:pt x="18288000" y="0"/>
                </a:lnTo>
                <a:lnTo>
                  <a:pt x="18288000" y="891739"/>
                </a:lnTo>
                <a:lnTo>
                  <a:pt x="0" y="891739"/>
                </a:lnTo>
                <a:lnTo>
                  <a:pt x="0" y="0"/>
                </a:lnTo>
                <a:close/>
              </a:path>
            </a:pathLst>
          </a:custGeom>
          <a:blipFill>
            <a:blip r:embed="rId4"/>
            <a:stretch>
              <a:fillRect t="-1267216"/>
            </a:stretch>
          </a:blipFill>
        </p:spPr>
        <p:txBody>
          <a:bodyPr/>
          <a:lstStyle/>
          <a:p>
            <a:endParaRPr lang="en-US" sz="1200"/>
          </a:p>
        </p:txBody>
      </p:sp>
      <p:sp>
        <p:nvSpPr>
          <p:cNvPr id="6" name="Freeform 6"/>
          <p:cNvSpPr/>
          <p:nvPr/>
        </p:nvSpPr>
        <p:spPr>
          <a:xfrm>
            <a:off x="1" y="0"/>
            <a:ext cx="1098351" cy="1580555"/>
          </a:xfrm>
          <a:custGeom>
            <a:avLst/>
            <a:gdLst/>
            <a:ahLst/>
            <a:cxnLst/>
            <a:rect l="l" t="t" r="r" b="b"/>
            <a:pathLst>
              <a:path w="1647527" h="2370832">
                <a:moveTo>
                  <a:pt x="0" y="0"/>
                </a:moveTo>
                <a:lnTo>
                  <a:pt x="1647527" y="0"/>
                </a:lnTo>
                <a:lnTo>
                  <a:pt x="1647527" y="2370832"/>
                </a:lnTo>
                <a:lnTo>
                  <a:pt x="0" y="2370832"/>
                </a:lnTo>
                <a:lnTo>
                  <a:pt x="0" y="0"/>
                </a:lnTo>
                <a:close/>
              </a:path>
            </a:pathLst>
          </a:custGeom>
          <a:blipFill>
            <a:blip r:embed="rId5"/>
            <a:stretch>
              <a:fillRect r="-836585" b="-333898"/>
            </a:stretch>
          </a:blipFill>
        </p:spPr>
        <p:txBody>
          <a:bodyPr/>
          <a:lstStyle/>
          <a:p>
            <a:endParaRPr lang="en-US" sz="1200"/>
          </a:p>
        </p:txBody>
      </p:sp>
      <p:sp>
        <p:nvSpPr>
          <p:cNvPr id="7" name="Freeform 7"/>
          <p:cNvSpPr/>
          <p:nvPr/>
        </p:nvSpPr>
        <p:spPr>
          <a:xfrm flipV="1">
            <a:off x="1" y="4682953"/>
            <a:ext cx="1098351" cy="1580555"/>
          </a:xfrm>
          <a:custGeom>
            <a:avLst/>
            <a:gdLst/>
            <a:ahLst/>
            <a:cxnLst/>
            <a:rect l="l" t="t" r="r" b="b"/>
            <a:pathLst>
              <a:path w="1647527" h="2370832">
                <a:moveTo>
                  <a:pt x="0" y="2370832"/>
                </a:moveTo>
                <a:lnTo>
                  <a:pt x="1647527" y="2370832"/>
                </a:lnTo>
                <a:lnTo>
                  <a:pt x="1647527" y="0"/>
                </a:lnTo>
                <a:lnTo>
                  <a:pt x="0" y="0"/>
                </a:lnTo>
                <a:lnTo>
                  <a:pt x="0" y="2370832"/>
                </a:lnTo>
                <a:close/>
              </a:path>
            </a:pathLst>
          </a:custGeom>
          <a:blipFill>
            <a:blip r:embed="rId5"/>
            <a:stretch>
              <a:fillRect r="-836585" b="-333898"/>
            </a:stretch>
          </a:blipFill>
        </p:spPr>
        <p:txBody>
          <a:bodyPr/>
          <a:lstStyle/>
          <a:p>
            <a:endParaRPr lang="en-US" sz="12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66383" y="0"/>
            <a:ext cx="13058383" cy="6858000"/>
          </a:xfrm>
          <a:custGeom>
            <a:avLst/>
            <a:gdLst/>
            <a:ahLst/>
            <a:cxnLst/>
            <a:rect l="l" t="t" r="r" b="b"/>
            <a:pathLst>
              <a:path w="19587575" h="10287000">
                <a:moveTo>
                  <a:pt x="0" y="0"/>
                </a:moveTo>
                <a:lnTo>
                  <a:pt x="19587575" y="0"/>
                </a:lnTo>
                <a:lnTo>
                  <a:pt x="19587575" y="10287000"/>
                </a:lnTo>
                <a:lnTo>
                  <a:pt x="0" y="10287000"/>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1186286" y="0"/>
            <a:ext cx="11005714" cy="6858000"/>
          </a:xfrm>
          <a:custGeom>
            <a:avLst/>
            <a:gdLst/>
            <a:ahLst/>
            <a:cxnLst/>
            <a:rect l="l" t="t" r="r" b="b"/>
            <a:pathLst>
              <a:path w="16508571" h="10287000">
                <a:moveTo>
                  <a:pt x="0" y="0"/>
                </a:moveTo>
                <a:lnTo>
                  <a:pt x="16508571" y="0"/>
                </a:lnTo>
                <a:lnTo>
                  <a:pt x="16508571" y="10287000"/>
                </a:lnTo>
                <a:lnTo>
                  <a:pt x="0" y="10287000"/>
                </a:lnTo>
                <a:lnTo>
                  <a:pt x="0" y="0"/>
                </a:lnTo>
                <a:close/>
              </a:path>
            </a:pathLst>
          </a:custGeom>
          <a:blipFill>
            <a:blip r:embed="rId3"/>
            <a:stretch>
              <a:fillRect b="-6986"/>
            </a:stretch>
          </a:blipFill>
        </p:spPr>
        <p:txBody>
          <a:bodyPr/>
          <a:lstStyle/>
          <a:p>
            <a:endParaRPr lang="en-US" sz="1200"/>
          </a:p>
        </p:txBody>
      </p:sp>
      <p:sp>
        <p:nvSpPr>
          <p:cNvPr id="4" name="Freeform 4"/>
          <p:cNvSpPr/>
          <p:nvPr/>
        </p:nvSpPr>
        <p:spPr>
          <a:xfrm>
            <a:off x="876166" y="3801248"/>
            <a:ext cx="5570330" cy="2090013"/>
          </a:xfrm>
          <a:custGeom>
            <a:avLst/>
            <a:gdLst/>
            <a:ahLst/>
            <a:cxnLst/>
            <a:rect l="l" t="t" r="r" b="b"/>
            <a:pathLst>
              <a:path w="8355495" h="3135020">
                <a:moveTo>
                  <a:pt x="0" y="0"/>
                </a:moveTo>
                <a:lnTo>
                  <a:pt x="8355495" y="0"/>
                </a:lnTo>
                <a:lnTo>
                  <a:pt x="8355495" y="3135019"/>
                </a:lnTo>
                <a:lnTo>
                  <a:pt x="0" y="3135019"/>
                </a:lnTo>
                <a:lnTo>
                  <a:pt x="0" y="0"/>
                </a:lnTo>
                <a:close/>
              </a:path>
            </a:pathLst>
          </a:custGeom>
          <a:blipFill>
            <a:blip r:embed="rId4"/>
            <a:stretch>
              <a:fillRect t="-249502" r="-113574" b="-29979"/>
            </a:stretch>
          </a:blipFill>
        </p:spPr>
        <p:txBody>
          <a:bodyPr/>
          <a:lstStyle/>
          <a:p>
            <a:endParaRPr lang="en-US" sz="1200"/>
          </a:p>
        </p:txBody>
      </p:sp>
      <p:sp>
        <p:nvSpPr>
          <p:cNvPr id="5" name="Freeform 5"/>
          <p:cNvSpPr/>
          <p:nvPr/>
        </p:nvSpPr>
        <p:spPr>
          <a:xfrm>
            <a:off x="7296301" y="4846253"/>
            <a:ext cx="4895699" cy="868547"/>
          </a:xfrm>
          <a:custGeom>
            <a:avLst/>
            <a:gdLst/>
            <a:ahLst/>
            <a:cxnLst/>
            <a:rect l="l" t="t" r="r" b="b"/>
            <a:pathLst>
              <a:path w="7343548" h="1302820">
                <a:moveTo>
                  <a:pt x="0" y="0"/>
                </a:moveTo>
                <a:lnTo>
                  <a:pt x="7343548" y="0"/>
                </a:lnTo>
                <a:lnTo>
                  <a:pt x="7343548" y="1302820"/>
                </a:lnTo>
                <a:lnTo>
                  <a:pt x="0" y="1302820"/>
                </a:lnTo>
                <a:lnTo>
                  <a:pt x="0" y="0"/>
                </a:lnTo>
                <a:close/>
              </a:path>
            </a:pathLst>
          </a:custGeom>
          <a:blipFill>
            <a:blip r:embed="rId4"/>
            <a:stretch>
              <a:fillRect l="-140666" t="-792687" r="-24796" b="-104864"/>
            </a:stretch>
          </a:blipFill>
        </p:spPr>
        <p:txBody>
          <a:bodyPr/>
          <a:lstStyle/>
          <a:p>
            <a:endParaRPr lang="en-US" sz="1200"/>
          </a:p>
        </p:txBody>
      </p:sp>
      <p:sp>
        <p:nvSpPr>
          <p:cNvPr id="6" name="Freeform 6"/>
          <p:cNvSpPr/>
          <p:nvPr/>
        </p:nvSpPr>
        <p:spPr>
          <a:xfrm>
            <a:off x="2097850" y="1643260"/>
            <a:ext cx="3422303" cy="1915418"/>
          </a:xfrm>
          <a:custGeom>
            <a:avLst/>
            <a:gdLst/>
            <a:ahLst/>
            <a:cxnLst/>
            <a:rect l="l" t="t" r="r" b="b"/>
            <a:pathLst>
              <a:path w="5133454" h="2873127">
                <a:moveTo>
                  <a:pt x="0" y="0"/>
                </a:moveTo>
                <a:lnTo>
                  <a:pt x="5133454" y="0"/>
                </a:lnTo>
                <a:lnTo>
                  <a:pt x="5133454" y="2873127"/>
                </a:lnTo>
                <a:lnTo>
                  <a:pt x="0" y="2873127"/>
                </a:lnTo>
                <a:lnTo>
                  <a:pt x="0" y="0"/>
                </a:lnTo>
                <a:close/>
              </a:path>
            </a:pathLst>
          </a:custGeom>
          <a:blipFill>
            <a:blip r:embed="rId5"/>
            <a:stretch>
              <a:fillRect l="-23091" t="-77972" r="-177495" b="-180069"/>
            </a:stretch>
          </a:blipFill>
        </p:spPr>
        <p:txBody>
          <a:bodyPr/>
          <a:lstStyle/>
          <a:p>
            <a:endParaRPr lang="en-US" sz="1200"/>
          </a:p>
        </p:txBody>
      </p:sp>
      <p:sp>
        <p:nvSpPr>
          <p:cNvPr id="7" name="Freeform 7"/>
          <p:cNvSpPr/>
          <p:nvPr/>
        </p:nvSpPr>
        <p:spPr>
          <a:xfrm>
            <a:off x="0" y="6263508"/>
            <a:ext cx="12192000" cy="594493"/>
          </a:xfrm>
          <a:custGeom>
            <a:avLst/>
            <a:gdLst/>
            <a:ahLst/>
            <a:cxnLst/>
            <a:rect l="l" t="t" r="r" b="b"/>
            <a:pathLst>
              <a:path w="18288000" h="891739">
                <a:moveTo>
                  <a:pt x="0" y="0"/>
                </a:moveTo>
                <a:lnTo>
                  <a:pt x="18288000" y="0"/>
                </a:lnTo>
                <a:lnTo>
                  <a:pt x="18288000" y="891739"/>
                </a:lnTo>
                <a:lnTo>
                  <a:pt x="0" y="891739"/>
                </a:lnTo>
                <a:lnTo>
                  <a:pt x="0" y="0"/>
                </a:lnTo>
                <a:close/>
              </a:path>
            </a:pathLst>
          </a:custGeom>
          <a:blipFill>
            <a:blip r:embed="rId6"/>
            <a:stretch>
              <a:fillRect t="-1267216"/>
            </a:stretch>
          </a:blipFill>
        </p:spPr>
        <p:txBody>
          <a:bodyPr/>
          <a:lstStyle/>
          <a:p>
            <a:endParaRPr lang="en-US" sz="1200"/>
          </a:p>
        </p:txBody>
      </p:sp>
      <p:sp>
        <p:nvSpPr>
          <p:cNvPr id="8" name="Freeform 8"/>
          <p:cNvSpPr/>
          <p:nvPr/>
        </p:nvSpPr>
        <p:spPr>
          <a:xfrm>
            <a:off x="0" y="-70126"/>
            <a:ext cx="1117768" cy="1511853"/>
          </a:xfrm>
          <a:custGeom>
            <a:avLst/>
            <a:gdLst/>
            <a:ahLst/>
            <a:cxnLst/>
            <a:rect l="l" t="t" r="r" b="b"/>
            <a:pathLst>
              <a:path w="1676652" h="2267779">
                <a:moveTo>
                  <a:pt x="0" y="0"/>
                </a:moveTo>
                <a:lnTo>
                  <a:pt x="1676652" y="0"/>
                </a:lnTo>
                <a:lnTo>
                  <a:pt x="1676652" y="2267778"/>
                </a:lnTo>
                <a:lnTo>
                  <a:pt x="0" y="2267778"/>
                </a:lnTo>
                <a:lnTo>
                  <a:pt x="0" y="0"/>
                </a:lnTo>
                <a:close/>
              </a:path>
            </a:pathLst>
          </a:custGeom>
          <a:blipFill>
            <a:blip r:embed="rId7"/>
            <a:stretch>
              <a:fillRect r="-884615" b="-385308"/>
            </a:stretch>
          </a:blipFill>
        </p:spPr>
        <p:txBody>
          <a:bodyPr/>
          <a:lstStyle/>
          <a:p>
            <a:endParaRPr lang="en-US" sz="1200"/>
          </a:p>
        </p:txBody>
      </p:sp>
      <p:sp>
        <p:nvSpPr>
          <p:cNvPr id="9" name="Freeform 9"/>
          <p:cNvSpPr/>
          <p:nvPr/>
        </p:nvSpPr>
        <p:spPr>
          <a:xfrm flipV="1">
            <a:off x="1" y="4682953"/>
            <a:ext cx="1098351" cy="1580555"/>
          </a:xfrm>
          <a:custGeom>
            <a:avLst/>
            <a:gdLst/>
            <a:ahLst/>
            <a:cxnLst/>
            <a:rect l="l" t="t" r="r" b="b"/>
            <a:pathLst>
              <a:path w="1647527" h="2370832">
                <a:moveTo>
                  <a:pt x="0" y="2370832"/>
                </a:moveTo>
                <a:lnTo>
                  <a:pt x="1647527" y="2370832"/>
                </a:lnTo>
                <a:lnTo>
                  <a:pt x="1647527" y="0"/>
                </a:lnTo>
                <a:lnTo>
                  <a:pt x="0" y="0"/>
                </a:lnTo>
                <a:lnTo>
                  <a:pt x="0" y="2370832"/>
                </a:lnTo>
                <a:close/>
              </a:path>
            </a:pathLst>
          </a:custGeom>
          <a:blipFill>
            <a:blip r:embed="rId8"/>
            <a:stretch>
              <a:fillRect r="-836585" b="-333898"/>
            </a:stretch>
          </a:blipFill>
        </p:spPr>
        <p:txBody>
          <a:bodyPr/>
          <a:lstStyle/>
          <a:p>
            <a:endParaRPr lang="en-US" sz="12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9086" y="-42993"/>
            <a:ext cx="14429349" cy="6900993"/>
          </a:xfrm>
          <a:custGeom>
            <a:avLst/>
            <a:gdLst/>
            <a:ahLst/>
            <a:cxnLst/>
            <a:rect l="l" t="t" r="r" b="b"/>
            <a:pathLst>
              <a:path w="21644023" h="10351489">
                <a:moveTo>
                  <a:pt x="0" y="0"/>
                </a:moveTo>
                <a:lnTo>
                  <a:pt x="21644023" y="0"/>
                </a:lnTo>
                <a:lnTo>
                  <a:pt x="21644023" y="10351489"/>
                </a:lnTo>
                <a:lnTo>
                  <a:pt x="0" y="10351489"/>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898285" y="1"/>
            <a:ext cx="4867304" cy="6292007"/>
          </a:xfrm>
          <a:custGeom>
            <a:avLst/>
            <a:gdLst/>
            <a:ahLst/>
            <a:cxnLst/>
            <a:rect l="l" t="t" r="r" b="b"/>
            <a:pathLst>
              <a:path w="7300956" h="9438011">
                <a:moveTo>
                  <a:pt x="0" y="0"/>
                </a:moveTo>
                <a:lnTo>
                  <a:pt x="7300955" y="0"/>
                </a:lnTo>
                <a:lnTo>
                  <a:pt x="7300955" y="9438011"/>
                </a:lnTo>
                <a:lnTo>
                  <a:pt x="0" y="9438011"/>
                </a:lnTo>
                <a:lnTo>
                  <a:pt x="0" y="0"/>
                </a:lnTo>
                <a:close/>
              </a:path>
            </a:pathLst>
          </a:custGeom>
          <a:blipFill>
            <a:blip r:embed="rId3"/>
            <a:stretch>
              <a:fillRect r="-115452" b="-11111"/>
            </a:stretch>
          </a:blipFill>
        </p:spPr>
        <p:txBody>
          <a:bodyPr/>
          <a:lstStyle/>
          <a:p>
            <a:endParaRPr lang="en-US" sz="1200"/>
          </a:p>
        </p:txBody>
      </p:sp>
      <p:sp>
        <p:nvSpPr>
          <p:cNvPr id="4" name="Freeform 4"/>
          <p:cNvSpPr/>
          <p:nvPr/>
        </p:nvSpPr>
        <p:spPr>
          <a:xfrm rot="-5793853">
            <a:off x="10855901" y="5594851"/>
            <a:ext cx="955883" cy="1617649"/>
          </a:xfrm>
          <a:custGeom>
            <a:avLst/>
            <a:gdLst/>
            <a:ahLst/>
            <a:cxnLst/>
            <a:rect l="l" t="t" r="r" b="b"/>
            <a:pathLst>
              <a:path w="1433825" h="2426473">
                <a:moveTo>
                  <a:pt x="0" y="0"/>
                </a:moveTo>
                <a:lnTo>
                  <a:pt x="1433824" y="0"/>
                </a:lnTo>
                <a:lnTo>
                  <a:pt x="1433824" y="2426473"/>
                </a:lnTo>
                <a:lnTo>
                  <a:pt x="0" y="2426473"/>
                </a:lnTo>
                <a:lnTo>
                  <a:pt x="0" y="0"/>
                </a:lnTo>
                <a:close/>
              </a:path>
            </a:pathLst>
          </a:custGeom>
          <a:blipFill>
            <a:blip r:embed="rId4"/>
            <a:stretch>
              <a:fillRect l="-974125" t="-289256" b="-33884"/>
            </a:stretch>
          </a:blipFill>
        </p:spPr>
        <p:txBody>
          <a:bodyPr/>
          <a:lstStyle/>
          <a:p>
            <a:endParaRPr lang="en-US" sz="1200"/>
          </a:p>
        </p:txBody>
      </p:sp>
      <p:sp>
        <p:nvSpPr>
          <p:cNvPr id="5" name="Freeform 5"/>
          <p:cNvSpPr/>
          <p:nvPr/>
        </p:nvSpPr>
        <p:spPr>
          <a:xfrm>
            <a:off x="0" y="6263508"/>
            <a:ext cx="12192000" cy="594493"/>
          </a:xfrm>
          <a:custGeom>
            <a:avLst/>
            <a:gdLst/>
            <a:ahLst/>
            <a:cxnLst/>
            <a:rect l="l" t="t" r="r" b="b"/>
            <a:pathLst>
              <a:path w="18288000" h="891739">
                <a:moveTo>
                  <a:pt x="0" y="0"/>
                </a:moveTo>
                <a:lnTo>
                  <a:pt x="18288000" y="0"/>
                </a:lnTo>
                <a:lnTo>
                  <a:pt x="18288000" y="891739"/>
                </a:lnTo>
                <a:lnTo>
                  <a:pt x="0" y="891739"/>
                </a:lnTo>
                <a:lnTo>
                  <a:pt x="0" y="0"/>
                </a:lnTo>
                <a:close/>
              </a:path>
            </a:pathLst>
          </a:custGeom>
          <a:blipFill>
            <a:blip r:embed="rId5"/>
            <a:stretch>
              <a:fillRect t="-1267216"/>
            </a:stretch>
          </a:blipFill>
        </p:spPr>
        <p:txBody>
          <a:bodyPr/>
          <a:lstStyle/>
          <a:p>
            <a:endParaRPr lang="en-US" sz="1200"/>
          </a:p>
        </p:txBody>
      </p:sp>
      <p:sp>
        <p:nvSpPr>
          <p:cNvPr id="6" name="Freeform 6"/>
          <p:cNvSpPr/>
          <p:nvPr/>
        </p:nvSpPr>
        <p:spPr>
          <a:xfrm>
            <a:off x="0" y="-42993"/>
            <a:ext cx="1399597" cy="1344979"/>
          </a:xfrm>
          <a:custGeom>
            <a:avLst/>
            <a:gdLst/>
            <a:ahLst/>
            <a:cxnLst/>
            <a:rect l="l" t="t" r="r" b="b"/>
            <a:pathLst>
              <a:path w="2099395" h="2017468">
                <a:moveTo>
                  <a:pt x="0" y="0"/>
                </a:moveTo>
                <a:lnTo>
                  <a:pt x="2099395" y="0"/>
                </a:lnTo>
                <a:lnTo>
                  <a:pt x="2099395" y="2017467"/>
                </a:lnTo>
                <a:lnTo>
                  <a:pt x="0" y="2017467"/>
                </a:lnTo>
                <a:lnTo>
                  <a:pt x="0" y="0"/>
                </a:lnTo>
                <a:close/>
              </a:path>
            </a:pathLst>
          </a:custGeom>
          <a:blipFill>
            <a:blip r:embed="rId6"/>
            <a:stretch>
              <a:fillRect r="-649268" b="-419796"/>
            </a:stretch>
          </a:blipFill>
        </p:spPr>
        <p:txBody>
          <a:bodyPr/>
          <a:lstStyle/>
          <a:p>
            <a:endParaRPr lang="en-US" sz="1200"/>
          </a:p>
        </p:txBody>
      </p:sp>
      <p:sp>
        <p:nvSpPr>
          <p:cNvPr id="7" name="Freeform 7"/>
          <p:cNvSpPr/>
          <p:nvPr/>
        </p:nvSpPr>
        <p:spPr>
          <a:xfrm>
            <a:off x="6096000" y="1"/>
            <a:ext cx="6096000" cy="6263507"/>
          </a:xfrm>
          <a:custGeom>
            <a:avLst/>
            <a:gdLst/>
            <a:ahLst/>
            <a:cxnLst/>
            <a:rect l="l" t="t" r="r" b="b"/>
            <a:pathLst>
              <a:path w="9144000" h="9395261">
                <a:moveTo>
                  <a:pt x="0" y="0"/>
                </a:moveTo>
                <a:lnTo>
                  <a:pt x="9144000" y="0"/>
                </a:lnTo>
                <a:lnTo>
                  <a:pt x="9144000" y="9395261"/>
                </a:lnTo>
                <a:lnTo>
                  <a:pt x="0" y="9395261"/>
                </a:lnTo>
                <a:lnTo>
                  <a:pt x="0" y="0"/>
                </a:lnTo>
                <a:close/>
              </a:path>
            </a:pathLst>
          </a:custGeom>
          <a:blipFill>
            <a:blip r:embed="rId3"/>
            <a:stretch>
              <a:fillRect l="-92860" r="-8464" b="-30626"/>
            </a:stretch>
          </a:blipFill>
        </p:spPr>
        <p:txBody>
          <a:bodyPr/>
          <a:lstStyle/>
          <a:p>
            <a:endParaRPr lang="en-US" sz="1200"/>
          </a:p>
        </p:txBody>
      </p:sp>
      <p:sp>
        <p:nvSpPr>
          <p:cNvPr id="8" name="Freeform 8"/>
          <p:cNvSpPr/>
          <p:nvPr/>
        </p:nvSpPr>
        <p:spPr>
          <a:xfrm>
            <a:off x="8595056" y="5099112"/>
            <a:ext cx="3596944" cy="1073088"/>
          </a:xfrm>
          <a:custGeom>
            <a:avLst/>
            <a:gdLst/>
            <a:ahLst/>
            <a:cxnLst/>
            <a:rect l="l" t="t" r="r" b="b"/>
            <a:pathLst>
              <a:path w="5395416" h="1609632">
                <a:moveTo>
                  <a:pt x="0" y="0"/>
                </a:moveTo>
                <a:lnTo>
                  <a:pt x="5395416" y="0"/>
                </a:lnTo>
                <a:lnTo>
                  <a:pt x="5395416" y="1609632"/>
                </a:lnTo>
                <a:lnTo>
                  <a:pt x="0" y="1609632"/>
                </a:lnTo>
                <a:lnTo>
                  <a:pt x="0" y="0"/>
                </a:lnTo>
                <a:close/>
              </a:path>
            </a:pathLst>
          </a:custGeom>
          <a:blipFill>
            <a:blip r:embed="rId7"/>
            <a:stretch>
              <a:fillRect l="-141290" t="-421191" r="-18150" b="-58566"/>
            </a:stretch>
          </a:blipFill>
        </p:spPr>
        <p:txBody>
          <a:bodyPr/>
          <a:lstStyle/>
          <a:p>
            <a:endParaRPr lang="en-US" sz="1200"/>
          </a:p>
        </p:txBody>
      </p:sp>
      <p:sp>
        <p:nvSpPr>
          <p:cNvPr id="9" name="Freeform 9"/>
          <p:cNvSpPr/>
          <p:nvPr/>
        </p:nvSpPr>
        <p:spPr>
          <a:xfrm>
            <a:off x="465349" y="4823161"/>
            <a:ext cx="6604984" cy="1220727"/>
          </a:xfrm>
          <a:custGeom>
            <a:avLst/>
            <a:gdLst/>
            <a:ahLst/>
            <a:cxnLst/>
            <a:rect l="l" t="t" r="r" b="b"/>
            <a:pathLst>
              <a:path w="9907476" h="1831091">
                <a:moveTo>
                  <a:pt x="0" y="0"/>
                </a:moveTo>
                <a:lnTo>
                  <a:pt x="9907476" y="0"/>
                </a:lnTo>
                <a:lnTo>
                  <a:pt x="9907476" y="1831092"/>
                </a:lnTo>
                <a:lnTo>
                  <a:pt x="0" y="1831092"/>
                </a:lnTo>
                <a:lnTo>
                  <a:pt x="0" y="0"/>
                </a:lnTo>
                <a:close/>
              </a:path>
            </a:pathLst>
          </a:custGeom>
          <a:blipFill>
            <a:blip r:embed="rId7"/>
            <a:stretch>
              <a:fillRect t="-539466" r="-116758" b="-142408"/>
            </a:stretch>
          </a:blipFill>
        </p:spPr>
        <p:txBody>
          <a:bodyPr/>
          <a:lstStyle/>
          <a:p>
            <a:endParaRPr lang="en-US" sz="12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11694" y="-28093"/>
            <a:ext cx="16429658" cy="6942109"/>
          </a:xfrm>
          <a:custGeom>
            <a:avLst/>
            <a:gdLst/>
            <a:ahLst/>
            <a:cxnLst/>
            <a:rect l="l" t="t" r="r" b="b"/>
            <a:pathLst>
              <a:path w="24644487" h="10413164">
                <a:moveTo>
                  <a:pt x="0" y="0"/>
                </a:moveTo>
                <a:lnTo>
                  <a:pt x="24644488" y="0"/>
                </a:lnTo>
                <a:lnTo>
                  <a:pt x="24644488" y="10413163"/>
                </a:lnTo>
                <a:lnTo>
                  <a:pt x="0" y="10413163"/>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6593045" y="13962"/>
            <a:ext cx="5598955" cy="6249727"/>
          </a:xfrm>
          <a:custGeom>
            <a:avLst/>
            <a:gdLst/>
            <a:ahLst/>
            <a:cxnLst/>
            <a:rect l="l" t="t" r="r" b="b"/>
            <a:pathLst>
              <a:path w="8398433" h="9374591">
                <a:moveTo>
                  <a:pt x="0" y="0"/>
                </a:moveTo>
                <a:lnTo>
                  <a:pt x="8398433" y="0"/>
                </a:lnTo>
                <a:lnTo>
                  <a:pt x="8398433" y="9374590"/>
                </a:lnTo>
                <a:lnTo>
                  <a:pt x="0" y="9374590"/>
                </a:lnTo>
                <a:lnTo>
                  <a:pt x="0" y="0"/>
                </a:lnTo>
                <a:close/>
              </a:path>
            </a:pathLst>
          </a:custGeom>
          <a:blipFill>
            <a:blip r:embed="rId3"/>
            <a:stretch>
              <a:fillRect l="-83838" r="-227" b="-9732"/>
            </a:stretch>
          </a:blipFill>
        </p:spPr>
        <p:txBody>
          <a:bodyPr/>
          <a:lstStyle/>
          <a:p>
            <a:endParaRPr lang="en-US" sz="1200"/>
          </a:p>
        </p:txBody>
      </p:sp>
      <p:sp>
        <p:nvSpPr>
          <p:cNvPr id="4" name="Freeform 4"/>
          <p:cNvSpPr/>
          <p:nvPr/>
        </p:nvSpPr>
        <p:spPr>
          <a:xfrm>
            <a:off x="7373174" y="4830340"/>
            <a:ext cx="4723733" cy="1433348"/>
          </a:xfrm>
          <a:custGeom>
            <a:avLst/>
            <a:gdLst/>
            <a:ahLst/>
            <a:cxnLst/>
            <a:rect l="l" t="t" r="r" b="b"/>
            <a:pathLst>
              <a:path w="7085599" h="2150022">
                <a:moveTo>
                  <a:pt x="0" y="0"/>
                </a:moveTo>
                <a:lnTo>
                  <a:pt x="7085598" y="0"/>
                </a:lnTo>
                <a:lnTo>
                  <a:pt x="7085598" y="2150022"/>
                </a:lnTo>
                <a:lnTo>
                  <a:pt x="0" y="2150022"/>
                </a:lnTo>
                <a:lnTo>
                  <a:pt x="0" y="0"/>
                </a:lnTo>
                <a:close/>
              </a:path>
            </a:pathLst>
          </a:custGeom>
          <a:blipFill>
            <a:blip r:embed="rId4"/>
            <a:stretch>
              <a:fillRect l="-228367" t="-627893" r="-48659" b="-100997"/>
            </a:stretch>
          </a:blipFill>
        </p:spPr>
        <p:txBody>
          <a:bodyPr/>
          <a:lstStyle/>
          <a:p>
            <a:endParaRPr lang="en-US" sz="1200"/>
          </a:p>
        </p:txBody>
      </p:sp>
      <p:sp>
        <p:nvSpPr>
          <p:cNvPr id="5" name="Freeform 5"/>
          <p:cNvSpPr/>
          <p:nvPr/>
        </p:nvSpPr>
        <p:spPr>
          <a:xfrm>
            <a:off x="64771" y="13962"/>
            <a:ext cx="1242059" cy="1466701"/>
          </a:xfrm>
          <a:custGeom>
            <a:avLst/>
            <a:gdLst/>
            <a:ahLst/>
            <a:cxnLst/>
            <a:rect l="l" t="t" r="r" b="b"/>
            <a:pathLst>
              <a:path w="1863089" h="2200052">
                <a:moveTo>
                  <a:pt x="0" y="0"/>
                </a:moveTo>
                <a:lnTo>
                  <a:pt x="1863090" y="0"/>
                </a:lnTo>
                <a:lnTo>
                  <a:pt x="1863090" y="2200051"/>
                </a:lnTo>
                <a:lnTo>
                  <a:pt x="0" y="2200051"/>
                </a:lnTo>
                <a:lnTo>
                  <a:pt x="0" y="0"/>
                </a:lnTo>
                <a:close/>
              </a:path>
            </a:pathLst>
          </a:custGeom>
          <a:blipFill>
            <a:blip r:embed="rId5"/>
            <a:stretch>
              <a:fillRect r="-729729" b="-367579"/>
            </a:stretch>
          </a:blipFill>
        </p:spPr>
        <p:txBody>
          <a:bodyPr/>
          <a:lstStyle/>
          <a:p>
            <a:endParaRPr lang="en-US" sz="1200"/>
          </a:p>
        </p:txBody>
      </p:sp>
      <p:sp>
        <p:nvSpPr>
          <p:cNvPr id="6" name="Freeform 6"/>
          <p:cNvSpPr/>
          <p:nvPr/>
        </p:nvSpPr>
        <p:spPr>
          <a:xfrm flipV="1">
            <a:off x="-100479" y="4796806"/>
            <a:ext cx="1242059" cy="1466701"/>
          </a:xfrm>
          <a:custGeom>
            <a:avLst/>
            <a:gdLst/>
            <a:ahLst/>
            <a:cxnLst/>
            <a:rect l="l" t="t" r="r" b="b"/>
            <a:pathLst>
              <a:path w="1863089" h="2200052">
                <a:moveTo>
                  <a:pt x="0" y="2200052"/>
                </a:moveTo>
                <a:lnTo>
                  <a:pt x="1863089" y="2200052"/>
                </a:lnTo>
                <a:lnTo>
                  <a:pt x="1863089" y="0"/>
                </a:lnTo>
                <a:lnTo>
                  <a:pt x="0" y="0"/>
                </a:lnTo>
                <a:lnTo>
                  <a:pt x="0" y="2200052"/>
                </a:lnTo>
                <a:close/>
              </a:path>
            </a:pathLst>
          </a:custGeom>
          <a:blipFill>
            <a:blip r:embed="rId5"/>
            <a:stretch>
              <a:fillRect r="-729729" b="-367579"/>
            </a:stretch>
          </a:blipFill>
        </p:spPr>
        <p:txBody>
          <a:bodyPr/>
          <a:lstStyle/>
          <a:p>
            <a:endParaRPr lang="en-US" sz="1200"/>
          </a:p>
        </p:txBody>
      </p:sp>
      <p:sp>
        <p:nvSpPr>
          <p:cNvPr id="7" name="Freeform 7"/>
          <p:cNvSpPr/>
          <p:nvPr/>
        </p:nvSpPr>
        <p:spPr>
          <a:xfrm>
            <a:off x="1141580" y="13962"/>
            <a:ext cx="4717150" cy="6249727"/>
          </a:xfrm>
          <a:custGeom>
            <a:avLst/>
            <a:gdLst/>
            <a:ahLst/>
            <a:cxnLst/>
            <a:rect l="l" t="t" r="r" b="b"/>
            <a:pathLst>
              <a:path w="7075725" h="9374591">
                <a:moveTo>
                  <a:pt x="0" y="0"/>
                </a:moveTo>
                <a:lnTo>
                  <a:pt x="7075725" y="0"/>
                </a:lnTo>
                <a:lnTo>
                  <a:pt x="7075725" y="9374590"/>
                </a:lnTo>
                <a:lnTo>
                  <a:pt x="0" y="9374590"/>
                </a:lnTo>
                <a:lnTo>
                  <a:pt x="0" y="0"/>
                </a:lnTo>
                <a:close/>
              </a:path>
            </a:pathLst>
          </a:custGeom>
          <a:blipFill>
            <a:blip r:embed="rId3"/>
            <a:stretch>
              <a:fillRect l="-269" r="-118204" b="-9732"/>
            </a:stretch>
          </a:blipFill>
        </p:spPr>
        <p:txBody>
          <a:bodyPr/>
          <a:lstStyle/>
          <a:p>
            <a:endParaRPr lang="en-US" sz="1200"/>
          </a:p>
        </p:txBody>
      </p:sp>
      <p:sp>
        <p:nvSpPr>
          <p:cNvPr id="8" name="Freeform 8"/>
          <p:cNvSpPr/>
          <p:nvPr/>
        </p:nvSpPr>
        <p:spPr>
          <a:xfrm>
            <a:off x="805840" y="3556106"/>
            <a:ext cx="6038525" cy="2548469"/>
          </a:xfrm>
          <a:custGeom>
            <a:avLst/>
            <a:gdLst/>
            <a:ahLst/>
            <a:cxnLst/>
            <a:rect l="l" t="t" r="r" b="b"/>
            <a:pathLst>
              <a:path w="9057787" h="3822703">
                <a:moveTo>
                  <a:pt x="0" y="0"/>
                </a:moveTo>
                <a:lnTo>
                  <a:pt x="9057788" y="0"/>
                </a:lnTo>
                <a:lnTo>
                  <a:pt x="9057788" y="3822703"/>
                </a:lnTo>
                <a:lnTo>
                  <a:pt x="0" y="3822703"/>
                </a:lnTo>
                <a:lnTo>
                  <a:pt x="0" y="0"/>
                </a:lnTo>
                <a:close/>
              </a:path>
            </a:pathLst>
          </a:custGeom>
          <a:blipFill>
            <a:blip r:embed="rId4"/>
            <a:stretch>
              <a:fillRect l="-8160" t="-241309" r="-127254" b="-30805"/>
            </a:stretch>
          </a:blipFill>
        </p:spPr>
        <p:txBody>
          <a:bodyPr/>
          <a:lstStyle/>
          <a:p>
            <a:endParaRPr lang="en-US" sz="1200"/>
          </a:p>
        </p:txBody>
      </p:sp>
      <p:sp>
        <p:nvSpPr>
          <p:cNvPr id="9" name="Freeform 9"/>
          <p:cNvSpPr/>
          <p:nvPr/>
        </p:nvSpPr>
        <p:spPr>
          <a:xfrm>
            <a:off x="0" y="6263508"/>
            <a:ext cx="12192000" cy="594493"/>
          </a:xfrm>
          <a:custGeom>
            <a:avLst/>
            <a:gdLst/>
            <a:ahLst/>
            <a:cxnLst/>
            <a:rect l="l" t="t" r="r" b="b"/>
            <a:pathLst>
              <a:path w="18288000" h="891739">
                <a:moveTo>
                  <a:pt x="0" y="0"/>
                </a:moveTo>
                <a:lnTo>
                  <a:pt x="18288000" y="0"/>
                </a:lnTo>
                <a:lnTo>
                  <a:pt x="18288000" y="891739"/>
                </a:lnTo>
                <a:lnTo>
                  <a:pt x="0" y="891739"/>
                </a:lnTo>
                <a:lnTo>
                  <a:pt x="0" y="0"/>
                </a:lnTo>
                <a:close/>
              </a:path>
            </a:pathLst>
          </a:custGeom>
          <a:blipFill>
            <a:blip r:embed="rId6"/>
            <a:stretch>
              <a:fillRect t="-1267216"/>
            </a:stretch>
          </a:blipFill>
        </p:spPr>
        <p:txBody>
          <a:bodyPr/>
          <a:lstStyle/>
          <a:p>
            <a:endParaRPr lang="en-US" sz="12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265869" cy="8410882"/>
          </a:xfrm>
          <a:custGeom>
            <a:avLst/>
            <a:gdLst/>
            <a:ahLst/>
            <a:cxnLst/>
            <a:rect l="l" t="t" r="r" b="b"/>
            <a:pathLst>
              <a:path w="18398804" h="12616323">
                <a:moveTo>
                  <a:pt x="0" y="0"/>
                </a:moveTo>
                <a:lnTo>
                  <a:pt x="18398804" y="0"/>
                </a:lnTo>
                <a:lnTo>
                  <a:pt x="18398804" y="12616323"/>
                </a:lnTo>
                <a:lnTo>
                  <a:pt x="0" y="12616323"/>
                </a:lnTo>
                <a:lnTo>
                  <a:pt x="0" y="0"/>
                </a:lnTo>
                <a:close/>
              </a:path>
            </a:pathLst>
          </a:custGeom>
          <a:blipFill>
            <a:blip r:embed="rId2"/>
            <a:stretch>
              <a:fillRect/>
            </a:stretch>
          </a:blipFill>
        </p:spPr>
        <p:txBody>
          <a:bodyPr/>
          <a:lstStyle/>
          <a:p>
            <a:endParaRPr lang="en-US" sz="1200"/>
          </a:p>
        </p:txBody>
      </p:sp>
      <p:sp>
        <p:nvSpPr>
          <p:cNvPr id="3" name="Freeform 3"/>
          <p:cNvSpPr/>
          <p:nvPr/>
        </p:nvSpPr>
        <p:spPr>
          <a:xfrm>
            <a:off x="0" y="1"/>
            <a:ext cx="10445465" cy="6263507"/>
          </a:xfrm>
          <a:custGeom>
            <a:avLst/>
            <a:gdLst/>
            <a:ahLst/>
            <a:cxnLst/>
            <a:rect l="l" t="t" r="r" b="b"/>
            <a:pathLst>
              <a:path w="15668198" h="9395261">
                <a:moveTo>
                  <a:pt x="0" y="0"/>
                </a:moveTo>
                <a:lnTo>
                  <a:pt x="15668198" y="0"/>
                </a:lnTo>
                <a:lnTo>
                  <a:pt x="15668198" y="9395261"/>
                </a:lnTo>
                <a:lnTo>
                  <a:pt x="0" y="9395261"/>
                </a:lnTo>
                <a:lnTo>
                  <a:pt x="0" y="0"/>
                </a:lnTo>
                <a:close/>
              </a:path>
            </a:pathLst>
          </a:custGeom>
          <a:blipFill>
            <a:blip r:embed="rId3"/>
            <a:stretch>
              <a:fillRect b="-11108"/>
            </a:stretch>
          </a:blipFill>
        </p:spPr>
        <p:txBody>
          <a:bodyPr/>
          <a:lstStyle/>
          <a:p>
            <a:endParaRPr lang="en-US" sz="1200"/>
          </a:p>
        </p:txBody>
      </p:sp>
      <p:sp>
        <p:nvSpPr>
          <p:cNvPr id="4" name="Freeform 4"/>
          <p:cNvSpPr/>
          <p:nvPr/>
        </p:nvSpPr>
        <p:spPr>
          <a:xfrm>
            <a:off x="9255592" y="3022110"/>
            <a:ext cx="3330509" cy="3241398"/>
          </a:xfrm>
          <a:custGeom>
            <a:avLst/>
            <a:gdLst/>
            <a:ahLst/>
            <a:cxnLst/>
            <a:rect l="l" t="t" r="r" b="b"/>
            <a:pathLst>
              <a:path w="4995763" h="4862097">
                <a:moveTo>
                  <a:pt x="0" y="0"/>
                </a:moveTo>
                <a:lnTo>
                  <a:pt x="4995763" y="0"/>
                </a:lnTo>
                <a:lnTo>
                  <a:pt x="4995763" y="4862097"/>
                </a:lnTo>
                <a:lnTo>
                  <a:pt x="0" y="4862097"/>
                </a:lnTo>
                <a:lnTo>
                  <a:pt x="0" y="0"/>
                </a:lnTo>
                <a:close/>
              </a:path>
            </a:pathLst>
          </a:custGeom>
          <a:blipFill>
            <a:blip r:embed="rId4"/>
            <a:stretch>
              <a:fillRect/>
            </a:stretch>
          </a:blipFill>
        </p:spPr>
        <p:txBody>
          <a:bodyPr/>
          <a:lstStyle/>
          <a:p>
            <a:endParaRPr lang="en-US" sz="1200"/>
          </a:p>
        </p:txBody>
      </p:sp>
      <p:sp>
        <p:nvSpPr>
          <p:cNvPr id="5" name="Freeform 5"/>
          <p:cNvSpPr/>
          <p:nvPr/>
        </p:nvSpPr>
        <p:spPr>
          <a:xfrm>
            <a:off x="0" y="6263508"/>
            <a:ext cx="12192000" cy="594493"/>
          </a:xfrm>
          <a:custGeom>
            <a:avLst/>
            <a:gdLst/>
            <a:ahLst/>
            <a:cxnLst/>
            <a:rect l="l" t="t" r="r" b="b"/>
            <a:pathLst>
              <a:path w="18288000" h="891739">
                <a:moveTo>
                  <a:pt x="0" y="0"/>
                </a:moveTo>
                <a:lnTo>
                  <a:pt x="18288000" y="0"/>
                </a:lnTo>
                <a:lnTo>
                  <a:pt x="18288000" y="891739"/>
                </a:lnTo>
                <a:lnTo>
                  <a:pt x="0" y="891739"/>
                </a:lnTo>
                <a:lnTo>
                  <a:pt x="0" y="0"/>
                </a:lnTo>
                <a:close/>
              </a:path>
            </a:pathLst>
          </a:custGeom>
          <a:blipFill>
            <a:blip r:embed="rId5"/>
            <a:stretch>
              <a:fillRect t="-1267216"/>
            </a:stretch>
          </a:blipFill>
        </p:spPr>
        <p:txBody>
          <a:bodyPr/>
          <a:lstStyle/>
          <a:p>
            <a:endParaRPr lang="en-US" sz="12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12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3548978D-B228-F5CF-D80C-126EBD53D67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D6B5476-E1C3-E8A8-02AB-E3C02DCD1E56}"/>
              </a:ext>
            </a:extLst>
          </p:cNvPr>
          <p:cNvPicPr>
            <a:picLocks noChangeAspect="1"/>
          </p:cNvPicPr>
          <p:nvPr/>
        </p:nvPicPr>
        <p:blipFill>
          <a:blip r:embed="rId2"/>
          <a:srcRect/>
          <a:stretch/>
        </p:blipFill>
        <p:spPr>
          <a:xfrm>
            <a:off x="236185" y="584684"/>
            <a:ext cx="5714972" cy="6018125"/>
          </a:xfrm>
          <a:prstGeom prst="rect">
            <a:avLst/>
          </a:prstGeom>
        </p:spPr>
      </p:pic>
      <p:pic>
        <p:nvPicPr>
          <p:cNvPr id="6" name="Picture 5">
            <a:extLst>
              <a:ext uri="{FF2B5EF4-FFF2-40B4-BE49-F238E27FC236}">
                <a16:creationId xmlns:a16="http://schemas.microsoft.com/office/drawing/2014/main" id="{AC1B0A64-9786-A8BA-4565-5C56DCC8A8BB}"/>
              </a:ext>
            </a:extLst>
          </p:cNvPr>
          <p:cNvPicPr>
            <a:picLocks noChangeAspect="1"/>
          </p:cNvPicPr>
          <p:nvPr/>
        </p:nvPicPr>
        <p:blipFill>
          <a:blip r:embed="rId3"/>
          <a:stretch>
            <a:fillRect/>
          </a:stretch>
        </p:blipFill>
        <p:spPr>
          <a:xfrm>
            <a:off x="0" y="0"/>
            <a:ext cx="12188761" cy="6858000"/>
          </a:xfrm>
          <a:prstGeom prst="rect">
            <a:avLst/>
          </a:prstGeom>
        </p:spPr>
      </p:pic>
      <p:sp>
        <p:nvSpPr>
          <p:cNvPr id="4" name="TextBox 3">
            <a:extLst>
              <a:ext uri="{FF2B5EF4-FFF2-40B4-BE49-F238E27FC236}">
                <a16:creationId xmlns:a16="http://schemas.microsoft.com/office/drawing/2014/main" id="{C94700D4-3F98-1473-05BF-4A4B64D3725B}"/>
              </a:ext>
            </a:extLst>
          </p:cNvPr>
          <p:cNvSpPr txBox="1"/>
          <p:nvPr/>
        </p:nvSpPr>
        <p:spPr>
          <a:xfrm>
            <a:off x="5688419" y="1776181"/>
            <a:ext cx="6500342" cy="830997"/>
          </a:xfrm>
          <a:prstGeom prst="rect">
            <a:avLst/>
          </a:prstGeom>
          <a:noFill/>
        </p:spPr>
        <p:txBody>
          <a:bodyPr wrap="square" rtlCol="0">
            <a:spAutoFit/>
          </a:bodyPr>
          <a:lstStyle/>
          <a:p>
            <a:r>
              <a:rPr lang="en-US" sz="4800" b="1" dirty="0">
                <a:solidFill>
                  <a:srgbClr val="003163"/>
                </a:solidFill>
                <a:latin typeface="EightiesComeback" pitchFamily="2" charset="77"/>
              </a:rPr>
              <a:t>Jimmy Lacasse</a:t>
            </a:r>
          </a:p>
        </p:txBody>
      </p:sp>
      <p:sp>
        <p:nvSpPr>
          <p:cNvPr id="5" name="TextBox 4">
            <a:extLst>
              <a:ext uri="{FF2B5EF4-FFF2-40B4-BE49-F238E27FC236}">
                <a16:creationId xmlns:a16="http://schemas.microsoft.com/office/drawing/2014/main" id="{B9126439-7DB9-FD7B-2161-286418B0F0C1}"/>
              </a:ext>
            </a:extLst>
          </p:cNvPr>
          <p:cNvSpPr txBox="1"/>
          <p:nvPr/>
        </p:nvSpPr>
        <p:spPr>
          <a:xfrm>
            <a:off x="5688418" y="2662342"/>
            <a:ext cx="5967287" cy="430887"/>
          </a:xfrm>
          <a:prstGeom prst="rect">
            <a:avLst/>
          </a:prstGeom>
          <a:noFill/>
        </p:spPr>
        <p:txBody>
          <a:bodyPr wrap="square" rtlCol="0">
            <a:spAutoFit/>
          </a:bodyPr>
          <a:lstStyle/>
          <a:p>
            <a:r>
              <a:rPr lang="en-US" sz="2200" b="1" dirty="0">
                <a:solidFill>
                  <a:srgbClr val="003163"/>
                </a:solidFill>
              </a:rPr>
              <a:t>Sergeant | Middletown Police Department</a:t>
            </a:r>
          </a:p>
        </p:txBody>
      </p:sp>
      <p:cxnSp>
        <p:nvCxnSpPr>
          <p:cNvPr id="8" name="Straight Connector 7">
            <a:extLst>
              <a:ext uri="{FF2B5EF4-FFF2-40B4-BE49-F238E27FC236}">
                <a16:creationId xmlns:a16="http://schemas.microsoft.com/office/drawing/2014/main" id="{80E30321-7C72-543E-8AE6-3EC2ACA8F94A}"/>
              </a:ext>
            </a:extLst>
          </p:cNvPr>
          <p:cNvCxnSpPr>
            <a:cxnSpLocks/>
          </p:cNvCxnSpPr>
          <p:nvPr/>
        </p:nvCxnSpPr>
        <p:spPr>
          <a:xfrm>
            <a:off x="5805375" y="3337949"/>
            <a:ext cx="1737360" cy="0"/>
          </a:xfrm>
          <a:prstGeom prst="line">
            <a:avLst/>
          </a:prstGeom>
          <a:ln w="31750">
            <a:solidFill>
              <a:srgbClr val="EE1F4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F42AE24-3955-7D3A-3BA9-7B6B2E7D8789}"/>
              </a:ext>
            </a:extLst>
          </p:cNvPr>
          <p:cNvSpPr txBox="1"/>
          <p:nvPr/>
        </p:nvSpPr>
        <p:spPr>
          <a:xfrm>
            <a:off x="5688419" y="3624647"/>
            <a:ext cx="5585324" cy="1015663"/>
          </a:xfrm>
          <a:prstGeom prst="rect">
            <a:avLst/>
          </a:prstGeom>
          <a:noFill/>
        </p:spPr>
        <p:txBody>
          <a:bodyPr wrap="square" rtlCol="0">
            <a:spAutoFit/>
          </a:bodyPr>
          <a:lstStyle/>
          <a:p>
            <a:r>
              <a:rPr lang="en-US" sz="2000" dirty="0">
                <a:solidFill>
                  <a:srgbClr val="003163"/>
                </a:solidFill>
              </a:rPr>
              <a:t>Personal &amp; home safety with practical tips for staying safe, recognizing potential risks, and protecting yourself and your loved ones.</a:t>
            </a:r>
          </a:p>
        </p:txBody>
      </p:sp>
    </p:spTree>
    <p:extLst>
      <p:ext uri="{BB962C8B-B14F-4D97-AF65-F5344CB8AC3E}">
        <p14:creationId xmlns:p14="http://schemas.microsoft.com/office/powerpoint/2010/main" val="34910078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29" name="01"/>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01</a:t>
            </a:r>
          </a:p>
        </p:txBody>
      </p:sp>
      <p:sp>
        <p:nvSpPr>
          <p:cNvPr id="30" name="Trust your instincts"/>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Trust your instincts</a:t>
            </a:r>
          </a:p>
        </p:txBody>
      </p:sp>
      <p:sp>
        <p:nvSpPr>
          <p:cNvPr id="31" name="If something feels wrong, create distance first."/>
          <p:cNvSpPr txBox="1"/>
          <p:nvPr/>
        </p:nvSpPr>
        <p:spPr>
          <a:xfrm>
            <a:off x="788668" y="1784064"/>
            <a:ext cx="10290814" cy="584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rPr sz="3200" dirty="0"/>
              <a:t>If something feels wrong, create distance first.</a:t>
            </a:r>
          </a:p>
        </p:txBody>
      </p:sp>
      <p:sp>
        <p:nvSpPr>
          <p:cNvPr id="32" name="You can leave without giving a stranger an explanation."/>
          <p:cNvSpPr txBox="1"/>
          <p:nvPr/>
        </p:nvSpPr>
        <p:spPr>
          <a:xfrm>
            <a:off x="788668" y="2658115"/>
            <a:ext cx="10386064" cy="2677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200">
                <a:solidFill>
                  <a:srgbClr val="111F3F"/>
                </a:solidFill>
                <a:latin typeface="Bitstream Charter"/>
                <a:ea typeface="Bitstream Charter"/>
                <a:cs typeface="Bitstream Charter"/>
                <a:sym typeface="Bitstream Charter"/>
              </a:defRPr>
            </a:lvl1pPr>
          </a:lstStyle>
          <a:p>
            <a:r>
              <a:rPr sz="2800" dirty="0"/>
              <a:t>You can leave without giving a stranger an explanation.</a:t>
            </a:r>
            <a:endParaRPr lang="en-US" sz="2800" dirty="0"/>
          </a:p>
          <a:p>
            <a:endParaRPr lang="en-US" sz="2800" dirty="0"/>
          </a:p>
          <a:p>
            <a:pPr>
              <a:defRPr sz="2200">
                <a:solidFill>
                  <a:srgbClr val="111F3F"/>
                </a:solidFill>
                <a:latin typeface="Bitstream Charter"/>
                <a:ea typeface="Bitstream Charter"/>
                <a:cs typeface="Bitstream Charter"/>
                <a:sym typeface="Bitstream Charter"/>
              </a:defRPr>
            </a:pPr>
            <a:r>
              <a:rPr lang="en-US" sz="2800" dirty="0"/>
              <a:t>Move toward a safe, populated place.</a:t>
            </a:r>
          </a:p>
          <a:p>
            <a:pPr>
              <a:defRPr sz="2200">
                <a:solidFill>
                  <a:srgbClr val="111F3F"/>
                </a:solidFill>
                <a:latin typeface="Bitstream Charter"/>
                <a:ea typeface="Bitstream Charter"/>
                <a:cs typeface="Bitstream Charter"/>
                <a:sym typeface="Bitstream Charter"/>
              </a:defRPr>
            </a:pPr>
            <a:endParaRPr lang="en-US" sz="2800" dirty="0"/>
          </a:p>
          <a:p>
            <a:pPr>
              <a:defRPr sz="2200">
                <a:solidFill>
                  <a:srgbClr val="111F3F"/>
                </a:solidFill>
                <a:latin typeface="Bitstream Charter"/>
                <a:ea typeface="Bitstream Charter"/>
                <a:cs typeface="Bitstream Charter"/>
                <a:sym typeface="Bitstream Charter"/>
              </a:defRPr>
            </a:pPr>
            <a:r>
              <a:rPr lang="en-US" sz="2800" dirty="0"/>
              <a:t>Make noise, make a scene, draw attention to the situation.</a:t>
            </a:r>
          </a:p>
          <a:p>
            <a:endParaRPr sz="2800" dirty="0"/>
          </a:p>
        </p:txBody>
      </p:sp>
      <p:sp>
        <p:nvSpPr>
          <p:cNvPr id="34" name="Ask: What would make you leave a situation?"/>
          <p:cNvSpPr txBox="1"/>
          <p:nvPr/>
        </p:nvSpPr>
        <p:spPr>
          <a:xfrm>
            <a:off x="807718" y="5303194"/>
            <a:ext cx="10386064" cy="4616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rPr sz="2400" dirty="0"/>
              <a:t>Ask: What would make you leave a situation?</a:t>
            </a:r>
          </a:p>
        </p:txBody>
      </p:sp>
      <p:sp>
        <p:nvSpPr>
          <p:cNvPr id="35"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36" name="1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1 / 10</a:t>
            </a:r>
          </a:p>
        </p:txBody>
      </p:sp>
    </p:spTree>
    <p:extLst>
      <p:ext uri="{BB962C8B-B14F-4D97-AF65-F5344CB8AC3E}">
        <p14:creationId xmlns:p14="http://schemas.microsoft.com/office/powerpoint/2010/main" val="307722411"/>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40" name="02"/>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02</a:t>
            </a:r>
          </a:p>
        </p:txBody>
      </p:sp>
      <p:sp>
        <p:nvSpPr>
          <p:cNvPr id="41" name="Stay aware of your surroundings"/>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Stay aware of your surroundings</a:t>
            </a:r>
          </a:p>
        </p:txBody>
      </p:sp>
      <p:sp>
        <p:nvSpPr>
          <p:cNvPr id="42" name="Look up before you reach your car or door."/>
          <p:cNvSpPr txBox="1"/>
          <p:nvPr/>
        </p:nvSpPr>
        <p:spPr>
          <a:xfrm>
            <a:off x="788668" y="1784064"/>
            <a:ext cx="10290814" cy="584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rPr sz="3200" dirty="0"/>
              <a:t>Look up before you reach your car or door.</a:t>
            </a:r>
          </a:p>
        </p:txBody>
      </p:sp>
      <p:sp>
        <p:nvSpPr>
          <p:cNvPr id="44" name="Notice who is nearby and have your keys ready.…"/>
          <p:cNvSpPr txBox="1"/>
          <p:nvPr/>
        </p:nvSpPr>
        <p:spPr>
          <a:xfrm>
            <a:off x="807718" y="2507087"/>
            <a:ext cx="10386064" cy="3046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sz="2400" dirty="0"/>
              <a:t>Pause the phone and lower the volume on earbuds.</a:t>
            </a:r>
          </a:p>
          <a:p>
            <a:pPr>
              <a:defRPr sz="2200">
                <a:solidFill>
                  <a:srgbClr val="111F3F"/>
                </a:solidFill>
                <a:latin typeface="Bitstream Charter"/>
                <a:ea typeface="Bitstream Charter"/>
                <a:cs typeface="Bitstream Charter"/>
                <a:sym typeface="Bitstream Charter"/>
              </a:defRPr>
            </a:pPr>
            <a:endParaRPr lang="en-US" sz="2400" dirty="0"/>
          </a:p>
          <a:p>
            <a:pPr>
              <a:defRPr sz="2200">
                <a:solidFill>
                  <a:srgbClr val="111F3F"/>
                </a:solidFill>
                <a:latin typeface="Bitstream Charter"/>
                <a:ea typeface="Bitstream Charter"/>
                <a:cs typeface="Bitstream Charter"/>
                <a:sym typeface="Bitstream Charter"/>
              </a:defRPr>
            </a:pPr>
            <a:r>
              <a:rPr sz="2400" dirty="0"/>
              <a:t>Notice who is nearby and have your keys ready.</a:t>
            </a:r>
          </a:p>
          <a:p>
            <a:pPr>
              <a:defRPr sz="2200">
                <a:solidFill>
                  <a:srgbClr val="111F3F"/>
                </a:solidFill>
                <a:latin typeface="Bitstream Charter"/>
                <a:ea typeface="Bitstream Charter"/>
                <a:cs typeface="Bitstream Charter"/>
                <a:sym typeface="Bitstream Charter"/>
              </a:defRPr>
            </a:pPr>
            <a:endParaRPr sz="2400" dirty="0"/>
          </a:p>
          <a:p>
            <a:pPr>
              <a:defRPr sz="2200">
                <a:solidFill>
                  <a:srgbClr val="111F3F"/>
                </a:solidFill>
                <a:latin typeface="Bitstream Charter"/>
                <a:ea typeface="Bitstream Charter"/>
                <a:cs typeface="Bitstream Charter"/>
                <a:sym typeface="Bitstream Charter"/>
              </a:defRPr>
            </a:pPr>
            <a:r>
              <a:rPr sz="2400" dirty="0"/>
              <a:t>Have your pepper spray ready and birdie (noise maker), and car panic button. </a:t>
            </a:r>
          </a:p>
          <a:p>
            <a:pPr>
              <a:defRPr sz="2200">
                <a:solidFill>
                  <a:srgbClr val="111F3F"/>
                </a:solidFill>
                <a:latin typeface="Bitstream Charter"/>
                <a:ea typeface="Bitstream Charter"/>
                <a:cs typeface="Bitstream Charter"/>
                <a:sym typeface="Bitstream Charter"/>
              </a:defRPr>
            </a:pPr>
            <a:endParaRPr sz="2400" dirty="0"/>
          </a:p>
          <a:p>
            <a:pPr>
              <a:defRPr sz="2200">
                <a:solidFill>
                  <a:srgbClr val="111F3F"/>
                </a:solidFill>
                <a:latin typeface="Bitstream Charter"/>
                <a:ea typeface="Bitstream Charter"/>
                <a:cs typeface="Bitstream Charter"/>
                <a:sym typeface="Bitstream Charter"/>
              </a:defRPr>
            </a:pPr>
            <a:r>
              <a:rPr sz="2400" dirty="0"/>
              <a:t>At night or at a low populated parking lot, walk to your car with a friend or ask security or worker (gym) to escort you.</a:t>
            </a:r>
          </a:p>
        </p:txBody>
      </p:sp>
      <p:sp>
        <p:nvSpPr>
          <p:cNvPr id="45" name="Try this: Scan the parking lot before walking out."/>
          <p:cNvSpPr txBox="1"/>
          <p:nvPr/>
        </p:nvSpPr>
        <p:spPr>
          <a:xfrm>
            <a:off x="807718" y="5846287"/>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t>Try this: Scan the parking lot before walking out.</a:t>
            </a:r>
          </a:p>
        </p:txBody>
      </p:sp>
      <p:sp>
        <p:nvSpPr>
          <p:cNvPr id="46"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47" name="2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2 / 10</a:t>
            </a:r>
          </a:p>
        </p:txBody>
      </p:sp>
    </p:spTree>
    <p:extLst>
      <p:ext uri="{BB962C8B-B14F-4D97-AF65-F5344CB8AC3E}">
        <p14:creationId xmlns:p14="http://schemas.microsoft.com/office/powerpoint/2010/main" val="1923920869"/>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51" name="03"/>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03</a:t>
            </a:r>
          </a:p>
        </p:txBody>
      </p:sp>
      <p:sp>
        <p:nvSpPr>
          <p:cNvPr id="52" name="Create distance and find an exit"/>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Create distance and find an exit</a:t>
            </a:r>
          </a:p>
        </p:txBody>
      </p:sp>
      <p:sp>
        <p:nvSpPr>
          <p:cNvPr id="53" name="Space gives you time to make a safer choice."/>
          <p:cNvSpPr txBox="1"/>
          <p:nvPr/>
        </p:nvSpPr>
        <p:spPr>
          <a:xfrm>
            <a:off x="788668" y="1784064"/>
            <a:ext cx="10290814" cy="584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rPr sz="3200" dirty="0"/>
              <a:t>Space gives you time to make a safer choice.</a:t>
            </a:r>
          </a:p>
        </p:txBody>
      </p:sp>
      <p:sp>
        <p:nvSpPr>
          <p:cNvPr id="55" name="Head toward people, staff, security, or a well-lit area.…"/>
          <p:cNvSpPr txBox="1"/>
          <p:nvPr/>
        </p:nvSpPr>
        <p:spPr>
          <a:xfrm>
            <a:off x="788668" y="2694736"/>
            <a:ext cx="10386064" cy="2308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sz="2400" dirty="0"/>
              <a:t>Distance is your friend. Step away when someone gets too close.</a:t>
            </a:r>
          </a:p>
          <a:p>
            <a:pPr>
              <a:defRPr sz="2200">
                <a:solidFill>
                  <a:srgbClr val="111F3F"/>
                </a:solidFill>
                <a:latin typeface="Bitstream Charter"/>
                <a:ea typeface="Bitstream Charter"/>
                <a:cs typeface="Bitstream Charter"/>
                <a:sym typeface="Bitstream Charter"/>
              </a:defRPr>
            </a:pPr>
            <a:endParaRPr lang="en-US" sz="2400" dirty="0"/>
          </a:p>
          <a:p>
            <a:pPr>
              <a:defRPr sz="2200">
                <a:solidFill>
                  <a:srgbClr val="111F3F"/>
                </a:solidFill>
                <a:latin typeface="Bitstream Charter"/>
                <a:ea typeface="Bitstream Charter"/>
                <a:cs typeface="Bitstream Charter"/>
                <a:sym typeface="Bitstream Charter"/>
              </a:defRPr>
            </a:pPr>
            <a:r>
              <a:rPr sz="2400" dirty="0"/>
              <a:t>Head toward people, staff, security, or a well-lit area.</a:t>
            </a:r>
          </a:p>
          <a:p>
            <a:pPr>
              <a:defRPr sz="2200">
                <a:solidFill>
                  <a:srgbClr val="111F3F"/>
                </a:solidFill>
                <a:latin typeface="Bitstream Charter"/>
                <a:ea typeface="Bitstream Charter"/>
                <a:cs typeface="Bitstream Charter"/>
                <a:sym typeface="Bitstream Charter"/>
              </a:defRPr>
            </a:pPr>
            <a:endParaRPr sz="2400" dirty="0"/>
          </a:p>
          <a:p>
            <a:pPr>
              <a:defRPr sz="2200">
                <a:solidFill>
                  <a:srgbClr val="111F3F"/>
                </a:solidFill>
                <a:latin typeface="Bitstream Charter"/>
                <a:ea typeface="Bitstream Charter"/>
                <a:cs typeface="Bitstream Charter"/>
                <a:sym typeface="Bitstream Charter"/>
              </a:defRPr>
            </a:pPr>
            <a:r>
              <a:rPr sz="2400" dirty="0"/>
              <a:t>Always know where exits are, this will help in many safety situations: personal attacks, fires, mass shootings, robberies, natural disasters (earthquakes), etc.</a:t>
            </a:r>
          </a:p>
        </p:txBody>
      </p:sp>
      <p:sp>
        <p:nvSpPr>
          <p:cNvPr id="56" name="Ask: Where is the nearest staffed place?"/>
          <p:cNvSpPr txBox="1"/>
          <p:nvPr/>
        </p:nvSpPr>
        <p:spPr>
          <a:xfrm>
            <a:off x="788668" y="5594840"/>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rPr dirty="0"/>
              <a:t>Ask: Where is the nearest staffed place?</a:t>
            </a:r>
          </a:p>
        </p:txBody>
      </p:sp>
      <p:sp>
        <p:nvSpPr>
          <p:cNvPr id="57"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58" name="3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3 / 10</a:t>
            </a:r>
          </a:p>
        </p:txBody>
      </p:sp>
    </p:spTree>
    <p:extLst>
      <p:ext uri="{BB962C8B-B14F-4D97-AF65-F5344CB8AC3E}">
        <p14:creationId xmlns:p14="http://schemas.microsoft.com/office/powerpoint/2010/main" val="2772981511"/>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62" name="04"/>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04</a:t>
            </a:r>
          </a:p>
        </p:txBody>
      </p:sp>
      <p:sp>
        <p:nvSpPr>
          <p:cNvPr id="63" name="Make your home look occupied"/>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Make your home look occupied</a:t>
            </a:r>
          </a:p>
        </p:txBody>
      </p:sp>
      <p:sp>
        <p:nvSpPr>
          <p:cNvPr id="64" name="A few routines make an empty home less obvious."/>
          <p:cNvSpPr txBox="1"/>
          <p:nvPr/>
        </p:nvSpPr>
        <p:spPr>
          <a:xfrm>
            <a:off x="788668" y="1613182"/>
            <a:ext cx="10290814" cy="584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rPr sz="3200" dirty="0"/>
              <a:t>A few routines make an empty home less obvious.</a:t>
            </a:r>
          </a:p>
        </p:txBody>
      </p:sp>
      <p:sp>
        <p:nvSpPr>
          <p:cNvPr id="66" name="Share vacation photos after you return.…"/>
          <p:cNvSpPr txBox="1"/>
          <p:nvPr/>
        </p:nvSpPr>
        <p:spPr>
          <a:xfrm>
            <a:off x="788668" y="2380280"/>
            <a:ext cx="10386064" cy="32932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sz="2000" dirty="0"/>
              <a:t>Use exterior lights and timers or smart lighting.</a:t>
            </a:r>
          </a:p>
          <a:p>
            <a:pPr>
              <a:defRPr sz="2200">
                <a:solidFill>
                  <a:srgbClr val="111F3F"/>
                </a:solidFill>
                <a:latin typeface="Bitstream Charter"/>
                <a:ea typeface="Bitstream Charter"/>
                <a:cs typeface="Bitstream Charter"/>
                <a:sym typeface="Bitstream Charter"/>
              </a:defRPr>
            </a:pPr>
            <a:endParaRPr lang="en-US" sz="2000" dirty="0"/>
          </a:p>
          <a:p>
            <a:pPr>
              <a:defRPr sz="2200">
                <a:solidFill>
                  <a:srgbClr val="111F3F"/>
                </a:solidFill>
                <a:latin typeface="Bitstream Charter"/>
                <a:ea typeface="Bitstream Charter"/>
                <a:cs typeface="Bitstream Charter"/>
                <a:sym typeface="Bitstream Charter"/>
              </a:defRPr>
            </a:pPr>
            <a:r>
              <a:rPr sz="2000" dirty="0"/>
              <a:t>Share vacation photos after you</a:t>
            </a:r>
            <a:r>
              <a:rPr lang="en-US" sz="2000" dirty="0"/>
              <a:t>r</a:t>
            </a:r>
            <a:r>
              <a:rPr sz="2000" dirty="0"/>
              <a:t> return.</a:t>
            </a:r>
          </a:p>
          <a:p>
            <a:pPr>
              <a:defRPr sz="2200">
                <a:solidFill>
                  <a:srgbClr val="111F3F"/>
                </a:solidFill>
                <a:latin typeface="Bitstream Charter"/>
                <a:ea typeface="Bitstream Charter"/>
                <a:cs typeface="Bitstream Charter"/>
                <a:sym typeface="Bitstream Charter"/>
              </a:defRPr>
            </a:pPr>
            <a:endParaRPr sz="2000" dirty="0"/>
          </a:p>
          <a:p>
            <a:pPr>
              <a:defRPr sz="2200">
                <a:solidFill>
                  <a:srgbClr val="111F3F"/>
                </a:solidFill>
                <a:latin typeface="Bitstream Charter"/>
                <a:ea typeface="Bitstream Charter"/>
                <a:cs typeface="Bitstream Charter"/>
                <a:sym typeface="Bitstream Charter"/>
              </a:defRPr>
            </a:pPr>
            <a:r>
              <a:rPr sz="2000" dirty="0"/>
              <a:t>Beware of dog signs and alarm signs (even if you do not have a dog or alarm, studies show criminals will overwhelmingly skip houses with these signs. </a:t>
            </a:r>
          </a:p>
          <a:p>
            <a:pPr>
              <a:defRPr sz="2200">
                <a:solidFill>
                  <a:srgbClr val="111F3F"/>
                </a:solidFill>
                <a:latin typeface="Bitstream Charter"/>
                <a:ea typeface="Bitstream Charter"/>
                <a:cs typeface="Bitstream Charter"/>
                <a:sym typeface="Bitstream Charter"/>
              </a:defRPr>
            </a:pPr>
            <a:endParaRPr sz="2000" dirty="0"/>
          </a:p>
          <a:p>
            <a:pPr>
              <a:defRPr sz="2200">
                <a:solidFill>
                  <a:srgbClr val="111F3F"/>
                </a:solidFill>
                <a:latin typeface="Bitstream Charter"/>
                <a:ea typeface="Bitstream Charter"/>
                <a:cs typeface="Bitstream Charter"/>
                <a:sym typeface="Bitstream Charter"/>
              </a:defRPr>
            </a:pPr>
            <a:r>
              <a:rPr sz="2000" dirty="0"/>
              <a:t>Don’t let newspapers or mail stack up, have a neighbor get them. </a:t>
            </a:r>
          </a:p>
          <a:p>
            <a:pPr>
              <a:defRPr sz="2200">
                <a:solidFill>
                  <a:srgbClr val="111F3F"/>
                </a:solidFill>
                <a:latin typeface="Bitstream Charter"/>
                <a:ea typeface="Bitstream Charter"/>
                <a:cs typeface="Bitstream Charter"/>
                <a:sym typeface="Bitstream Charter"/>
              </a:defRPr>
            </a:pPr>
            <a:endParaRPr sz="2000" dirty="0"/>
          </a:p>
          <a:p>
            <a:pPr>
              <a:defRPr sz="2200">
                <a:solidFill>
                  <a:srgbClr val="111F3F"/>
                </a:solidFill>
                <a:latin typeface="Bitstream Charter"/>
                <a:ea typeface="Bitstream Charter"/>
                <a:cs typeface="Bitstream Charter"/>
                <a:sym typeface="Bitstream Charter"/>
              </a:defRPr>
            </a:pPr>
            <a:r>
              <a:rPr sz="2000" dirty="0"/>
              <a:t>Keep spare car in driveway not garage if you will be gone for over a few days.</a:t>
            </a:r>
          </a:p>
        </p:txBody>
      </p:sp>
      <p:sp>
        <p:nvSpPr>
          <p:cNvPr id="67" name="Tonight: Check what is visible from outside."/>
          <p:cNvSpPr txBox="1"/>
          <p:nvPr/>
        </p:nvSpPr>
        <p:spPr>
          <a:xfrm>
            <a:off x="741043" y="5855812"/>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t>Tonight: Check what is visible from outside.</a:t>
            </a:r>
          </a:p>
        </p:txBody>
      </p:sp>
      <p:sp>
        <p:nvSpPr>
          <p:cNvPr id="68"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69" name="4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4 / 10</a:t>
            </a:r>
          </a:p>
        </p:txBody>
      </p:sp>
    </p:spTree>
    <p:extLst>
      <p:ext uri="{BB962C8B-B14F-4D97-AF65-F5344CB8AC3E}">
        <p14:creationId xmlns:p14="http://schemas.microsoft.com/office/powerpoint/2010/main" val="324380504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73" name="05"/>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05</a:t>
            </a:r>
          </a:p>
        </p:txBody>
      </p:sp>
      <p:sp>
        <p:nvSpPr>
          <p:cNvPr id="74" name="Lock and strengthen entry points"/>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Lock and strengthen entry points</a:t>
            </a:r>
          </a:p>
        </p:txBody>
      </p:sp>
      <p:sp>
        <p:nvSpPr>
          <p:cNvPr id="75" name="Simple hardware habits matter every day."/>
          <p:cNvSpPr txBox="1"/>
          <p:nvPr/>
        </p:nvSpPr>
        <p:spPr>
          <a:xfrm>
            <a:off x="762921" y="1389628"/>
            <a:ext cx="10290811" cy="472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t>Simple hardware habits matter every day.</a:t>
            </a:r>
          </a:p>
        </p:txBody>
      </p:sp>
      <p:sp>
        <p:nvSpPr>
          <p:cNvPr id="76" name="Lock exterior doors and accessible windows.…"/>
          <p:cNvSpPr txBox="1"/>
          <p:nvPr/>
        </p:nvSpPr>
        <p:spPr>
          <a:xfrm>
            <a:off x="2636518" y="1169401"/>
            <a:ext cx="10386064" cy="11079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endParaRPr dirty="0"/>
          </a:p>
        </p:txBody>
      </p:sp>
      <p:sp>
        <p:nvSpPr>
          <p:cNvPr id="77" name="Lock door from garage to house, do not rely on garage door to stop intruders.…"/>
          <p:cNvSpPr txBox="1"/>
          <p:nvPr/>
        </p:nvSpPr>
        <p:spPr>
          <a:xfrm>
            <a:off x="807718" y="2067048"/>
            <a:ext cx="10386064" cy="35086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sz="2000" dirty="0"/>
              <a:t>Lock exterior doors and accessible windows.</a:t>
            </a:r>
          </a:p>
          <a:p>
            <a:pPr>
              <a:defRPr sz="2200">
                <a:solidFill>
                  <a:srgbClr val="111F3F"/>
                </a:solidFill>
                <a:latin typeface="Bitstream Charter"/>
                <a:ea typeface="Bitstream Charter"/>
                <a:cs typeface="Bitstream Charter"/>
                <a:sym typeface="Bitstream Charter"/>
              </a:defRPr>
            </a:pPr>
            <a:endParaRPr lang="en-US" sz="2000" dirty="0"/>
          </a:p>
          <a:p>
            <a:pPr>
              <a:defRPr sz="2200">
                <a:solidFill>
                  <a:srgbClr val="111F3F"/>
                </a:solidFill>
                <a:latin typeface="Bitstream Charter"/>
                <a:ea typeface="Bitstream Charter"/>
                <a:cs typeface="Bitstream Charter"/>
                <a:sym typeface="Bitstream Charter"/>
              </a:defRPr>
            </a:pPr>
            <a:r>
              <a:rPr sz="2000" dirty="0"/>
              <a:t>Lock door from garage to house, do not rely on garage door to stop intruders. </a:t>
            </a:r>
          </a:p>
          <a:p>
            <a:pPr>
              <a:defRPr sz="2200">
                <a:solidFill>
                  <a:srgbClr val="111F3F"/>
                </a:solidFill>
                <a:latin typeface="Bitstream Charter"/>
                <a:ea typeface="Bitstream Charter"/>
                <a:cs typeface="Bitstream Charter"/>
                <a:sym typeface="Bitstream Charter"/>
              </a:defRPr>
            </a:pPr>
            <a:endParaRPr sz="2000" dirty="0"/>
          </a:p>
          <a:p>
            <a:pPr>
              <a:defRPr sz="2200">
                <a:solidFill>
                  <a:srgbClr val="111F3F"/>
                </a:solidFill>
                <a:latin typeface="Bitstream Charter"/>
                <a:ea typeface="Bitstream Charter"/>
                <a:cs typeface="Bitstream Charter"/>
                <a:sym typeface="Bitstream Charter"/>
              </a:defRPr>
            </a:pPr>
            <a:r>
              <a:rPr lang="en-US" sz="2000" dirty="0"/>
              <a:t>Use simple wood poles in door sliders and windows to prevent access.</a:t>
            </a:r>
          </a:p>
          <a:p>
            <a:pPr>
              <a:defRPr sz="2200">
                <a:solidFill>
                  <a:srgbClr val="111F3F"/>
                </a:solidFill>
                <a:latin typeface="Bitstream Charter"/>
                <a:ea typeface="Bitstream Charter"/>
                <a:cs typeface="Bitstream Charter"/>
                <a:sym typeface="Bitstream Charter"/>
              </a:defRPr>
            </a:pPr>
            <a:endParaRPr sz="2000" dirty="0"/>
          </a:p>
          <a:p>
            <a:pPr>
              <a:defRPr sz="2200">
                <a:solidFill>
                  <a:srgbClr val="111F3F"/>
                </a:solidFill>
                <a:latin typeface="Bitstream Charter"/>
                <a:ea typeface="Bitstream Charter"/>
                <a:cs typeface="Bitstream Charter"/>
                <a:sym typeface="Bitstream Charter"/>
              </a:defRPr>
            </a:pPr>
            <a:r>
              <a:rPr sz="2000" dirty="0"/>
              <a:t>Use a quality deadbolt and a strong strike plate. * Door stoppers </a:t>
            </a:r>
          </a:p>
          <a:p>
            <a:pPr>
              <a:defRPr sz="2200">
                <a:solidFill>
                  <a:srgbClr val="111F3F"/>
                </a:solidFill>
                <a:latin typeface="Bitstream Charter"/>
                <a:ea typeface="Bitstream Charter"/>
                <a:cs typeface="Bitstream Charter"/>
                <a:sym typeface="Bitstream Charter"/>
              </a:defRPr>
            </a:pPr>
            <a:endParaRPr sz="2000" dirty="0"/>
          </a:p>
          <a:p>
            <a:pPr>
              <a:defRPr sz="2200">
                <a:solidFill>
                  <a:srgbClr val="111F3F"/>
                </a:solidFill>
                <a:latin typeface="Bitstream Charter"/>
                <a:ea typeface="Bitstream Charter"/>
                <a:cs typeface="Bitstream Charter"/>
                <a:sym typeface="Bitstream Charter"/>
              </a:defRPr>
            </a:pPr>
            <a:r>
              <a:rPr sz="2000" dirty="0"/>
              <a:t>Instal</a:t>
            </a:r>
            <a:r>
              <a:rPr lang="en-US" sz="2000" dirty="0"/>
              <a:t>l</a:t>
            </a:r>
            <a:r>
              <a:rPr sz="2000" dirty="0"/>
              <a:t> glass break units to cover glass doors and large windows. </a:t>
            </a:r>
          </a:p>
          <a:p>
            <a:pPr>
              <a:defRPr sz="2200">
                <a:solidFill>
                  <a:srgbClr val="111F3F"/>
                </a:solidFill>
                <a:latin typeface="Bitstream Charter"/>
                <a:ea typeface="Bitstream Charter"/>
                <a:cs typeface="Bitstream Charter"/>
                <a:sym typeface="Bitstream Charter"/>
              </a:defRPr>
            </a:pPr>
            <a:endParaRPr sz="2000" dirty="0"/>
          </a:p>
          <a:p>
            <a:pPr>
              <a:defRPr sz="2200">
                <a:solidFill>
                  <a:srgbClr val="111F3F"/>
                </a:solidFill>
                <a:latin typeface="Bitstream Charter"/>
                <a:ea typeface="Bitstream Charter"/>
                <a:cs typeface="Bitstream Charter"/>
                <a:sym typeface="Bitstream Charter"/>
              </a:defRPr>
            </a:pPr>
            <a:r>
              <a:rPr sz="2000" dirty="0"/>
              <a:t>Have a hard room designated in the home that is extra reinforced. </a:t>
            </a:r>
          </a:p>
        </p:txBody>
      </p:sp>
      <p:sp>
        <p:nvSpPr>
          <p:cNvPr id="78" name="Tonight: Check your doors, windows, and spare keys."/>
          <p:cNvSpPr txBox="1"/>
          <p:nvPr/>
        </p:nvSpPr>
        <p:spPr>
          <a:xfrm>
            <a:off x="807718" y="5690712"/>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t>Tonight: Check your doors, windows, and spare keys.</a:t>
            </a:r>
          </a:p>
        </p:txBody>
      </p:sp>
      <p:sp>
        <p:nvSpPr>
          <p:cNvPr id="79"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80" name="5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5 / 10</a:t>
            </a:r>
          </a:p>
        </p:txBody>
      </p:sp>
    </p:spTree>
    <p:extLst>
      <p:ext uri="{BB962C8B-B14F-4D97-AF65-F5344CB8AC3E}">
        <p14:creationId xmlns:p14="http://schemas.microsoft.com/office/powerpoint/2010/main" val="113237850"/>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84" name="06"/>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06</a:t>
            </a:r>
          </a:p>
        </p:txBody>
      </p:sp>
      <p:sp>
        <p:nvSpPr>
          <p:cNvPr id="85" name="Verify before opening the door"/>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Verify before opening the door</a:t>
            </a:r>
          </a:p>
        </p:txBody>
      </p:sp>
      <p:sp>
        <p:nvSpPr>
          <p:cNvPr id="86" name="A knock does not require an open door."/>
          <p:cNvSpPr txBox="1"/>
          <p:nvPr/>
        </p:nvSpPr>
        <p:spPr>
          <a:xfrm>
            <a:off x="760094" y="1493254"/>
            <a:ext cx="10290811" cy="472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rPr dirty="0"/>
              <a:t>A knock does not require an open door.</a:t>
            </a:r>
          </a:p>
        </p:txBody>
      </p:sp>
      <p:sp>
        <p:nvSpPr>
          <p:cNvPr id="88" name="Call 911, if an unexpected worker ie. Gas company is claiming they need access.…"/>
          <p:cNvSpPr txBox="1"/>
          <p:nvPr/>
        </p:nvSpPr>
        <p:spPr>
          <a:xfrm>
            <a:off x="760094" y="2276079"/>
            <a:ext cx="10386064" cy="2800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dirty="0"/>
              <a:t>Use a peephole, camera, or window first. Turn all outside lights on.</a:t>
            </a:r>
          </a:p>
          <a:p>
            <a:pPr>
              <a:defRPr sz="2200">
                <a:solidFill>
                  <a:srgbClr val="111F3F"/>
                </a:solidFill>
                <a:latin typeface="Bitstream Charter"/>
                <a:ea typeface="Bitstream Charter"/>
                <a:cs typeface="Bitstream Charter"/>
                <a:sym typeface="Bitstream Charter"/>
              </a:defRPr>
            </a:pPr>
            <a:endParaRPr lang="en-US" dirty="0"/>
          </a:p>
          <a:p>
            <a:pPr>
              <a:defRPr sz="2200">
                <a:solidFill>
                  <a:srgbClr val="111F3F"/>
                </a:solidFill>
                <a:latin typeface="Bitstream Charter"/>
                <a:ea typeface="Bitstream Charter"/>
                <a:cs typeface="Bitstream Charter"/>
                <a:sym typeface="Bitstream Charter"/>
              </a:defRPr>
            </a:pPr>
            <a:r>
              <a:rPr dirty="0"/>
              <a:t>Call 911, if an unexpected worker i.e.. Gas company is claiming they need access.</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If you are proficient with weapons, have one with you if you are receiving unexpected knocking, especially late at night.</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lang="en-US" dirty="0"/>
              <a:t>Solicitors could mean recon especially around voting time. (My experience)</a:t>
            </a:r>
            <a:endParaRPr dirty="0"/>
          </a:p>
        </p:txBody>
      </p:sp>
      <p:sp>
        <p:nvSpPr>
          <p:cNvPr id="89" name="Practice: Speak through the locked door."/>
          <p:cNvSpPr txBox="1"/>
          <p:nvPr/>
        </p:nvSpPr>
        <p:spPr>
          <a:xfrm>
            <a:off x="807718" y="5387229"/>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t>Practice: Speak through the locked door.</a:t>
            </a:r>
          </a:p>
        </p:txBody>
      </p:sp>
      <p:sp>
        <p:nvSpPr>
          <p:cNvPr id="90"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91" name="6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6 / 10</a:t>
            </a:r>
          </a:p>
        </p:txBody>
      </p:sp>
    </p:spTree>
    <p:extLst>
      <p:ext uri="{BB962C8B-B14F-4D97-AF65-F5344CB8AC3E}">
        <p14:creationId xmlns:p14="http://schemas.microsoft.com/office/powerpoint/2010/main" val="2626670064"/>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95" name="07"/>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07</a:t>
            </a:r>
          </a:p>
        </p:txBody>
      </p:sp>
      <p:sp>
        <p:nvSpPr>
          <p:cNvPr id="96" name="Use layers of home security"/>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Use layers of home security</a:t>
            </a:r>
          </a:p>
        </p:txBody>
      </p:sp>
      <p:sp>
        <p:nvSpPr>
          <p:cNvPr id="97" name="Lighting, alerts, and strong doors work together."/>
          <p:cNvSpPr txBox="1"/>
          <p:nvPr/>
        </p:nvSpPr>
        <p:spPr>
          <a:xfrm>
            <a:off x="788668" y="1840229"/>
            <a:ext cx="10290814" cy="472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t>Lighting, alerts, and strong doors work together.</a:t>
            </a:r>
          </a:p>
        </p:txBody>
      </p:sp>
      <p:sp>
        <p:nvSpPr>
          <p:cNvPr id="99" name="Sensors alert you; locks and doors buy time.…"/>
          <p:cNvSpPr txBox="1"/>
          <p:nvPr/>
        </p:nvSpPr>
        <p:spPr>
          <a:xfrm>
            <a:off x="788668" y="2558258"/>
            <a:ext cx="10386064" cy="2462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dirty="0"/>
              <a:t>Lighting, cameras, alarm signs, dog signs may discourage an approach.</a:t>
            </a:r>
          </a:p>
          <a:p>
            <a:pPr>
              <a:defRPr sz="2200">
                <a:solidFill>
                  <a:srgbClr val="111F3F"/>
                </a:solidFill>
                <a:latin typeface="Bitstream Charter"/>
                <a:ea typeface="Bitstream Charter"/>
                <a:cs typeface="Bitstream Charter"/>
                <a:sym typeface="Bitstream Charter"/>
              </a:defRPr>
            </a:pPr>
            <a:endParaRPr lang="en-US" dirty="0"/>
          </a:p>
          <a:p>
            <a:pPr>
              <a:defRPr sz="2200">
                <a:solidFill>
                  <a:srgbClr val="111F3F"/>
                </a:solidFill>
                <a:latin typeface="Bitstream Charter"/>
                <a:ea typeface="Bitstream Charter"/>
                <a:cs typeface="Bitstream Charter"/>
                <a:sym typeface="Bitstream Charter"/>
              </a:defRPr>
            </a:pPr>
            <a:r>
              <a:rPr dirty="0"/>
              <a:t>Sensors alert you; locks and doors buy time.</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Weapons protect you, IF you are experienced with them.</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Panic/hard room buys you time IF you are not prepared to defend against intruders.</a:t>
            </a:r>
          </a:p>
        </p:txBody>
      </p:sp>
      <p:sp>
        <p:nvSpPr>
          <p:cNvPr id="100" name="Ask: Which layer is weakest at your home?"/>
          <p:cNvSpPr txBox="1"/>
          <p:nvPr/>
        </p:nvSpPr>
        <p:spPr>
          <a:xfrm>
            <a:off x="807718" y="5348605"/>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t>Ask: Which layer is weakest at your home?</a:t>
            </a:r>
          </a:p>
        </p:txBody>
      </p:sp>
      <p:sp>
        <p:nvSpPr>
          <p:cNvPr id="101"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102" name="7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7 / 10</a:t>
            </a:r>
          </a:p>
        </p:txBody>
      </p:sp>
    </p:spTree>
    <p:extLst>
      <p:ext uri="{BB962C8B-B14F-4D97-AF65-F5344CB8AC3E}">
        <p14:creationId xmlns:p14="http://schemas.microsoft.com/office/powerpoint/2010/main" val="3273968383"/>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106" name="08"/>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08</a:t>
            </a:r>
          </a:p>
        </p:txBody>
      </p:sp>
      <p:sp>
        <p:nvSpPr>
          <p:cNvPr id="107" name="Protect your digital life"/>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Protect your digital life</a:t>
            </a:r>
          </a:p>
        </p:txBody>
      </p:sp>
      <p:sp>
        <p:nvSpPr>
          <p:cNvPr id="108" name="A safer home includes safer accounts."/>
          <p:cNvSpPr txBox="1"/>
          <p:nvPr/>
        </p:nvSpPr>
        <p:spPr>
          <a:xfrm>
            <a:off x="750046" y="1241899"/>
            <a:ext cx="10290811" cy="472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t>A safer home includes safer accounts.</a:t>
            </a:r>
          </a:p>
        </p:txBody>
      </p:sp>
      <p:sp>
        <p:nvSpPr>
          <p:cNvPr id="110" name="Pause before opening links or sharing a code.…"/>
          <p:cNvSpPr txBox="1"/>
          <p:nvPr/>
        </p:nvSpPr>
        <p:spPr>
          <a:xfrm>
            <a:off x="750046" y="1852292"/>
            <a:ext cx="10386064" cy="38164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dirty="0"/>
              <a:t>Use unique passwords and multi-factor authentication 2FA.</a:t>
            </a:r>
          </a:p>
          <a:p>
            <a:pPr>
              <a:defRPr sz="2200">
                <a:solidFill>
                  <a:srgbClr val="111F3F"/>
                </a:solidFill>
                <a:latin typeface="Bitstream Charter"/>
                <a:ea typeface="Bitstream Charter"/>
                <a:cs typeface="Bitstream Charter"/>
                <a:sym typeface="Bitstream Charter"/>
              </a:defRPr>
            </a:pPr>
            <a:endParaRPr lang="en-US" dirty="0"/>
          </a:p>
          <a:p>
            <a:pPr>
              <a:defRPr sz="2200">
                <a:solidFill>
                  <a:srgbClr val="111F3F"/>
                </a:solidFill>
                <a:latin typeface="Bitstream Charter"/>
                <a:ea typeface="Bitstream Charter"/>
                <a:cs typeface="Bitstream Charter"/>
                <a:sym typeface="Bitstream Charter"/>
              </a:defRPr>
            </a:pPr>
            <a:r>
              <a:rPr dirty="0"/>
              <a:t>Pause before opening links or sharing a code.</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err="1"/>
              <a:t>Yubico</a:t>
            </a:r>
            <a:r>
              <a:rPr dirty="0"/>
              <a:t> keys.</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G-Mail vs. Yahoo.</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Remote access to computer.</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VPN’s </a:t>
            </a:r>
          </a:p>
        </p:txBody>
      </p:sp>
      <p:sp>
        <p:nvSpPr>
          <p:cNvPr id="111" name="Today: Turn on multifactor authentication."/>
          <p:cNvSpPr txBox="1"/>
          <p:nvPr/>
        </p:nvSpPr>
        <p:spPr>
          <a:xfrm>
            <a:off x="807718" y="5763737"/>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t>Today: Turn on multi-factor authentication.</a:t>
            </a:r>
          </a:p>
        </p:txBody>
      </p:sp>
      <p:sp>
        <p:nvSpPr>
          <p:cNvPr id="112"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113" name="8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8 / 10</a:t>
            </a:r>
          </a:p>
        </p:txBody>
      </p:sp>
    </p:spTree>
    <p:extLst>
      <p:ext uri="{BB962C8B-B14F-4D97-AF65-F5344CB8AC3E}">
        <p14:creationId xmlns:p14="http://schemas.microsoft.com/office/powerpoint/2010/main" val="411029625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117" name="09"/>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09</a:t>
            </a:r>
          </a:p>
        </p:txBody>
      </p:sp>
      <p:sp>
        <p:nvSpPr>
          <p:cNvPr id="118" name="Practice a family emergency plan"/>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Practice a family emergency plan</a:t>
            </a:r>
          </a:p>
        </p:txBody>
      </p:sp>
      <p:sp>
        <p:nvSpPr>
          <p:cNvPr id="119" name="Everyone should know the first move."/>
          <p:cNvSpPr txBox="1"/>
          <p:nvPr/>
        </p:nvSpPr>
        <p:spPr>
          <a:xfrm>
            <a:off x="855344" y="1545705"/>
            <a:ext cx="10290811" cy="584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rPr sz="3200"/>
              <a:t>Everyone should know the first move.</a:t>
            </a:r>
          </a:p>
        </p:txBody>
      </p:sp>
      <p:sp>
        <p:nvSpPr>
          <p:cNvPr id="121" name="Agree on how to get help and call 911…"/>
          <p:cNvSpPr txBox="1"/>
          <p:nvPr/>
        </p:nvSpPr>
        <p:spPr>
          <a:xfrm>
            <a:off x="855345" y="2514035"/>
            <a:ext cx="10386061" cy="2677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lang="en-US" sz="2400" dirty="0"/>
              <a:t>Plan exits and a meeting place for a fire.</a:t>
            </a:r>
          </a:p>
          <a:p>
            <a:pPr>
              <a:defRPr sz="2200">
                <a:solidFill>
                  <a:srgbClr val="111F3F"/>
                </a:solidFill>
                <a:latin typeface="Bitstream Charter"/>
                <a:ea typeface="Bitstream Charter"/>
                <a:cs typeface="Bitstream Charter"/>
                <a:sym typeface="Bitstream Charter"/>
              </a:defRPr>
            </a:pPr>
            <a:endParaRPr lang="en-US" sz="2400" dirty="0"/>
          </a:p>
          <a:p>
            <a:pPr>
              <a:defRPr sz="2200">
                <a:solidFill>
                  <a:srgbClr val="111F3F"/>
                </a:solidFill>
                <a:latin typeface="Bitstream Charter"/>
                <a:ea typeface="Bitstream Charter"/>
                <a:cs typeface="Bitstream Charter"/>
                <a:sym typeface="Bitstream Charter"/>
              </a:defRPr>
            </a:pPr>
            <a:r>
              <a:rPr lang="en-US" sz="2400" dirty="0"/>
              <a:t>Have a large-scale plan if cell phones are knocked out. i.e. 9-11.</a:t>
            </a:r>
          </a:p>
          <a:p>
            <a:pPr>
              <a:defRPr sz="2200">
                <a:solidFill>
                  <a:srgbClr val="111F3F"/>
                </a:solidFill>
                <a:latin typeface="Bitstream Charter"/>
                <a:ea typeface="Bitstream Charter"/>
                <a:cs typeface="Bitstream Charter"/>
                <a:sym typeface="Bitstream Charter"/>
              </a:defRPr>
            </a:pPr>
            <a:endParaRPr lang="en-US" sz="2400" dirty="0"/>
          </a:p>
          <a:p>
            <a:pPr>
              <a:defRPr sz="2200">
                <a:solidFill>
                  <a:srgbClr val="111F3F"/>
                </a:solidFill>
                <a:latin typeface="Bitstream Charter"/>
                <a:ea typeface="Bitstream Charter"/>
                <a:cs typeface="Bitstream Charter"/>
                <a:sym typeface="Bitstream Charter"/>
              </a:defRPr>
            </a:pPr>
            <a:r>
              <a:rPr sz="2400" dirty="0"/>
              <a:t>Agree on how to get help and call 911</a:t>
            </a:r>
          </a:p>
          <a:p>
            <a:pPr>
              <a:defRPr sz="2200">
                <a:solidFill>
                  <a:srgbClr val="111F3F"/>
                </a:solidFill>
                <a:latin typeface="Bitstream Charter"/>
                <a:ea typeface="Bitstream Charter"/>
                <a:cs typeface="Bitstream Charter"/>
                <a:sym typeface="Bitstream Charter"/>
              </a:defRPr>
            </a:pPr>
            <a:endParaRPr sz="2400" dirty="0"/>
          </a:p>
          <a:p>
            <a:pPr>
              <a:defRPr sz="2200">
                <a:solidFill>
                  <a:srgbClr val="111F3F"/>
                </a:solidFill>
                <a:latin typeface="Bitstream Charter"/>
                <a:ea typeface="Bitstream Charter"/>
                <a:cs typeface="Bitstream Charter"/>
                <a:sym typeface="Bitstream Charter"/>
              </a:defRPr>
            </a:pPr>
            <a:r>
              <a:rPr sz="2400" dirty="0"/>
              <a:t>Rope ladders for 2nd floor bedrooms. Fire extinguisher.</a:t>
            </a:r>
          </a:p>
        </p:txBody>
      </p:sp>
      <p:sp>
        <p:nvSpPr>
          <p:cNvPr id="122" name="This week: Practice the plan together."/>
          <p:cNvSpPr txBox="1"/>
          <p:nvPr/>
        </p:nvSpPr>
        <p:spPr>
          <a:xfrm>
            <a:off x="807720" y="5763737"/>
            <a:ext cx="10386061"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t>This week: Practice the plan together.</a:t>
            </a:r>
          </a:p>
        </p:txBody>
      </p:sp>
      <p:sp>
        <p:nvSpPr>
          <p:cNvPr id="123"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124" name="9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9 / 10</a:t>
            </a:r>
          </a:p>
        </p:txBody>
      </p:sp>
    </p:spTree>
    <p:extLst>
      <p:ext uri="{BB962C8B-B14F-4D97-AF65-F5344CB8AC3E}">
        <p14:creationId xmlns:p14="http://schemas.microsoft.com/office/powerpoint/2010/main" val="890480476"/>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CFAF7"/>
        </a:solidFill>
        <a:effectLst/>
      </p:bgPr>
    </p:bg>
    <p:spTree>
      <p:nvGrpSpPr>
        <p:cNvPr id="1" name=""/>
        <p:cNvGrpSpPr/>
        <p:nvPr/>
      </p:nvGrpSpPr>
      <p:grpSpPr>
        <a:xfrm>
          <a:off x="0" y="0"/>
          <a:ext cx="0" cy="0"/>
          <a:chOff x="0" y="0"/>
          <a:chExt cx="0" cy="0"/>
        </a:xfrm>
      </p:grpSpPr>
      <p:sp>
        <p:nvSpPr>
          <p:cNvPr id="128" name="10"/>
          <p:cNvSpPr txBox="1"/>
          <p:nvPr/>
        </p:nvSpPr>
        <p:spPr>
          <a:xfrm>
            <a:off x="760094" y="440054"/>
            <a:ext cx="1337312" cy="92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5500" b="1">
                <a:solidFill>
                  <a:srgbClr val="9A70BD"/>
                </a:solidFill>
                <a:latin typeface="Bitstream Charter"/>
                <a:ea typeface="Bitstream Charter"/>
                <a:cs typeface="Bitstream Charter"/>
                <a:sym typeface="Bitstream Charter"/>
              </a:defRPr>
            </a:lvl1pPr>
          </a:lstStyle>
          <a:p>
            <a:r>
              <a:t>10</a:t>
            </a:r>
          </a:p>
        </p:txBody>
      </p:sp>
      <p:sp>
        <p:nvSpPr>
          <p:cNvPr id="129" name="Put people before property"/>
          <p:cNvSpPr txBox="1"/>
          <p:nvPr/>
        </p:nvSpPr>
        <p:spPr>
          <a:xfrm>
            <a:off x="2284093" y="694055"/>
            <a:ext cx="8957313" cy="612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3400" b="1">
                <a:solidFill>
                  <a:srgbClr val="111F3F"/>
                </a:solidFill>
                <a:latin typeface="Bitstream Charter"/>
                <a:ea typeface="Bitstream Charter"/>
                <a:cs typeface="Bitstream Charter"/>
                <a:sym typeface="Bitstream Charter"/>
              </a:defRPr>
            </a:lvl1pPr>
          </a:lstStyle>
          <a:p>
            <a:r>
              <a:t>Put people before property</a:t>
            </a:r>
          </a:p>
        </p:txBody>
      </p:sp>
      <p:sp>
        <p:nvSpPr>
          <p:cNvPr id="130" name="Get safe first. Report the incident afterward."/>
          <p:cNvSpPr txBox="1"/>
          <p:nvPr/>
        </p:nvSpPr>
        <p:spPr>
          <a:xfrm>
            <a:off x="807718" y="1512441"/>
            <a:ext cx="10290811" cy="5232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rPr sz="2800" dirty="0"/>
              <a:t>Get safe first. Report the incident afterward.</a:t>
            </a:r>
          </a:p>
        </p:txBody>
      </p:sp>
      <p:sp>
        <p:nvSpPr>
          <p:cNvPr id="131" name="Do not chase or confront someone over an item.…"/>
          <p:cNvSpPr txBox="1"/>
          <p:nvPr/>
        </p:nvSpPr>
        <p:spPr>
          <a:xfrm>
            <a:off x="807718" y="2515360"/>
            <a:ext cx="10386064" cy="2462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p>
            <a:pPr>
              <a:defRPr sz="2200">
                <a:solidFill>
                  <a:srgbClr val="111F3F"/>
                </a:solidFill>
                <a:latin typeface="Bitstream Charter"/>
                <a:ea typeface="Bitstream Charter"/>
                <a:cs typeface="Bitstream Charter"/>
                <a:sym typeface="Bitstream Charter"/>
              </a:defRPr>
            </a:pPr>
            <a:r>
              <a:rPr dirty="0"/>
              <a:t>Do not chase or confront someone over an item.</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No amount of money is worth your life. </a:t>
            </a:r>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lang="en-US" dirty="0"/>
              <a:t>Call 911 from safety and share what you remember.</a:t>
            </a:r>
            <a:endParaRPr dirty="0"/>
          </a:p>
          <a:p>
            <a:pPr>
              <a:defRPr sz="2200">
                <a:solidFill>
                  <a:srgbClr val="111F3F"/>
                </a:solidFill>
                <a:latin typeface="Bitstream Charter"/>
                <a:ea typeface="Bitstream Charter"/>
                <a:cs typeface="Bitstream Charter"/>
                <a:sym typeface="Bitstream Charter"/>
              </a:defRPr>
            </a:pPr>
            <a:endParaRPr dirty="0"/>
          </a:p>
          <a:p>
            <a:pPr>
              <a:defRPr sz="2200">
                <a:solidFill>
                  <a:srgbClr val="111F3F"/>
                </a:solidFill>
                <a:latin typeface="Bitstream Charter"/>
                <a:ea typeface="Bitstream Charter"/>
                <a:cs typeface="Bitstream Charter"/>
                <a:sym typeface="Bitstream Charter"/>
              </a:defRPr>
            </a:pPr>
            <a:r>
              <a:rPr dirty="0"/>
              <a:t>Throw your wallet away from you and run the other direction in a robbery. </a:t>
            </a:r>
          </a:p>
        </p:txBody>
      </p:sp>
      <p:sp>
        <p:nvSpPr>
          <p:cNvPr id="133" name="Remember: Clothing, direction, vehicle, distinguishing features."/>
          <p:cNvSpPr txBox="1"/>
          <p:nvPr/>
        </p:nvSpPr>
        <p:spPr>
          <a:xfrm>
            <a:off x="807718" y="5421988"/>
            <a:ext cx="10386064" cy="370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b="1">
                <a:solidFill>
                  <a:srgbClr val="522486"/>
                </a:solidFill>
                <a:latin typeface="Bitstream Charter"/>
                <a:ea typeface="Bitstream Charter"/>
                <a:cs typeface="Bitstream Charter"/>
                <a:sym typeface="Bitstream Charter"/>
              </a:defRPr>
            </a:lvl1pPr>
          </a:lstStyle>
          <a:p>
            <a:r>
              <a:rPr dirty="0"/>
              <a:t>Remember: Clothing, direction, vehicle, distinguishing features.</a:t>
            </a:r>
          </a:p>
        </p:txBody>
      </p:sp>
      <p:sp>
        <p:nvSpPr>
          <p:cNvPr id="134" name="STRENGTH IN ACTION"/>
          <p:cNvSpPr txBox="1"/>
          <p:nvPr/>
        </p:nvSpPr>
        <p:spPr>
          <a:xfrm>
            <a:off x="807718" y="6291580"/>
            <a:ext cx="4290064"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100" b="1">
                <a:solidFill>
                  <a:srgbClr val="4A5068"/>
                </a:solidFill>
                <a:latin typeface="Bitstream Charter"/>
                <a:ea typeface="Bitstream Charter"/>
                <a:cs typeface="Bitstream Charter"/>
                <a:sym typeface="Bitstream Charter"/>
              </a:defRPr>
            </a:lvl1pPr>
          </a:lstStyle>
          <a:p>
            <a:r>
              <a:t>STRENGTH IN ACTION</a:t>
            </a:r>
          </a:p>
        </p:txBody>
      </p:sp>
      <p:sp>
        <p:nvSpPr>
          <p:cNvPr id="135" name="10 / 10"/>
          <p:cNvSpPr txBox="1"/>
          <p:nvPr/>
        </p:nvSpPr>
        <p:spPr>
          <a:xfrm>
            <a:off x="10427968" y="6272530"/>
            <a:ext cx="956313" cy="2565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r">
              <a:defRPr sz="1100" b="1">
                <a:solidFill>
                  <a:srgbClr val="4A5068"/>
                </a:solidFill>
                <a:latin typeface="Bitstream Charter"/>
                <a:ea typeface="Bitstream Charter"/>
                <a:cs typeface="Bitstream Charter"/>
                <a:sym typeface="Bitstream Charter"/>
              </a:defRPr>
            </a:lvl1pPr>
          </a:lstStyle>
          <a:p>
            <a:r>
              <a:t>10 / 10</a:t>
            </a:r>
          </a:p>
        </p:txBody>
      </p:sp>
    </p:spTree>
    <p:extLst>
      <p:ext uri="{BB962C8B-B14F-4D97-AF65-F5344CB8AC3E}">
        <p14:creationId xmlns:p14="http://schemas.microsoft.com/office/powerpoint/2010/main" val="1288440551"/>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image.png" descr="image.png"/>
          <p:cNvPicPr>
            <a:picLocks noChangeAspect="1"/>
          </p:cNvPicPr>
          <p:nvPr/>
        </p:nvPicPr>
        <p:blipFill>
          <a:blip r:embed="rId3"/>
          <a:srcRect t="26" b="26"/>
          <a:stretch>
            <a:fillRect/>
          </a:stretch>
        </p:blipFill>
        <p:spPr>
          <a:xfrm>
            <a:off x="0" y="0"/>
            <a:ext cx="12192000" cy="6858000"/>
          </a:xfrm>
          <a:prstGeom prst="rect">
            <a:avLst/>
          </a:prstGeom>
          <a:ln w="12700">
            <a:miter lim="400000"/>
          </a:ln>
        </p:spPr>
      </p:pic>
      <p:sp>
        <p:nvSpPr>
          <p:cNvPr id="140" name="One action today"/>
          <p:cNvSpPr txBox="1"/>
          <p:nvPr/>
        </p:nvSpPr>
        <p:spPr>
          <a:xfrm>
            <a:off x="807718" y="1398906"/>
            <a:ext cx="7338064" cy="726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4200" b="1">
                <a:solidFill>
                  <a:srgbClr val="111F3F"/>
                </a:solidFill>
                <a:latin typeface="Bitstream Charter"/>
                <a:ea typeface="Bitstream Charter"/>
                <a:cs typeface="Bitstream Charter"/>
                <a:sym typeface="Bitstream Charter"/>
              </a:defRPr>
            </a:lvl1pPr>
          </a:lstStyle>
          <a:p>
            <a:r>
              <a:t>One action today</a:t>
            </a:r>
          </a:p>
        </p:txBody>
      </p:sp>
      <p:sp>
        <p:nvSpPr>
          <p:cNvPr id="141" name="Choose one safety habit to practice this week."/>
          <p:cNvSpPr txBox="1"/>
          <p:nvPr/>
        </p:nvSpPr>
        <p:spPr>
          <a:xfrm>
            <a:off x="807718" y="2645093"/>
            <a:ext cx="7576189" cy="472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500" b="1">
                <a:solidFill>
                  <a:srgbClr val="522486"/>
                </a:solidFill>
                <a:latin typeface="Bitstream Charter"/>
                <a:ea typeface="Bitstream Charter"/>
                <a:cs typeface="Bitstream Charter"/>
                <a:sym typeface="Bitstream Charter"/>
              </a:defRPr>
            </a:lvl1pPr>
          </a:lstStyle>
          <a:p>
            <a:r>
              <a:t>Choose one safety habit to practice this week.</a:t>
            </a:r>
          </a:p>
        </p:txBody>
      </p:sp>
      <p:sp>
        <p:nvSpPr>
          <p:cNvPr id="142" name="Awareness. Preparation. Good decisions."/>
          <p:cNvSpPr txBox="1"/>
          <p:nvPr/>
        </p:nvSpPr>
        <p:spPr>
          <a:xfrm>
            <a:off x="807718" y="3967480"/>
            <a:ext cx="8004814" cy="408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2100">
                <a:solidFill>
                  <a:srgbClr val="111F3F"/>
                </a:solidFill>
                <a:latin typeface="Bitstream Charter"/>
                <a:ea typeface="Bitstream Charter"/>
                <a:cs typeface="Bitstream Charter"/>
                <a:sym typeface="Bitstream Charter"/>
              </a:defRPr>
            </a:lvl1pPr>
          </a:lstStyle>
          <a:p>
            <a:r>
              <a:t>Awareness. Preparation. Good decisions.</a:t>
            </a:r>
          </a:p>
        </p:txBody>
      </p:sp>
      <p:sp>
        <p:nvSpPr>
          <p:cNvPr id="143" name="Thank you  •  Justin Hanson  •  Hanson Security Group"/>
          <p:cNvSpPr txBox="1"/>
          <p:nvPr/>
        </p:nvSpPr>
        <p:spPr>
          <a:xfrm>
            <a:off x="807718" y="5661343"/>
            <a:ext cx="9338314" cy="345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defRPr sz="1700" b="1">
                <a:solidFill>
                  <a:srgbClr val="522486"/>
                </a:solidFill>
                <a:latin typeface="Bitstream Charter"/>
                <a:ea typeface="Bitstream Charter"/>
                <a:cs typeface="Bitstream Charter"/>
                <a:sym typeface="Bitstream Charter"/>
              </a:defRPr>
            </a:lvl1pPr>
          </a:lstStyle>
          <a:p>
            <a:r>
              <a:t>Thank you  •  Justin Hanson  •  Hanson Security Group</a:t>
            </a:r>
          </a:p>
        </p:txBody>
      </p:sp>
    </p:spTree>
    <p:extLst>
      <p:ext uri="{BB962C8B-B14F-4D97-AF65-F5344CB8AC3E}">
        <p14:creationId xmlns:p14="http://schemas.microsoft.com/office/powerpoint/2010/main" val="438348835"/>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975D4DBA-44FD-E45D-3AB1-2183478FA7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DC16CA-DAA1-CCCE-031E-C029054677D6}"/>
              </a:ext>
            </a:extLst>
          </p:cNvPr>
          <p:cNvPicPr>
            <a:picLocks noChangeAspect="1"/>
          </p:cNvPicPr>
          <p:nvPr/>
        </p:nvPicPr>
        <p:blipFill>
          <a:blip r:embed="rId2"/>
          <a:stretch>
            <a:fillRect/>
          </a:stretch>
        </p:blipFill>
        <p:spPr>
          <a:xfrm>
            <a:off x="3238" y="0"/>
            <a:ext cx="12188761" cy="6859823"/>
          </a:xfrm>
          <a:prstGeom prst="rect">
            <a:avLst/>
          </a:prstGeom>
        </p:spPr>
      </p:pic>
      <p:pic>
        <p:nvPicPr>
          <p:cNvPr id="6" name="Picture 5">
            <a:extLst>
              <a:ext uri="{FF2B5EF4-FFF2-40B4-BE49-F238E27FC236}">
                <a16:creationId xmlns:a16="http://schemas.microsoft.com/office/drawing/2014/main" id="{82F21760-6F68-0651-F107-9667454B7B62}"/>
              </a:ext>
            </a:extLst>
          </p:cNvPr>
          <p:cNvPicPr>
            <a:picLocks noChangeAspect="1"/>
          </p:cNvPicPr>
          <p:nvPr/>
        </p:nvPicPr>
        <p:blipFill>
          <a:blip r:embed="rId3"/>
          <a:stretch>
            <a:fillRect/>
          </a:stretch>
        </p:blipFill>
        <p:spPr>
          <a:xfrm>
            <a:off x="4056309" y="466467"/>
            <a:ext cx="4079381" cy="1331465"/>
          </a:xfrm>
          <a:prstGeom prst="rect">
            <a:avLst/>
          </a:prstGeom>
        </p:spPr>
      </p:pic>
      <p:sp>
        <p:nvSpPr>
          <p:cNvPr id="7" name="TextBox 6">
            <a:extLst>
              <a:ext uri="{FF2B5EF4-FFF2-40B4-BE49-F238E27FC236}">
                <a16:creationId xmlns:a16="http://schemas.microsoft.com/office/drawing/2014/main" id="{D45C3942-BC69-CFE4-A947-2C94D19CDCBC}"/>
              </a:ext>
            </a:extLst>
          </p:cNvPr>
          <p:cNvSpPr txBox="1"/>
          <p:nvPr/>
        </p:nvSpPr>
        <p:spPr>
          <a:xfrm>
            <a:off x="4056309" y="5025344"/>
            <a:ext cx="5660021" cy="830997"/>
          </a:xfrm>
          <a:prstGeom prst="rect">
            <a:avLst/>
          </a:prstGeom>
          <a:noFill/>
        </p:spPr>
        <p:txBody>
          <a:bodyPr wrap="square" rtlCol="0">
            <a:spAutoFit/>
          </a:bodyPr>
          <a:lstStyle/>
          <a:p>
            <a:pPr algn="ctr"/>
            <a:r>
              <a:rPr lang="en-US" sz="2400" dirty="0">
                <a:solidFill>
                  <a:srgbClr val="003163"/>
                </a:solidFill>
              </a:rPr>
              <a:t>Please take a few minutes to grab a drink, </a:t>
            </a:r>
          </a:p>
          <a:p>
            <a:pPr algn="ctr"/>
            <a:r>
              <a:rPr lang="en-US" sz="2400" dirty="0">
                <a:solidFill>
                  <a:srgbClr val="003163"/>
                </a:solidFill>
              </a:rPr>
              <a:t>visit our resource booths and connect.</a:t>
            </a:r>
          </a:p>
        </p:txBody>
      </p:sp>
    </p:spTree>
    <p:extLst>
      <p:ext uri="{BB962C8B-B14F-4D97-AF65-F5344CB8AC3E}">
        <p14:creationId xmlns:p14="http://schemas.microsoft.com/office/powerpoint/2010/main" val="1750103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E26EEAB1-39FA-ED3C-79C8-6E45A1E29A4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90AA61E-6A89-7CE5-D3B1-45F62F4BC7BE}"/>
              </a:ext>
            </a:extLst>
          </p:cNvPr>
          <p:cNvPicPr>
            <a:picLocks noChangeAspect="1"/>
          </p:cNvPicPr>
          <p:nvPr/>
        </p:nvPicPr>
        <p:blipFill>
          <a:blip r:embed="rId2"/>
          <a:srcRect/>
          <a:stretch/>
        </p:blipFill>
        <p:spPr>
          <a:xfrm>
            <a:off x="225552" y="621804"/>
            <a:ext cx="5714972" cy="5714972"/>
          </a:xfrm>
          <a:prstGeom prst="rect">
            <a:avLst/>
          </a:prstGeom>
        </p:spPr>
      </p:pic>
      <p:pic>
        <p:nvPicPr>
          <p:cNvPr id="6" name="Picture 5">
            <a:extLst>
              <a:ext uri="{FF2B5EF4-FFF2-40B4-BE49-F238E27FC236}">
                <a16:creationId xmlns:a16="http://schemas.microsoft.com/office/drawing/2014/main" id="{35A415E1-5B86-EF5B-F9CA-016D6BE526A6}"/>
              </a:ext>
            </a:extLst>
          </p:cNvPr>
          <p:cNvPicPr>
            <a:picLocks noChangeAspect="1"/>
          </p:cNvPicPr>
          <p:nvPr/>
        </p:nvPicPr>
        <p:blipFill>
          <a:blip r:embed="rId3"/>
          <a:stretch>
            <a:fillRect/>
          </a:stretch>
        </p:blipFill>
        <p:spPr>
          <a:xfrm>
            <a:off x="0" y="0"/>
            <a:ext cx="12188761" cy="6858000"/>
          </a:xfrm>
          <a:prstGeom prst="rect">
            <a:avLst/>
          </a:prstGeom>
        </p:spPr>
      </p:pic>
      <p:sp>
        <p:nvSpPr>
          <p:cNvPr id="4" name="TextBox 3">
            <a:extLst>
              <a:ext uri="{FF2B5EF4-FFF2-40B4-BE49-F238E27FC236}">
                <a16:creationId xmlns:a16="http://schemas.microsoft.com/office/drawing/2014/main" id="{5953D3D2-9059-AF30-E530-6091885C0EE5}"/>
              </a:ext>
            </a:extLst>
          </p:cNvPr>
          <p:cNvSpPr txBox="1"/>
          <p:nvPr/>
        </p:nvSpPr>
        <p:spPr>
          <a:xfrm>
            <a:off x="5688419" y="1457199"/>
            <a:ext cx="6500342" cy="830997"/>
          </a:xfrm>
          <a:prstGeom prst="rect">
            <a:avLst/>
          </a:prstGeom>
          <a:noFill/>
        </p:spPr>
        <p:txBody>
          <a:bodyPr wrap="square" rtlCol="0">
            <a:spAutoFit/>
          </a:bodyPr>
          <a:lstStyle/>
          <a:p>
            <a:r>
              <a:rPr lang="en-US" sz="4800" b="1" dirty="0">
                <a:solidFill>
                  <a:srgbClr val="003163"/>
                </a:solidFill>
                <a:latin typeface="EightiesComeback" pitchFamily="2" charset="77"/>
              </a:rPr>
              <a:t>Kayla Stomberg</a:t>
            </a:r>
          </a:p>
        </p:txBody>
      </p:sp>
      <p:sp>
        <p:nvSpPr>
          <p:cNvPr id="5" name="TextBox 4">
            <a:extLst>
              <a:ext uri="{FF2B5EF4-FFF2-40B4-BE49-F238E27FC236}">
                <a16:creationId xmlns:a16="http://schemas.microsoft.com/office/drawing/2014/main" id="{6FDE9B77-DBFE-C661-1BA3-15E259F18278}"/>
              </a:ext>
            </a:extLst>
          </p:cNvPr>
          <p:cNvSpPr txBox="1"/>
          <p:nvPr/>
        </p:nvSpPr>
        <p:spPr>
          <a:xfrm>
            <a:off x="5688418" y="2343360"/>
            <a:ext cx="5967287" cy="769441"/>
          </a:xfrm>
          <a:prstGeom prst="rect">
            <a:avLst/>
          </a:prstGeom>
          <a:noFill/>
        </p:spPr>
        <p:txBody>
          <a:bodyPr wrap="square" rtlCol="0">
            <a:spAutoFit/>
          </a:bodyPr>
          <a:lstStyle/>
          <a:p>
            <a:r>
              <a:rPr lang="en-US" sz="2200" b="1" dirty="0">
                <a:solidFill>
                  <a:srgbClr val="003163"/>
                </a:solidFill>
              </a:rPr>
              <a:t>Owner &amp; Head Instructor | 360 Defense Martial Arts</a:t>
            </a:r>
          </a:p>
        </p:txBody>
      </p:sp>
      <p:cxnSp>
        <p:nvCxnSpPr>
          <p:cNvPr id="8" name="Straight Connector 7">
            <a:extLst>
              <a:ext uri="{FF2B5EF4-FFF2-40B4-BE49-F238E27FC236}">
                <a16:creationId xmlns:a16="http://schemas.microsoft.com/office/drawing/2014/main" id="{77F17614-D3D1-47EC-EE86-F0D29C56B1A4}"/>
              </a:ext>
            </a:extLst>
          </p:cNvPr>
          <p:cNvCxnSpPr>
            <a:cxnSpLocks/>
          </p:cNvCxnSpPr>
          <p:nvPr/>
        </p:nvCxnSpPr>
        <p:spPr>
          <a:xfrm>
            <a:off x="5805375" y="3273609"/>
            <a:ext cx="1737360" cy="0"/>
          </a:xfrm>
          <a:prstGeom prst="line">
            <a:avLst/>
          </a:prstGeom>
          <a:ln w="31750">
            <a:solidFill>
              <a:srgbClr val="EE1F40"/>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38CFC943-125E-0973-F2ED-C2214AFABFEF}"/>
              </a:ext>
            </a:extLst>
          </p:cNvPr>
          <p:cNvSpPr txBox="1"/>
          <p:nvPr/>
        </p:nvSpPr>
        <p:spPr>
          <a:xfrm>
            <a:off x="5688419" y="3514012"/>
            <a:ext cx="5585324" cy="2246769"/>
          </a:xfrm>
          <a:prstGeom prst="rect">
            <a:avLst/>
          </a:prstGeom>
          <a:noFill/>
        </p:spPr>
        <p:txBody>
          <a:bodyPr wrap="square" rtlCol="0">
            <a:spAutoFit/>
          </a:bodyPr>
          <a:lstStyle/>
          <a:p>
            <a:r>
              <a:rPr lang="en-US" sz="2000" dirty="0">
                <a:solidFill>
                  <a:srgbClr val="003163"/>
                </a:solidFill>
              </a:rPr>
              <a:t>Kayla brings more than 18 years of martial arts and self-defense experience. A fifth-degree black belt in 360 Defense and certified ALICE Active Shooter Instructor, she specializes in practical safety education and empowering individuals with the confidence and skills to protect themselves.</a:t>
            </a:r>
          </a:p>
        </p:txBody>
      </p:sp>
    </p:spTree>
    <p:extLst>
      <p:ext uri="{BB962C8B-B14F-4D97-AF65-F5344CB8AC3E}">
        <p14:creationId xmlns:p14="http://schemas.microsoft.com/office/powerpoint/2010/main" val="32131910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E28578CE-DC7C-A816-EEBA-88EDD8AF91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FB4807E-ED67-AA06-DF64-940D1044AF19}"/>
              </a:ext>
            </a:extLst>
          </p:cNvPr>
          <p:cNvPicPr>
            <a:picLocks noChangeAspect="1"/>
          </p:cNvPicPr>
          <p:nvPr/>
        </p:nvPicPr>
        <p:blipFill>
          <a:blip r:embed="rId2"/>
          <a:stretch>
            <a:fillRect/>
          </a:stretch>
        </p:blipFill>
        <p:spPr>
          <a:xfrm>
            <a:off x="3238" y="0"/>
            <a:ext cx="12185523" cy="6858000"/>
          </a:xfrm>
          <a:prstGeom prst="rect">
            <a:avLst/>
          </a:prstGeom>
        </p:spPr>
      </p:pic>
      <p:sp>
        <p:nvSpPr>
          <p:cNvPr id="5" name="TextBox 4">
            <a:extLst>
              <a:ext uri="{FF2B5EF4-FFF2-40B4-BE49-F238E27FC236}">
                <a16:creationId xmlns:a16="http://schemas.microsoft.com/office/drawing/2014/main" id="{25BCDBE6-52DC-CF56-777F-1EF365BED9D8}"/>
              </a:ext>
            </a:extLst>
          </p:cNvPr>
          <p:cNvSpPr txBox="1"/>
          <p:nvPr/>
        </p:nvSpPr>
        <p:spPr>
          <a:xfrm>
            <a:off x="3112355" y="4296485"/>
            <a:ext cx="5967287" cy="707886"/>
          </a:xfrm>
          <a:prstGeom prst="rect">
            <a:avLst/>
          </a:prstGeom>
          <a:noFill/>
        </p:spPr>
        <p:txBody>
          <a:bodyPr wrap="square" rtlCol="0">
            <a:spAutoFit/>
          </a:bodyPr>
          <a:lstStyle/>
          <a:p>
            <a:pPr algn="ctr"/>
            <a:r>
              <a:rPr lang="en-US" sz="4000" b="1" dirty="0">
                <a:solidFill>
                  <a:srgbClr val="EE1F40"/>
                </a:solidFill>
              </a:rPr>
              <a:t>Mimi Gonzalez</a:t>
            </a:r>
          </a:p>
        </p:txBody>
      </p:sp>
      <p:sp>
        <p:nvSpPr>
          <p:cNvPr id="7" name="TextBox 6">
            <a:extLst>
              <a:ext uri="{FF2B5EF4-FFF2-40B4-BE49-F238E27FC236}">
                <a16:creationId xmlns:a16="http://schemas.microsoft.com/office/drawing/2014/main" id="{5BA00569-E703-2E52-17F7-6BB5D1C83DD5}"/>
              </a:ext>
            </a:extLst>
          </p:cNvPr>
          <p:cNvSpPr txBox="1"/>
          <p:nvPr/>
        </p:nvSpPr>
        <p:spPr>
          <a:xfrm>
            <a:off x="2790808" y="5046858"/>
            <a:ext cx="6610379" cy="707886"/>
          </a:xfrm>
          <a:prstGeom prst="rect">
            <a:avLst/>
          </a:prstGeom>
          <a:noFill/>
        </p:spPr>
        <p:txBody>
          <a:bodyPr wrap="square" rtlCol="0">
            <a:spAutoFit/>
          </a:bodyPr>
          <a:lstStyle/>
          <a:p>
            <a:pPr algn="ctr"/>
            <a:r>
              <a:rPr lang="en-US" sz="2000" dirty="0">
                <a:solidFill>
                  <a:srgbClr val="003163"/>
                </a:solidFill>
              </a:rPr>
              <a:t>A reflection on what we've heard and how each of us </a:t>
            </a:r>
          </a:p>
          <a:p>
            <a:pPr algn="ctr"/>
            <a:r>
              <a:rPr lang="en-US" sz="2000" dirty="0">
                <a:solidFill>
                  <a:srgbClr val="003163"/>
                </a:solidFill>
              </a:rPr>
              <a:t>can help create a stronger circle of support.</a:t>
            </a:r>
          </a:p>
        </p:txBody>
      </p:sp>
      <p:pic>
        <p:nvPicPr>
          <p:cNvPr id="9" name="Picture 8">
            <a:extLst>
              <a:ext uri="{FF2B5EF4-FFF2-40B4-BE49-F238E27FC236}">
                <a16:creationId xmlns:a16="http://schemas.microsoft.com/office/drawing/2014/main" id="{DCDD1471-5224-A6FC-E7F5-4B45FB2094AC}"/>
              </a:ext>
            </a:extLst>
          </p:cNvPr>
          <p:cNvPicPr>
            <a:picLocks noChangeAspect="1"/>
          </p:cNvPicPr>
          <p:nvPr/>
        </p:nvPicPr>
        <p:blipFill>
          <a:blip r:embed="rId3"/>
          <a:stretch>
            <a:fillRect/>
          </a:stretch>
        </p:blipFill>
        <p:spPr>
          <a:xfrm>
            <a:off x="4056309" y="466467"/>
            <a:ext cx="4079381" cy="1331465"/>
          </a:xfrm>
          <a:prstGeom prst="rect">
            <a:avLst/>
          </a:prstGeom>
        </p:spPr>
      </p:pic>
    </p:spTree>
    <p:extLst>
      <p:ext uri="{BB962C8B-B14F-4D97-AF65-F5344CB8AC3E}">
        <p14:creationId xmlns:p14="http://schemas.microsoft.com/office/powerpoint/2010/main" val="13500262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5EFB059C-3007-1534-2B16-6051798CEA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5E0C4AA-11FE-8B47-669B-BBB6C1E9B6F2}"/>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02B874FB-C956-0137-4F4D-E01F6A9A4E55}"/>
              </a:ext>
            </a:extLst>
          </p:cNvPr>
          <p:cNvPicPr>
            <a:picLocks noChangeAspect="1"/>
          </p:cNvPicPr>
          <p:nvPr/>
        </p:nvPicPr>
        <p:blipFill>
          <a:blip r:embed="rId3"/>
          <a:stretch>
            <a:fillRect/>
          </a:stretch>
        </p:blipFill>
        <p:spPr>
          <a:xfrm>
            <a:off x="1443438" y="712524"/>
            <a:ext cx="5466089" cy="1260237"/>
          </a:xfrm>
          <a:prstGeom prst="rect">
            <a:avLst/>
          </a:prstGeom>
        </p:spPr>
      </p:pic>
      <p:sp>
        <p:nvSpPr>
          <p:cNvPr id="6" name="TextBox 5">
            <a:extLst>
              <a:ext uri="{FF2B5EF4-FFF2-40B4-BE49-F238E27FC236}">
                <a16:creationId xmlns:a16="http://schemas.microsoft.com/office/drawing/2014/main" id="{B2D9CA0A-1848-BB11-F900-9FB1AE2BD968}"/>
              </a:ext>
            </a:extLst>
          </p:cNvPr>
          <p:cNvSpPr txBox="1"/>
          <p:nvPr/>
        </p:nvSpPr>
        <p:spPr>
          <a:xfrm>
            <a:off x="1299990" y="2313542"/>
            <a:ext cx="5609537" cy="1384995"/>
          </a:xfrm>
          <a:prstGeom prst="rect">
            <a:avLst/>
          </a:prstGeom>
          <a:noFill/>
        </p:spPr>
        <p:txBody>
          <a:bodyPr wrap="square" rtlCol="0">
            <a:spAutoFit/>
          </a:bodyPr>
          <a:lstStyle/>
          <a:p>
            <a:pPr algn="ctr"/>
            <a:r>
              <a:rPr lang="en-US" sz="2800" dirty="0">
                <a:solidFill>
                  <a:srgbClr val="003163"/>
                </a:solidFill>
              </a:rPr>
              <a:t>Supporting women and families in our community through meaningful giving and partnerships.</a:t>
            </a:r>
          </a:p>
        </p:txBody>
      </p:sp>
      <p:sp>
        <p:nvSpPr>
          <p:cNvPr id="7" name="TextBox 6">
            <a:extLst>
              <a:ext uri="{FF2B5EF4-FFF2-40B4-BE49-F238E27FC236}">
                <a16:creationId xmlns:a16="http://schemas.microsoft.com/office/drawing/2014/main" id="{70F0DD4B-81CB-9E11-4A82-18C010FCF3A6}"/>
              </a:ext>
            </a:extLst>
          </p:cNvPr>
          <p:cNvSpPr txBox="1"/>
          <p:nvPr/>
        </p:nvSpPr>
        <p:spPr>
          <a:xfrm>
            <a:off x="1355075" y="5336513"/>
            <a:ext cx="1340951" cy="584775"/>
          </a:xfrm>
          <a:prstGeom prst="rect">
            <a:avLst/>
          </a:prstGeom>
          <a:noFill/>
        </p:spPr>
        <p:txBody>
          <a:bodyPr wrap="square" rtlCol="0">
            <a:spAutoFit/>
          </a:bodyPr>
          <a:lstStyle/>
          <a:p>
            <a:pPr algn="ctr"/>
            <a:r>
              <a:rPr lang="en-US" sz="1600" b="1" spc="300" dirty="0">
                <a:solidFill>
                  <a:srgbClr val="003163"/>
                </a:solidFill>
              </a:rPr>
              <a:t>YOUNG </a:t>
            </a:r>
          </a:p>
          <a:p>
            <a:pPr algn="ctr"/>
            <a:r>
              <a:rPr lang="en-US" sz="1600" b="1" spc="300" dirty="0">
                <a:solidFill>
                  <a:srgbClr val="003163"/>
                </a:solidFill>
              </a:rPr>
              <a:t>GIRLS</a:t>
            </a:r>
          </a:p>
        </p:txBody>
      </p:sp>
      <p:sp>
        <p:nvSpPr>
          <p:cNvPr id="8" name="TextBox 7">
            <a:extLst>
              <a:ext uri="{FF2B5EF4-FFF2-40B4-BE49-F238E27FC236}">
                <a16:creationId xmlns:a16="http://schemas.microsoft.com/office/drawing/2014/main" id="{7AF0C03D-149D-3BB8-3115-FE70D294F221}"/>
              </a:ext>
            </a:extLst>
          </p:cNvPr>
          <p:cNvSpPr txBox="1"/>
          <p:nvPr/>
        </p:nvSpPr>
        <p:spPr>
          <a:xfrm>
            <a:off x="3366370" y="5366770"/>
            <a:ext cx="1503084" cy="338554"/>
          </a:xfrm>
          <a:prstGeom prst="rect">
            <a:avLst/>
          </a:prstGeom>
          <a:noFill/>
        </p:spPr>
        <p:txBody>
          <a:bodyPr wrap="square" rtlCol="0">
            <a:spAutoFit/>
          </a:bodyPr>
          <a:lstStyle/>
          <a:p>
            <a:pPr algn="ctr"/>
            <a:r>
              <a:rPr lang="en-US" sz="1600" b="1" spc="300" dirty="0">
                <a:solidFill>
                  <a:srgbClr val="003163"/>
                </a:solidFill>
              </a:rPr>
              <a:t>HOUSING</a:t>
            </a:r>
          </a:p>
        </p:txBody>
      </p:sp>
      <p:sp>
        <p:nvSpPr>
          <p:cNvPr id="9" name="TextBox 8">
            <a:extLst>
              <a:ext uri="{FF2B5EF4-FFF2-40B4-BE49-F238E27FC236}">
                <a16:creationId xmlns:a16="http://schemas.microsoft.com/office/drawing/2014/main" id="{428BD6EE-4068-64F3-9754-C25CAC60BCC3}"/>
              </a:ext>
            </a:extLst>
          </p:cNvPr>
          <p:cNvSpPr txBox="1"/>
          <p:nvPr/>
        </p:nvSpPr>
        <p:spPr>
          <a:xfrm>
            <a:off x="5362925" y="5327051"/>
            <a:ext cx="1731938" cy="830997"/>
          </a:xfrm>
          <a:prstGeom prst="rect">
            <a:avLst/>
          </a:prstGeom>
          <a:noFill/>
        </p:spPr>
        <p:txBody>
          <a:bodyPr wrap="square" rtlCol="0">
            <a:spAutoFit/>
          </a:bodyPr>
          <a:lstStyle/>
          <a:p>
            <a:pPr algn="ctr"/>
            <a:r>
              <a:rPr lang="en-US" sz="1600" b="1" spc="300" dirty="0">
                <a:solidFill>
                  <a:srgbClr val="003163"/>
                </a:solidFill>
              </a:rPr>
              <a:t>DOMESTIC VIOLENCE SUPPORT</a:t>
            </a:r>
          </a:p>
        </p:txBody>
      </p:sp>
      <p:pic>
        <p:nvPicPr>
          <p:cNvPr id="11" name="Picture 10">
            <a:extLst>
              <a:ext uri="{FF2B5EF4-FFF2-40B4-BE49-F238E27FC236}">
                <a16:creationId xmlns:a16="http://schemas.microsoft.com/office/drawing/2014/main" id="{D32D90E2-3EE2-1CE3-9236-FF34B4CDC2E7}"/>
              </a:ext>
            </a:extLst>
          </p:cNvPr>
          <p:cNvPicPr>
            <a:picLocks noChangeAspect="1"/>
          </p:cNvPicPr>
          <p:nvPr/>
        </p:nvPicPr>
        <p:blipFill>
          <a:blip r:embed="rId4"/>
          <a:stretch>
            <a:fillRect/>
          </a:stretch>
        </p:blipFill>
        <p:spPr>
          <a:xfrm>
            <a:off x="7174878" y="0"/>
            <a:ext cx="4751770" cy="6858000"/>
          </a:xfrm>
          <a:prstGeom prst="rect">
            <a:avLst/>
          </a:prstGeom>
        </p:spPr>
      </p:pic>
      <p:pic>
        <p:nvPicPr>
          <p:cNvPr id="13" name="Picture 12">
            <a:extLst>
              <a:ext uri="{FF2B5EF4-FFF2-40B4-BE49-F238E27FC236}">
                <a16:creationId xmlns:a16="http://schemas.microsoft.com/office/drawing/2014/main" id="{5D317E46-2178-3F60-5ECC-051BF7551001}"/>
              </a:ext>
            </a:extLst>
          </p:cNvPr>
          <p:cNvPicPr>
            <a:picLocks noChangeAspect="1"/>
          </p:cNvPicPr>
          <p:nvPr/>
        </p:nvPicPr>
        <p:blipFill>
          <a:blip r:embed="rId5"/>
          <a:stretch>
            <a:fillRect/>
          </a:stretch>
        </p:blipFill>
        <p:spPr>
          <a:xfrm>
            <a:off x="8759326" y="2930486"/>
            <a:ext cx="1787487" cy="1787487"/>
          </a:xfrm>
          <a:prstGeom prst="rect">
            <a:avLst/>
          </a:prstGeom>
        </p:spPr>
      </p:pic>
      <p:sp>
        <p:nvSpPr>
          <p:cNvPr id="14" name="TextBox 13">
            <a:extLst>
              <a:ext uri="{FF2B5EF4-FFF2-40B4-BE49-F238E27FC236}">
                <a16:creationId xmlns:a16="http://schemas.microsoft.com/office/drawing/2014/main" id="{E9CBA25C-7CC0-C035-F21A-1547770F20F0}"/>
              </a:ext>
            </a:extLst>
          </p:cNvPr>
          <p:cNvSpPr txBox="1"/>
          <p:nvPr/>
        </p:nvSpPr>
        <p:spPr>
          <a:xfrm>
            <a:off x="7857320" y="4911552"/>
            <a:ext cx="3591498" cy="923330"/>
          </a:xfrm>
          <a:prstGeom prst="rect">
            <a:avLst/>
          </a:prstGeom>
          <a:noFill/>
        </p:spPr>
        <p:txBody>
          <a:bodyPr wrap="square" rtlCol="0">
            <a:spAutoFit/>
          </a:bodyPr>
          <a:lstStyle/>
          <a:p>
            <a:pPr algn="ctr"/>
            <a:r>
              <a:rPr lang="en-US" dirty="0">
                <a:solidFill>
                  <a:srgbClr val="003163"/>
                </a:solidFill>
              </a:rPr>
              <a:t>Scan the QR code to support </a:t>
            </a:r>
          </a:p>
          <a:p>
            <a:pPr algn="ctr"/>
            <a:r>
              <a:rPr lang="en-US" dirty="0">
                <a:solidFill>
                  <a:srgbClr val="003163"/>
                </a:solidFill>
              </a:rPr>
              <a:t>Ellafi Kind and help make </a:t>
            </a:r>
          </a:p>
          <a:p>
            <a:pPr algn="ctr"/>
            <a:r>
              <a:rPr lang="en-US" dirty="0">
                <a:solidFill>
                  <a:srgbClr val="003163"/>
                </a:solidFill>
              </a:rPr>
              <a:t>a difference in our community.</a:t>
            </a:r>
          </a:p>
        </p:txBody>
      </p:sp>
    </p:spTree>
    <p:extLst>
      <p:ext uri="{BB962C8B-B14F-4D97-AF65-F5344CB8AC3E}">
        <p14:creationId xmlns:p14="http://schemas.microsoft.com/office/powerpoint/2010/main" val="32294225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AF2ED"/>
        </a:solidFill>
        <a:effectLst/>
      </p:bgPr>
    </p:bg>
    <p:spTree>
      <p:nvGrpSpPr>
        <p:cNvPr id="1" name="">
          <a:extLst>
            <a:ext uri="{FF2B5EF4-FFF2-40B4-BE49-F238E27FC236}">
              <a16:creationId xmlns:a16="http://schemas.microsoft.com/office/drawing/2014/main" id="{99B21A31-D406-2E9B-298B-00A8F13389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121BE2-D2AF-729D-9B93-C24ACFE7536C}"/>
              </a:ext>
            </a:extLst>
          </p:cNvPr>
          <p:cNvPicPr>
            <a:picLocks noChangeAspect="1"/>
          </p:cNvPicPr>
          <p:nvPr/>
        </p:nvPicPr>
        <p:blipFill>
          <a:blip r:embed="rId2"/>
          <a:srcRect/>
          <a:stretch/>
        </p:blipFill>
        <p:spPr>
          <a:xfrm>
            <a:off x="3239" y="0"/>
            <a:ext cx="12185521" cy="6858000"/>
          </a:xfrm>
          <a:prstGeom prst="rect">
            <a:avLst/>
          </a:prstGeom>
        </p:spPr>
      </p:pic>
      <p:sp>
        <p:nvSpPr>
          <p:cNvPr id="7" name="TextBox 6">
            <a:extLst>
              <a:ext uri="{FF2B5EF4-FFF2-40B4-BE49-F238E27FC236}">
                <a16:creationId xmlns:a16="http://schemas.microsoft.com/office/drawing/2014/main" id="{448D13E9-32EC-718E-D61A-FC3F844206F0}"/>
              </a:ext>
            </a:extLst>
          </p:cNvPr>
          <p:cNvSpPr txBox="1"/>
          <p:nvPr/>
        </p:nvSpPr>
        <p:spPr>
          <a:xfrm>
            <a:off x="983274" y="4153723"/>
            <a:ext cx="6610379" cy="707886"/>
          </a:xfrm>
          <a:prstGeom prst="rect">
            <a:avLst/>
          </a:prstGeom>
          <a:noFill/>
        </p:spPr>
        <p:txBody>
          <a:bodyPr wrap="square" rtlCol="0">
            <a:spAutoFit/>
          </a:bodyPr>
          <a:lstStyle/>
          <a:p>
            <a:pPr algn="ctr"/>
            <a:r>
              <a:rPr lang="en-US" sz="2000" dirty="0">
                <a:solidFill>
                  <a:srgbClr val="003163"/>
                </a:solidFill>
              </a:rPr>
              <a:t>Together, we're building a stronger community through awareness, education, connection and support.</a:t>
            </a:r>
          </a:p>
        </p:txBody>
      </p:sp>
      <p:pic>
        <p:nvPicPr>
          <p:cNvPr id="9" name="Picture 8">
            <a:extLst>
              <a:ext uri="{FF2B5EF4-FFF2-40B4-BE49-F238E27FC236}">
                <a16:creationId xmlns:a16="http://schemas.microsoft.com/office/drawing/2014/main" id="{F1B9386D-FF88-361C-709C-7664CBAA3DEB}"/>
              </a:ext>
            </a:extLst>
          </p:cNvPr>
          <p:cNvPicPr>
            <a:picLocks noChangeAspect="1"/>
          </p:cNvPicPr>
          <p:nvPr/>
        </p:nvPicPr>
        <p:blipFill>
          <a:blip r:embed="rId3"/>
          <a:stretch>
            <a:fillRect/>
          </a:stretch>
        </p:blipFill>
        <p:spPr>
          <a:xfrm>
            <a:off x="4056306" y="232551"/>
            <a:ext cx="4079381" cy="1331465"/>
          </a:xfrm>
          <a:prstGeom prst="rect">
            <a:avLst/>
          </a:prstGeom>
        </p:spPr>
      </p:pic>
      <p:sp>
        <p:nvSpPr>
          <p:cNvPr id="2" name="TextBox 1">
            <a:extLst>
              <a:ext uri="{FF2B5EF4-FFF2-40B4-BE49-F238E27FC236}">
                <a16:creationId xmlns:a16="http://schemas.microsoft.com/office/drawing/2014/main" id="{532C84BF-6297-7E9E-C118-F59F6DB7A352}"/>
              </a:ext>
            </a:extLst>
          </p:cNvPr>
          <p:cNvSpPr txBox="1"/>
          <p:nvPr/>
        </p:nvSpPr>
        <p:spPr>
          <a:xfrm>
            <a:off x="8442252" y="2343519"/>
            <a:ext cx="3083442" cy="523220"/>
          </a:xfrm>
          <a:prstGeom prst="rect">
            <a:avLst/>
          </a:prstGeom>
          <a:noFill/>
        </p:spPr>
        <p:txBody>
          <a:bodyPr wrap="square" rtlCol="0">
            <a:spAutoFit/>
          </a:bodyPr>
          <a:lstStyle/>
          <a:p>
            <a:pPr algn="ctr"/>
            <a:r>
              <a:rPr lang="en-US" sz="1400" dirty="0">
                <a:solidFill>
                  <a:srgbClr val="003163"/>
                </a:solidFill>
              </a:rPr>
              <a:t>Support Ellafi Kind and help </a:t>
            </a:r>
          </a:p>
          <a:p>
            <a:pPr algn="ctr"/>
            <a:r>
              <a:rPr lang="en-US" sz="1400" dirty="0">
                <a:solidFill>
                  <a:srgbClr val="003163"/>
                </a:solidFill>
              </a:rPr>
              <a:t>make a difference in our community.</a:t>
            </a:r>
          </a:p>
        </p:txBody>
      </p:sp>
      <p:pic>
        <p:nvPicPr>
          <p:cNvPr id="4" name="Picture 3">
            <a:extLst>
              <a:ext uri="{FF2B5EF4-FFF2-40B4-BE49-F238E27FC236}">
                <a16:creationId xmlns:a16="http://schemas.microsoft.com/office/drawing/2014/main" id="{EAEF862E-6BC3-349D-404D-6CC3973CD10A}"/>
              </a:ext>
            </a:extLst>
          </p:cNvPr>
          <p:cNvPicPr>
            <a:picLocks noChangeAspect="1"/>
          </p:cNvPicPr>
          <p:nvPr/>
        </p:nvPicPr>
        <p:blipFill>
          <a:blip r:embed="rId4"/>
          <a:stretch>
            <a:fillRect/>
          </a:stretch>
        </p:blipFill>
        <p:spPr>
          <a:xfrm>
            <a:off x="9090229" y="2973017"/>
            <a:ext cx="1787487" cy="1787487"/>
          </a:xfrm>
          <a:prstGeom prst="rect">
            <a:avLst/>
          </a:prstGeom>
        </p:spPr>
      </p:pic>
      <p:pic>
        <p:nvPicPr>
          <p:cNvPr id="6" name="Picture 5">
            <a:extLst>
              <a:ext uri="{FF2B5EF4-FFF2-40B4-BE49-F238E27FC236}">
                <a16:creationId xmlns:a16="http://schemas.microsoft.com/office/drawing/2014/main" id="{DCB89E78-FA35-BDDC-4F2C-DB3BE604637F}"/>
              </a:ext>
            </a:extLst>
          </p:cNvPr>
          <p:cNvPicPr>
            <a:picLocks noChangeAspect="1"/>
          </p:cNvPicPr>
          <p:nvPr/>
        </p:nvPicPr>
        <p:blipFill>
          <a:blip r:embed="rId5"/>
          <a:stretch>
            <a:fillRect/>
          </a:stretch>
        </p:blipFill>
        <p:spPr>
          <a:xfrm>
            <a:off x="2828261" y="5100914"/>
            <a:ext cx="4612894" cy="1063528"/>
          </a:xfrm>
          <a:prstGeom prst="rect">
            <a:avLst/>
          </a:prstGeom>
        </p:spPr>
      </p:pic>
    </p:spTree>
    <p:extLst>
      <p:ext uri="{BB962C8B-B14F-4D97-AF65-F5344CB8AC3E}">
        <p14:creationId xmlns:p14="http://schemas.microsoft.com/office/powerpoint/2010/main" val="3013469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203</TotalTime>
  <Words>5289</Words>
  <Application>Microsoft Macintosh PowerPoint</Application>
  <PresentationFormat>Widescreen</PresentationFormat>
  <Paragraphs>599</Paragraphs>
  <Slides>59</Slides>
  <Notes>27</Notes>
  <HiddenSlides>0</HiddenSlides>
  <MMClips>0</MMClips>
  <ScaleCrop>false</ScaleCrop>
  <HeadingPairs>
    <vt:vector size="8" baseType="variant">
      <vt:variant>
        <vt:lpstr>Fonts Used</vt:lpstr>
      </vt:variant>
      <vt:variant>
        <vt:i4>13</vt:i4>
      </vt:variant>
      <vt:variant>
        <vt:lpstr>Theme</vt:lpstr>
      </vt:variant>
      <vt:variant>
        <vt:i4>2</vt:i4>
      </vt:variant>
      <vt:variant>
        <vt:lpstr>Slide Titles</vt:lpstr>
      </vt:variant>
      <vt:variant>
        <vt:i4>59</vt:i4>
      </vt:variant>
      <vt:variant>
        <vt:lpstr>Custom Shows</vt:lpstr>
      </vt:variant>
      <vt:variant>
        <vt:i4>1</vt:i4>
      </vt:variant>
    </vt:vector>
  </HeadingPairs>
  <TitlesOfParts>
    <vt:vector size="75" baseType="lpstr">
      <vt:lpstr>ＭＳ Ｐゴシック</vt:lpstr>
      <vt:lpstr>Aldhabi</vt:lpstr>
      <vt:lpstr>Amasis MT Pro</vt:lpstr>
      <vt:lpstr>Aptos</vt:lpstr>
      <vt:lpstr>Aptos Display</vt:lpstr>
      <vt:lpstr>Arial</vt:lpstr>
      <vt:lpstr>Arial Black</vt:lpstr>
      <vt:lpstr>Avenir LT Std 35 Light</vt:lpstr>
      <vt:lpstr>Calibri</vt:lpstr>
      <vt:lpstr>EightiesComeback</vt:lpstr>
      <vt:lpstr>JasmineUPC</vt:lpstr>
      <vt:lpstr>Times New Roman</vt:lpstr>
      <vt:lpstr>Wingdings</vt:lpstr>
      <vt:lpstr>Office Theme</vt:lpstr>
      <vt:lpstr>1_Office Theme</vt:lpstr>
      <vt:lpstr>PowerPoint Presentation</vt:lpstr>
      <vt:lpstr>PowerPoint Presentation</vt:lpstr>
      <vt:lpstr>PowerPoint Presentation</vt:lpstr>
      <vt:lpstr>PowerPoint Presentation</vt:lpstr>
      <vt:lpstr>Understanding the Dynamics of VIOLENCE  Domestic Violence Intimate Partner Violence Family Violence </vt:lpstr>
      <vt:lpstr>PowerPoint Presentation</vt:lpstr>
      <vt:lpstr>What is Domestic Violence?</vt:lpstr>
      <vt:lpstr>What is Intimate Partner Violence</vt:lpstr>
      <vt:lpstr>Connecticut Statewide Domestic Violence Service </vt:lpstr>
      <vt:lpstr>Connecticut Statewide Domestic Violence Service Statistics</vt:lpstr>
      <vt:lpstr>National Domestic Violence Service Statistics</vt:lpstr>
      <vt:lpstr>Power and Control Wheels</vt:lpstr>
      <vt:lpstr>Common Methods of Control</vt:lpstr>
      <vt:lpstr>Challenges to Leaving</vt:lpstr>
      <vt:lpstr>The Economic Impact of  Intimate Partner Violence</vt:lpstr>
      <vt:lpstr>Domestic Violence and Health </vt:lpstr>
      <vt:lpstr>Medical Problems Caused by IPV</vt:lpstr>
      <vt:lpstr>Sexual and Reproductive Health Problems Caused by IPV</vt:lpstr>
      <vt:lpstr>Mental Health Problems Caused by DV</vt:lpstr>
      <vt:lpstr>Mortality</vt:lpstr>
      <vt:lpstr>Children and Domestic Violence</vt:lpstr>
      <vt:lpstr>How Children Are Exposed</vt:lpstr>
      <vt:lpstr>PowerPoint Presentation</vt:lpstr>
      <vt:lpstr>Language and Phrasing</vt:lpstr>
      <vt:lpstr>Referral Information for DV</vt:lpstr>
      <vt:lpstr>Make a Referral to 211</vt:lpstr>
      <vt:lpstr>What Happens When You Or A Patient Calls 211</vt:lpstr>
      <vt:lpstr>New Horizons Domestic Violence Services</vt:lpstr>
      <vt:lpstr>What IPV Services Are Available?</vt:lpstr>
      <vt:lpstr>PowerPoint Presentation</vt:lpstr>
      <vt:lpstr>Kasey Harding hardink@chc1.com C: (860) 301-1090  New Horizons 24-hour Hotline (860) 344-9599  www.newhorizonsdv.com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SIA Welcome Slide Show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Dillon Tardif</dc:creator>
  <cp:lastModifiedBy>Dillon Tardif</cp:lastModifiedBy>
  <cp:revision>36</cp:revision>
  <dcterms:created xsi:type="dcterms:W3CDTF">2026-10-07T13:43:27Z</dcterms:created>
  <dcterms:modified xsi:type="dcterms:W3CDTF">2026-10-16T16:00:31Z</dcterms:modified>
</cp:coreProperties>
</file>